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2"/>
  </p:notesMasterIdLst>
  <p:sldIdLst>
    <p:sldId id="259" r:id="rId2"/>
    <p:sldId id="264" r:id="rId3"/>
    <p:sldId id="265" r:id="rId4"/>
    <p:sldId id="266" r:id="rId5"/>
    <p:sldId id="267" r:id="rId6"/>
    <p:sldId id="268" r:id="rId7"/>
    <p:sldId id="261" r:id="rId8"/>
    <p:sldId id="269" r:id="rId9"/>
    <p:sldId id="281" r:id="rId10"/>
    <p:sldId id="270" r:id="rId11"/>
    <p:sldId id="271" r:id="rId12"/>
    <p:sldId id="272" r:id="rId13"/>
    <p:sldId id="273" r:id="rId14"/>
    <p:sldId id="274" r:id="rId15"/>
    <p:sldId id="275" r:id="rId16"/>
    <p:sldId id="263" r:id="rId17"/>
    <p:sldId id="276" r:id="rId18"/>
    <p:sldId id="277" r:id="rId19"/>
    <p:sldId id="278" r:id="rId20"/>
    <p:sldId id="282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98E732-8F2B-4325-9577-173C44658550}" type="datetimeFigureOut">
              <a:rPr lang="el-GR"/>
              <a:pPr>
                <a:defRPr/>
              </a:pPr>
              <a:t>20/5/2012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8941FB-801A-4662-8D92-28636713F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90C21C-7EBD-4741-B1FD-E1FFAC32CB1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0834"/>
            <a:ext cx="575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4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7"/>
          <p:cNvSpPr txBox="1">
            <a:spLocks/>
          </p:cNvSpPr>
          <p:nvPr/>
        </p:nvSpPr>
        <p:spPr>
          <a:xfrm>
            <a:off x="107950" y="6569075"/>
            <a:ext cx="1008063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el-GR" sz="1000" b="1" dirty="0">
              <a:latin typeface="Calibri" pitchFamily="34" charset="0"/>
            </a:endParaRPr>
          </a:p>
        </p:txBody>
      </p:sp>
      <p:cxnSp>
        <p:nvCxnSpPr>
          <p:cNvPr id="7" name="Straight Connector 16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8" name="8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8501090" y="6492899"/>
            <a:ext cx="49051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0834"/>
            <a:ext cx="575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1"/>
          <p:cNvCxnSpPr/>
          <p:nvPr/>
        </p:nvCxnSpPr>
        <p:spPr bwMode="auto">
          <a:xfrm>
            <a:off x="0" y="1143000"/>
            <a:ext cx="9144000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0834"/>
            <a:ext cx="5753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pic>
        <p:nvPicPr>
          <p:cNvPr id="18437" name="Picture 4" descr="pyrforos_transparen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50" y="6092825"/>
            <a:ext cx="715963" cy="714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8501063" y="6524625"/>
            <a:ext cx="642937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19" descr="cslab_logo_transparen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15000" y="6235700"/>
            <a:ext cx="1857375" cy="5778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 bwMode="auto">
          <a:xfrm>
            <a:off x="0" y="6524625"/>
            <a:ext cx="5572125" cy="0"/>
          </a:xfrm>
          <a:prstGeom prst="line">
            <a:avLst/>
          </a:prstGeom>
          <a:ln w="38100" cmpd="sng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501090" y="6492899"/>
            <a:ext cx="490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90C21C-7EBD-4741-B1FD-E1FFAC32CB12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iramola.googlecode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Automatic Scaling of Selective SPARQL Joins Using the TIRAMOLA System</a:t>
            </a:r>
            <a:endParaRPr lang="el-GR" sz="3600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752600"/>
          </a:xfrm>
        </p:spPr>
        <p:txBody>
          <a:bodyPr/>
          <a:lstStyle/>
          <a:p>
            <a:pPr algn="l"/>
            <a:r>
              <a:rPr lang="en-US" sz="2400" dirty="0" smtClean="0">
                <a:latin typeface="Calibri" pitchFamily="34" charset="0"/>
              </a:rPr>
              <a:t>E. Angelou, N. </a:t>
            </a:r>
            <a:r>
              <a:rPr lang="en-US" sz="2400" dirty="0" err="1" smtClean="0">
                <a:latin typeface="Calibri" pitchFamily="34" charset="0"/>
              </a:rPr>
              <a:t>Papailiou</a:t>
            </a:r>
            <a:r>
              <a:rPr lang="en-US" sz="2400" dirty="0" smtClean="0">
                <a:latin typeface="Calibri" pitchFamily="34" charset="0"/>
              </a:rPr>
              <a:t>, I. </a:t>
            </a:r>
            <a:r>
              <a:rPr lang="en-US" sz="2400" dirty="0" err="1" smtClean="0">
                <a:latin typeface="Calibri" pitchFamily="34" charset="0"/>
              </a:rPr>
              <a:t>Konstantinou</a:t>
            </a:r>
            <a:r>
              <a:rPr lang="en-US" sz="2400" dirty="0" smtClean="0">
                <a:latin typeface="Calibri" pitchFamily="34" charset="0"/>
              </a:rPr>
              <a:t>, D. </a:t>
            </a:r>
            <a:r>
              <a:rPr lang="en-US" sz="2400" dirty="0" err="1" smtClean="0">
                <a:latin typeface="Calibri" pitchFamily="34" charset="0"/>
              </a:rPr>
              <a:t>Tsoumakos</a:t>
            </a:r>
            <a:r>
              <a:rPr lang="en-US" sz="2400" dirty="0" smtClean="0">
                <a:latin typeface="Calibri" pitchFamily="34" charset="0"/>
              </a:rPr>
              <a:t>, N. </a:t>
            </a:r>
            <a:r>
              <a:rPr lang="en-US" sz="2400" dirty="0" err="1" smtClean="0">
                <a:latin typeface="Calibri" pitchFamily="34" charset="0"/>
              </a:rPr>
              <a:t>Koziris</a:t>
            </a:r>
            <a:endParaRPr lang="en-US" sz="2400" dirty="0" smtClean="0">
              <a:latin typeface="Calibri" pitchFamily="34" charset="0"/>
            </a:endParaRPr>
          </a:p>
          <a:p>
            <a:pPr algn="l"/>
            <a:r>
              <a:rPr lang="en-US" sz="2400" dirty="0" smtClean="0">
                <a:latin typeface="Calibri" pitchFamily="34" charset="0"/>
              </a:rPr>
              <a:t>Computing Systems Laboratory, National Technical University of Athens</a:t>
            </a:r>
          </a:p>
          <a:p>
            <a:endParaRPr lang="en-US" sz="2400" dirty="0"/>
          </a:p>
        </p:txBody>
      </p:sp>
      <p:sp>
        <p:nvSpPr>
          <p:cNvPr id="30725" name="7 - TextBox"/>
          <p:cNvSpPr txBox="1">
            <a:spLocks noChangeArrowheads="1"/>
          </p:cNvSpPr>
          <p:nvPr/>
        </p:nvSpPr>
        <p:spPr bwMode="auto">
          <a:xfrm>
            <a:off x="857224" y="5786454"/>
            <a:ext cx="571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Semantic Web Information Management - SWIM 2012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098" name="Picture 2" descr="http://pamir.dia.uniroma3.it:8080/SWIM2012/Program_files/SWIM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088" y="5500702"/>
            <a:ext cx="933450" cy="933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sz="2800" dirty="0" smtClean="0"/>
              <a:t>λ</a:t>
            </a:r>
            <a:r>
              <a:rPr lang="en-US" sz="2800" baseline="-25000" dirty="0" smtClean="0"/>
              <a:t>start</a:t>
            </a:r>
            <a:r>
              <a:rPr lang="el-GR" sz="2800" dirty="0" smtClean="0"/>
              <a:t>=180</a:t>
            </a:r>
            <a:r>
              <a:rPr lang="en-US" sz="2800" dirty="0" err="1" smtClean="0"/>
              <a:t>Kreqs</a:t>
            </a:r>
            <a:r>
              <a:rPr lang="en-US" sz="2800" dirty="0" smtClean="0"/>
              <a:t>/sec </a:t>
            </a:r>
            <a:r>
              <a:rPr lang="en-US" sz="2800" dirty="0" smtClean="0"/>
              <a:t>(way over critical point)</a:t>
            </a:r>
          </a:p>
          <a:p>
            <a:r>
              <a:rPr lang="en-US" sz="2800" dirty="0" smtClean="0"/>
              <a:t>At time t=370sec:</a:t>
            </a:r>
          </a:p>
          <a:p>
            <a:pPr lvl="1"/>
            <a:r>
              <a:rPr lang="en-US" sz="2400" dirty="0" smtClean="0"/>
              <a:t>Double the cluster size (add extra 8 nodes)</a:t>
            </a:r>
          </a:p>
          <a:p>
            <a:pPr lvl="1"/>
            <a:r>
              <a:rPr lang="en-US" sz="2400" dirty="0" smtClean="0"/>
              <a:t>Triple the cluster size (add extra 16 nodes)</a:t>
            </a:r>
          </a:p>
          <a:p>
            <a:pPr lvl="1"/>
            <a:r>
              <a:rPr lang="en-US" sz="2400" dirty="0" smtClean="0"/>
              <a:t>4 different experiments for each database</a:t>
            </a:r>
          </a:p>
          <a:p>
            <a:pPr lvl="2"/>
            <a:r>
              <a:rPr lang="en-US" sz="2000" dirty="0" smtClean="0"/>
              <a:t>READ+8, READ+16, UPDATE+8 and UPDATE+16</a:t>
            </a:r>
          </a:p>
          <a:p>
            <a:r>
              <a:rPr lang="en-US" sz="2800" dirty="0" smtClean="0"/>
              <a:t>Measure client, cluster-side metrics</a:t>
            </a:r>
          </a:p>
          <a:p>
            <a:pPr lvl="1"/>
            <a:r>
              <a:rPr lang="en-US" sz="2400" dirty="0" smtClean="0"/>
              <a:t>query latency, throughput and total cluster usage </a:t>
            </a:r>
          </a:p>
          <a:p>
            <a:pPr lvl="1"/>
            <a:r>
              <a:rPr lang="en-US" sz="2400" dirty="0" smtClean="0"/>
              <a:t>Vs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HBase</a:t>
            </a:r>
            <a:r>
              <a:rPr lang="en-US" dirty="0" smtClean="0"/>
              <a:t> cluster resize 1/2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343400" y="1295400"/>
            <a:ext cx="4419600" cy="3048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Transient negative effect in read workloads</a:t>
            </a:r>
          </a:p>
          <a:p>
            <a:pPr lvl="1"/>
            <a:r>
              <a:rPr lang="en-US" dirty="0" err="1" smtClean="0"/>
              <a:t>HMaster</a:t>
            </a:r>
            <a:r>
              <a:rPr lang="en-US" dirty="0" smtClean="0"/>
              <a:t> reassigns regions</a:t>
            </a:r>
          </a:p>
          <a:p>
            <a:pPr lvl="1"/>
            <a:r>
              <a:rPr lang="en-US" dirty="0" smtClean="0"/>
              <a:t>Clients experience cache misses</a:t>
            </a:r>
          </a:p>
          <a:p>
            <a:r>
              <a:rPr lang="en-US" dirty="0" smtClean="0"/>
              <a:t>Effect is more apparent in READ+8</a:t>
            </a:r>
          </a:p>
          <a:p>
            <a:pPr lvl="1"/>
            <a:r>
              <a:rPr lang="en-US" dirty="0" smtClean="0"/>
              <a:t>A larger cluster absorbs load more easily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" y="1450053"/>
          <a:ext cx="4110541" cy="3004749"/>
        </p:xfrm>
        <a:graphic>
          <a:graphicData uri="http://schemas.openxmlformats.org/presentationml/2006/ole">
            <p:oleObj spid="_x0000_s18434" name="Acrobat Document" r:id="rId3" imgW="9012240" imgH="6591240" progId="AcroExch.Document.7">
              <p:embed/>
            </p:oleObj>
          </a:graphicData>
        </a:graphic>
      </p:graphicFrame>
      <p:sp>
        <p:nvSpPr>
          <p:cNvPr id="10" name="9 - Δεξιό βέλος"/>
          <p:cNvSpPr/>
          <p:nvPr/>
        </p:nvSpPr>
        <p:spPr>
          <a:xfrm rot="4294680" flipV="1">
            <a:off x="1618896" y="2476048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Δεξιό βέλος"/>
          <p:cNvSpPr/>
          <p:nvPr/>
        </p:nvSpPr>
        <p:spPr>
          <a:xfrm rot="6568199" flipV="1">
            <a:off x="1514013" y="3474951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304800" y="4343400"/>
            <a:ext cx="8153400" cy="1981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kumimoji="0" lang="el-GR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- Δεξιό βέλος"/>
          <p:cNvSpPr/>
          <p:nvPr/>
        </p:nvSpPr>
        <p:spPr>
          <a:xfrm rot="6568199" flipV="1">
            <a:off x="3564308" y="2428165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Δεξιό βέλος"/>
          <p:cNvSpPr/>
          <p:nvPr/>
        </p:nvSpPr>
        <p:spPr>
          <a:xfrm rot="3495149" flipV="1">
            <a:off x="2141467" y="3048000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5 - Θέση περιεχομένου"/>
          <p:cNvSpPr txBox="1">
            <a:spLocks/>
          </p:cNvSpPr>
          <p:nvPr/>
        </p:nvSpPr>
        <p:spPr>
          <a:xfrm>
            <a:off x="609600" y="4495800"/>
            <a:ext cx="79248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Arial" pitchFamily="34" charset="0"/>
              <a:buChar char="•"/>
              <a:defRPr/>
            </a:pPr>
            <a:r>
              <a:rPr lang="en-US" sz="2400" dirty="0" smtClean="0"/>
              <a:t>Updates experience oscillations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Compaction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effect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Incoming data is cached in memory (low latency)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j-lt"/>
              </a:rPr>
              <a:t>When memory is full, data is flushed to disk (high latency)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HBase</a:t>
            </a:r>
            <a:r>
              <a:rPr lang="en-US" dirty="0" smtClean="0"/>
              <a:t> cluster resize 2/2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91000" y="1143000"/>
            <a:ext cx="4724400" cy="2971800"/>
          </a:xfrm>
        </p:spPr>
        <p:txBody>
          <a:bodyPr/>
          <a:lstStyle/>
          <a:p>
            <a:r>
              <a:rPr lang="en-US" sz="2800" dirty="0" smtClean="0"/>
              <a:t>For READ, throughput is (roughly) doubled and tripled</a:t>
            </a:r>
          </a:p>
          <a:p>
            <a:pPr lvl="1"/>
            <a:r>
              <a:rPr lang="en-US" sz="2400" dirty="0" smtClean="0"/>
              <a:t>More servers handle more requests</a:t>
            </a:r>
          </a:p>
          <a:p>
            <a:pPr lvl="1"/>
            <a:r>
              <a:rPr lang="en-US" sz="2400" dirty="0" smtClean="0"/>
              <a:t>Data is not transferred,  but it is cached</a:t>
            </a:r>
            <a:endParaRPr lang="en-US" sz="2800" dirty="0" smtClean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52400" y="1219200"/>
          <a:ext cx="4114800" cy="2975059"/>
        </p:xfrm>
        <a:graphic>
          <a:graphicData uri="http://schemas.openxmlformats.org/presentationml/2006/ole">
            <p:oleObj spid="_x0000_s19458" name="Acrobat Document" r:id="rId3" imgW="8898120" imgH="6438600" progId="AcroExch.Document.7">
              <p:embed/>
            </p:oleObj>
          </a:graphicData>
        </a:graphic>
      </p:graphicFrame>
      <p:sp>
        <p:nvSpPr>
          <p:cNvPr id="10" name="9 - Δεξιό βέλος"/>
          <p:cNvSpPr/>
          <p:nvPr/>
        </p:nvSpPr>
        <p:spPr>
          <a:xfrm rot="16683641" flipV="1">
            <a:off x="1941196" y="1483032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Δεξιό βέλος"/>
          <p:cNvSpPr/>
          <p:nvPr/>
        </p:nvSpPr>
        <p:spPr>
          <a:xfrm rot="16683641" flipV="1">
            <a:off x="2249804" y="2269067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5 - Θέση περιεχομένου"/>
          <p:cNvSpPr txBox="1">
            <a:spLocks/>
          </p:cNvSpPr>
          <p:nvPr/>
        </p:nvSpPr>
        <p:spPr>
          <a:xfrm>
            <a:off x="457200" y="4267200"/>
            <a:ext cx="8077200" cy="2057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400" dirty="0" smtClean="0"/>
              <a:t>Update is not affected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I/O bound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operation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Updates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will be handled by the initial 8 nodes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baseline="0" dirty="0" smtClean="0"/>
              <a:t>Only</a:t>
            </a:r>
            <a:r>
              <a:rPr lang="en-US" sz="2000" dirty="0" smtClean="0"/>
              <a:t> new regions due to compaction will be served by new nodes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13 - Δεξιό βέλος"/>
          <p:cNvSpPr/>
          <p:nvPr/>
        </p:nvSpPr>
        <p:spPr>
          <a:xfrm rot="5081181" flipV="1">
            <a:off x="2081270" y="2699973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Δεξιό βέλος"/>
          <p:cNvSpPr/>
          <p:nvPr/>
        </p:nvSpPr>
        <p:spPr>
          <a:xfrm rot="8415348" flipV="1">
            <a:off x="3240404" y="2940217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8600" y="1219200"/>
          <a:ext cx="3900487" cy="2816225"/>
        </p:xfrm>
        <a:graphic>
          <a:graphicData uri="http://schemas.openxmlformats.org/presentationml/2006/ole">
            <p:oleObj spid="_x0000_s20482" name="Acrobat Document" r:id="rId3" imgW="8910720" imgH="6438600" progId="AcroExch.Document.7">
              <p:embed/>
            </p:oleObj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Cassandra cluster resize 1/2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91000" y="1219200"/>
            <a:ext cx="48006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READ workloads</a:t>
            </a:r>
          </a:p>
          <a:p>
            <a:pPr lvl="1"/>
            <a:r>
              <a:rPr lang="en-US" dirty="0" smtClean="0"/>
              <a:t>Initial latency goes to 1/2 and 1/3 of 22 </a:t>
            </a:r>
            <a:r>
              <a:rPr lang="en-US" dirty="0" err="1" smtClean="0"/>
              <a:t>secs</a:t>
            </a:r>
            <a:endParaRPr lang="en-US" dirty="0" smtClean="0"/>
          </a:p>
          <a:p>
            <a:pPr lvl="1"/>
            <a:r>
              <a:rPr lang="en-US" dirty="0" smtClean="0"/>
              <a:t>More servers join the ring and take requests</a:t>
            </a:r>
          </a:p>
          <a:p>
            <a:pPr lvl="1"/>
            <a:r>
              <a:rPr lang="en-US" dirty="0" smtClean="0"/>
              <a:t>No transient effect because of decentralized p2p nature</a:t>
            </a:r>
            <a:endParaRPr lang="en-US" dirty="0"/>
          </a:p>
        </p:txBody>
      </p:sp>
      <p:sp>
        <p:nvSpPr>
          <p:cNvPr id="11" name="10 - Δεξιό βέλος"/>
          <p:cNvSpPr/>
          <p:nvPr/>
        </p:nvSpPr>
        <p:spPr>
          <a:xfrm rot="15660841" flipV="1">
            <a:off x="2251480" y="2921396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304800" y="4038600"/>
            <a:ext cx="80772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UPDATE workloads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same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effect as in the read case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Writes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are faster than reads due to weak consistency model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- Δεξιό βέλος"/>
          <p:cNvSpPr/>
          <p:nvPr/>
        </p:nvSpPr>
        <p:spPr>
          <a:xfrm rot="5852083" flipV="1">
            <a:off x="2386796" y="2447933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Δεξιό βέλος"/>
          <p:cNvSpPr/>
          <p:nvPr/>
        </p:nvSpPr>
        <p:spPr>
          <a:xfrm rot="15660841" flipV="1">
            <a:off x="1565680" y="3242976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Δεξιό βέλος"/>
          <p:cNvSpPr/>
          <p:nvPr/>
        </p:nvSpPr>
        <p:spPr>
          <a:xfrm rot="15660841" flipV="1">
            <a:off x="1929262" y="3084048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Cassandra cluster resize 2/2 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91000" y="1219200"/>
            <a:ext cx="4953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READ workloads</a:t>
            </a:r>
          </a:p>
          <a:p>
            <a:pPr lvl="1"/>
            <a:r>
              <a:rPr lang="en-US" dirty="0" smtClean="0"/>
              <a:t>Similar trend as in the latency case</a:t>
            </a:r>
          </a:p>
          <a:p>
            <a:pPr lvl="0"/>
            <a:r>
              <a:rPr lang="en-US" dirty="0" smtClean="0"/>
              <a:t>UPDATE workloads</a:t>
            </a:r>
          </a:p>
          <a:p>
            <a:pPr lvl="1"/>
            <a:r>
              <a:rPr lang="en-US" dirty="0" smtClean="0"/>
              <a:t>Same almost linear effect</a:t>
            </a:r>
          </a:p>
          <a:p>
            <a:r>
              <a:rPr lang="en-US" dirty="0" smtClean="0"/>
              <a:t>Weak consistency model</a:t>
            </a:r>
          </a:p>
        </p:txBody>
      </p:sp>
      <p:sp>
        <p:nvSpPr>
          <p:cNvPr id="12" name="5 - Θέση περιεχομένου"/>
          <p:cNvSpPr txBox="1">
            <a:spLocks/>
          </p:cNvSpPr>
          <p:nvPr/>
        </p:nvSpPr>
        <p:spPr>
          <a:xfrm>
            <a:off x="304800" y="4038600"/>
            <a:ext cx="8077200" cy="2362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8601" y="1219200"/>
          <a:ext cx="3429000" cy="2594405"/>
        </p:xfrm>
        <a:graphic>
          <a:graphicData uri="http://schemas.openxmlformats.org/presentationml/2006/ole">
            <p:oleObj spid="_x0000_s21506" name="Acrobat Document" r:id="rId3" imgW="8504640" imgH="6438600" progId="AcroExch.Document.7">
              <p:embed/>
            </p:oleObj>
          </a:graphicData>
        </a:graphic>
      </p:graphicFrame>
      <p:sp>
        <p:nvSpPr>
          <p:cNvPr id="14" name="13 - Δεξιό βέλος"/>
          <p:cNvSpPr/>
          <p:nvPr/>
        </p:nvSpPr>
        <p:spPr>
          <a:xfrm rot="5028157" flipV="1">
            <a:off x="1526925" y="1957031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Δεξιό βέλος"/>
          <p:cNvSpPr/>
          <p:nvPr/>
        </p:nvSpPr>
        <p:spPr>
          <a:xfrm rot="15660841" flipV="1">
            <a:off x="1550443" y="2498394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Δεξιό βέλος"/>
          <p:cNvSpPr/>
          <p:nvPr/>
        </p:nvSpPr>
        <p:spPr>
          <a:xfrm rot="15660841" flipV="1">
            <a:off x="1454644" y="1381521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Δεξιό βέλος"/>
          <p:cNvSpPr/>
          <p:nvPr/>
        </p:nvSpPr>
        <p:spPr>
          <a:xfrm rot="5028157" flipV="1">
            <a:off x="1314550" y="1638306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28601" y="3848797"/>
          <a:ext cx="3429000" cy="2475803"/>
        </p:xfrm>
        <a:graphic>
          <a:graphicData uri="http://schemas.openxmlformats.org/presentationml/2006/ole">
            <p:oleObj spid="_x0000_s21507" name="Acrobat Document" r:id="rId4" imgW="8910720" imgH="6438600" progId="AcroExch.Document.7">
              <p:embed/>
            </p:oleObj>
          </a:graphicData>
        </a:graphic>
      </p:graphicFrame>
      <p:sp>
        <p:nvSpPr>
          <p:cNvPr id="22" name="5 - Θέση περιεχομένου"/>
          <p:cNvSpPr txBox="1">
            <a:spLocks/>
          </p:cNvSpPr>
          <p:nvPr/>
        </p:nvSpPr>
        <p:spPr>
          <a:xfrm>
            <a:off x="3962400" y="3810000"/>
            <a:ext cx="49530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READ workloads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CPU decreases</a:t>
            </a:r>
            <a:r>
              <a:rPr lang="en-US" sz="2000" dirty="0" smtClean="0"/>
              <a:t> to 60% and 50%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Load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 enough for every node to contribute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UPDATE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same as READ</a:t>
            </a:r>
          </a:p>
        </p:txBody>
      </p:sp>
      <p:sp>
        <p:nvSpPr>
          <p:cNvPr id="23" name="22 - Δεξιό βέλος"/>
          <p:cNvSpPr/>
          <p:nvPr/>
        </p:nvSpPr>
        <p:spPr>
          <a:xfrm rot="15660841" flipV="1">
            <a:off x="1794279" y="4843176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23 - Δεξιό βέλος"/>
          <p:cNvSpPr/>
          <p:nvPr/>
        </p:nvSpPr>
        <p:spPr>
          <a:xfrm rot="5631182" flipV="1">
            <a:off x="1649754" y="4364123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24 - Δεξιό βέλος"/>
          <p:cNvSpPr/>
          <p:nvPr/>
        </p:nvSpPr>
        <p:spPr>
          <a:xfrm rot="15660841" flipV="1">
            <a:off x="1108480" y="4438230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25 - Δεξιό βέλος"/>
          <p:cNvSpPr/>
          <p:nvPr/>
        </p:nvSpPr>
        <p:spPr>
          <a:xfrm rot="5860397" flipV="1">
            <a:off x="1260880" y="4038770"/>
            <a:ext cx="228600" cy="1253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time cost?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VM initialization</a:t>
            </a:r>
          </a:p>
          <a:p>
            <a:pPr lvl="1"/>
            <a:r>
              <a:rPr lang="en-US" dirty="0" smtClean="0"/>
              <a:t>3min for addition, negligible for removal (few </a:t>
            </a:r>
            <a:r>
              <a:rPr lang="en-US" dirty="0" err="1" smtClean="0"/>
              <a:t>secs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Node configuration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files and propagation (at most 30 sec cycle)</a:t>
            </a:r>
          </a:p>
          <a:p>
            <a:r>
              <a:rPr lang="en-US" dirty="0" smtClean="0"/>
              <a:t>Region rebalance</a:t>
            </a:r>
          </a:p>
          <a:p>
            <a:pPr lvl="1"/>
            <a:r>
              <a:rPr lang="en-US" dirty="0" smtClean="0"/>
              <a:t>Actively participate in the NoSQL cluster</a:t>
            </a:r>
          </a:p>
          <a:p>
            <a:pPr lvl="1"/>
            <a:r>
              <a:rPr lang="en-US" dirty="0" smtClean="0"/>
              <a:t>Cassandra more efficient, Hbase depends on data, #nodes,… </a:t>
            </a:r>
          </a:p>
          <a:p>
            <a:r>
              <a:rPr lang="en-US" dirty="0" smtClean="0"/>
              <a:t>Data rebalance</a:t>
            </a:r>
          </a:p>
          <a:p>
            <a:pPr lvl="1"/>
            <a:r>
              <a:rPr lang="en-US" dirty="0" smtClean="0"/>
              <a:t>Optional</a:t>
            </a:r>
          </a:p>
          <a:p>
            <a:pPr lvl="1"/>
            <a:r>
              <a:rPr lang="en-US" dirty="0" smtClean="0"/>
              <a:t>Hbase: data / cluster-size dependent (+2h)</a:t>
            </a:r>
          </a:p>
          <a:p>
            <a:pPr lvl="1"/>
            <a:r>
              <a:rPr lang="en-US" dirty="0" smtClean="0"/>
              <a:t>Cassandra: individual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loadbalance</a:t>
            </a:r>
            <a:r>
              <a:rPr lang="en-US" dirty="0" smtClean="0"/>
              <a:t> signals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Use-Case: Scaling SPARQL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435280" cy="4741987"/>
          </a:xfrm>
        </p:spPr>
        <p:txBody>
          <a:bodyPr/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RDF: Storing RDF triples over a cloud-based</a:t>
            </a:r>
            <a:r>
              <a:rPr lang="el-GR" sz="2800" dirty="0" smtClean="0"/>
              <a:t> </a:t>
            </a:r>
            <a:r>
              <a:rPr lang="en-US" sz="2800" dirty="0" smtClean="0"/>
              <a:t>index</a:t>
            </a:r>
            <a:endParaRPr lang="el-GR" sz="24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 err="1" smtClean="0"/>
              <a:t>s,p,o</a:t>
            </a:r>
            <a:r>
              <a:rPr lang="en-US" sz="2400" dirty="0" smtClean="0"/>
              <a:t>) permutations for efficient access</a:t>
            </a:r>
          </a:p>
          <a:p>
            <a:r>
              <a:rPr lang="en-US" sz="2800" dirty="0" smtClean="0"/>
              <a:t>H</a:t>
            </a:r>
            <a:r>
              <a:rPr lang="el-GR" sz="2800" dirty="0" smtClean="0"/>
              <a:t>Β</a:t>
            </a:r>
            <a:r>
              <a:rPr lang="en-US" sz="2800" dirty="0" err="1" smtClean="0"/>
              <a:t>ase</a:t>
            </a:r>
            <a:r>
              <a:rPr lang="en-US" sz="2800" dirty="0" smtClean="0"/>
              <a:t> store</a:t>
            </a:r>
          </a:p>
          <a:p>
            <a:pPr lvl="1"/>
            <a:r>
              <a:rPr lang="en-US" sz="2400" dirty="0" err="1" smtClean="0"/>
              <a:t>WWW’2012</a:t>
            </a:r>
            <a:r>
              <a:rPr lang="en-US" sz="2400" dirty="0" smtClean="0"/>
              <a:t> demo, code at http://h2rdf.googlecode.com</a:t>
            </a:r>
          </a:p>
          <a:p>
            <a:r>
              <a:rPr lang="en-US" sz="2800" dirty="0" smtClean="0"/>
              <a:t>Adaptive joins</a:t>
            </a:r>
          </a:p>
          <a:p>
            <a:pPr lvl="1"/>
            <a:r>
              <a:rPr lang="en-US" sz="2400" dirty="0" smtClean="0"/>
              <a:t>Map-Reduce joins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Centralized joins</a:t>
            </a:r>
          </a:p>
          <a:p>
            <a:r>
              <a:rPr lang="en-US" sz="2800" dirty="0" smtClean="0"/>
              <a:t>SPARQL querying </a:t>
            </a:r>
          </a:p>
          <a:p>
            <a:pPr lvl="1"/>
            <a:r>
              <a:rPr lang="en-US" sz="2400" dirty="0" smtClean="0"/>
              <a:t>Jena parser</a:t>
            </a:r>
          </a:p>
          <a:p>
            <a:pPr lvl="1"/>
            <a:r>
              <a:rPr lang="en-US" sz="2400" dirty="0" smtClean="0"/>
              <a:t>Join planner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544" y="486916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SPARQL Querying Architecture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0" y="6500813"/>
            <a:ext cx="5753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53463" y="6492875"/>
            <a:ext cx="490537" cy="365125"/>
          </a:xfrm>
        </p:spPr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23529" y="692696"/>
          <a:ext cx="6120680" cy="3891847"/>
        </p:xfrm>
        <a:graphic>
          <a:graphicData uri="http://schemas.openxmlformats.org/presentationml/2006/ole">
            <p:oleObj spid="_x0000_s45060" name="Visio" r:id="rId3" imgW="3382253" imgH="2150404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Elasticity-provisioning use-case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Dataset:</a:t>
            </a:r>
          </a:p>
          <a:p>
            <a:pPr lvl="1"/>
            <a:r>
              <a:rPr lang="en-US" sz="2400" dirty="0" smtClean="0"/>
              <a:t>LUBM (5k Universities, 7M triples, 125 GB)</a:t>
            </a:r>
          </a:p>
          <a:p>
            <a:r>
              <a:rPr lang="en-US" sz="2800" dirty="0" smtClean="0"/>
              <a:t>Queries:</a:t>
            </a:r>
          </a:p>
          <a:p>
            <a:pPr lvl="1">
              <a:buNone/>
            </a:pPr>
            <a:r>
              <a:rPr lang="en-US" sz="2000" dirty="0" smtClean="0"/>
              <a:t>SELECT ?x</a:t>
            </a:r>
          </a:p>
          <a:p>
            <a:pPr lvl="1">
              <a:buNone/>
            </a:pPr>
            <a:r>
              <a:rPr lang="en-US" sz="2000" dirty="0" smtClean="0"/>
              <a:t>WHERE {?x </a:t>
            </a:r>
            <a:r>
              <a:rPr lang="en-US" sz="2000" dirty="0" err="1" smtClean="0"/>
              <a:t>rdf:type</a:t>
            </a:r>
            <a:r>
              <a:rPr lang="en-US" sz="2000" dirty="0" smtClean="0"/>
              <a:t> </a:t>
            </a:r>
            <a:r>
              <a:rPr lang="en-US" sz="2000" dirty="0" err="1" smtClean="0"/>
              <a:t>ub:GraduateStudent</a:t>
            </a:r>
            <a:r>
              <a:rPr lang="en-US" sz="2000" dirty="0" smtClean="0"/>
              <a:t> .</a:t>
            </a:r>
          </a:p>
          <a:p>
            <a:pPr lvl="1">
              <a:buNone/>
            </a:pPr>
            <a:r>
              <a:rPr lang="en-US" sz="2000" dirty="0" smtClean="0"/>
              <a:t>?x </a:t>
            </a:r>
            <a:r>
              <a:rPr lang="en-US" sz="2000" dirty="0" err="1" smtClean="0"/>
              <a:t>ub:takesCourse</a:t>
            </a:r>
            <a:r>
              <a:rPr lang="en-US" sz="2000" dirty="0" smtClean="0"/>
              <a:t> &lt;...&gt;} for different courses</a:t>
            </a:r>
          </a:p>
          <a:p>
            <a:r>
              <a:rPr lang="en-US" sz="2800" dirty="0" smtClean="0"/>
              <a:t>Load</a:t>
            </a:r>
          </a:p>
          <a:p>
            <a:pPr lvl="1"/>
            <a:r>
              <a:rPr lang="en-US" sz="2400" dirty="0" smtClean="0"/>
              <a:t>Sinusoidal (40qu/sec </a:t>
            </a:r>
            <a:r>
              <a:rPr lang="en-US" sz="2400" dirty="0" err="1" smtClean="0"/>
              <a:t>avg</a:t>
            </a:r>
            <a:r>
              <a:rPr lang="en-US" sz="2400" dirty="0" smtClean="0"/>
              <a:t>, 70qu/sec peak, </a:t>
            </a:r>
            <a:r>
              <a:rPr lang="en-US" sz="2400" dirty="0" err="1" smtClean="0"/>
              <a:t>1h</a:t>
            </a:r>
            <a:r>
              <a:rPr lang="en-US" sz="2400" dirty="0" smtClean="0"/>
              <a:t> period)</a:t>
            </a:r>
          </a:p>
          <a:p>
            <a:r>
              <a:rPr lang="en-US" sz="2800" dirty="0" smtClean="0"/>
              <a:t>Objective function</a:t>
            </a:r>
          </a:p>
          <a:p>
            <a:pPr lvl="1"/>
            <a:r>
              <a:rPr lang="en-US" sz="2400" dirty="0" smtClean="0"/>
              <a:t>CPU load, 50% – 60% thresholds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074" y="1285860"/>
            <a:ext cx="2928926" cy="4840303"/>
          </a:xfrm>
        </p:spPr>
        <p:txBody>
          <a:bodyPr/>
          <a:lstStyle/>
          <a:p>
            <a:r>
              <a:rPr lang="en-US" dirty="0" smtClean="0"/>
              <a:t>Elastic operations</a:t>
            </a:r>
          </a:p>
          <a:p>
            <a:r>
              <a:rPr lang="en-US" dirty="0" smtClean="0"/>
              <a:t>Pay as you go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Automatic Scaling of Selective </a:t>
            </a:r>
            <a:r>
              <a:rPr lang="en-US" dirty="0" err="1" smtClean="0"/>
              <a:t>SPARQL</a:t>
            </a:r>
            <a:r>
              <a:rPr lang="en-US" dirty="0" smtClean="0"/>
              <a:t> Joins Using </a:t>
            </a:r>
            <a:r>
              <a:rPr lang="en-US" dirty="0" err="1" smtClean="0"/>
              <a:t>TIRAMOLA</a:t>
            </a:r>
            <a:r>
              <a:rPr lang="en-US" dirty="0" smtClean="0"/>
              <a:t> </a:t>
            </a:r>
            <a:r>
              <a:rPr lang="en-US" dirty="0" err="1" smtClean="0"/>
              <a:t>SWIM’12</a:t>
            </a:r>
            <a:endParaRPr lang="el-GR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214422"/>
            <a:ext cx="60119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714752"/>
            <a:ext cx="6044391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the story(1)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‘Big-data’ processing era</a:t>
            </a:r>
          </a:p>
          <a:p>
            <a:pPr lvl="1"/>
            <a:r>
              <a:rPr lang="en-US" dirty="0" smtClean="0"/>
              <a:t>(Web) analytics, science, business</a:t>
            </a:r>
          </a:p>
          <a:p>
            <a:pPr lvl="1"/>
            <a:r>
              <a:rPr lang="en-US" dirty="0" smtClean="0"/>
              <a:t>Store + analyze everything</a:t>
            </a:r>
          </a:p>
          <a:p>
            <a:r>
              <a:rPr lang="en-US" dirty="0" smtClean="0"/>
              <a:t>Distributed, high-performance processing</a:t>
            </a:r>
          </a:p>
          <a:p>
            <a:pPr lvl="1"/>
            <a:r>
              <a:rPr lang="en-US" dirty="0" smtClean="0"/>
              <a:t>From P2P to Grid computing</a:t>
            </a:r>
          </a:p>
          <a:p>
            <a:pPr lvl="1"/>
            <a:r>
              <a:rPr lang="en-US" dirty="0" smtClean="0"/>
              <a:t>And now to the clouds…</a:t>
            </a:r>
          </a:p>
          <a:p>
            <a:r>
              <a:rPr lang="en-US" dirty="0" smtClean="0"/>
              <a:t>Traditional databases not up to the task</a:t>
            </a:r>
          </a:p>
        </p:txBody>
      </p:sp>
      <p:pic>
        <p:nvPicPr>
          <p:cNvPr id="16386" name="Picture 2" descr="http://img.metro.co.uk/i/pix/2008/06/CloudsPeaceSPLASH_45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905254"/>
            <a:ext cx="1500198" cy="1000132"/>
          </a:xfrm>
          <a:prstGeom prst="rect">
            <a:avLst/>
          </a:prstGeom>
          <a:noFill/>
        </p:spPr>
      </p:pic>
      <p:pic>
        <p:nvPicPr>
          <p:cNvPr id="7" name="Picture 2" descr="http://notonlysql.com/nosq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072074"/>
            <a:ext cx="2456107" cy="1451681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.bp.blogspot.com/_5r844oP8AtE/TG2bGmUr4UI/AAAAAAAAAJo/JXa7OgM_peI/s1600/tiram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8219" y="2088232"/>
            <a:ext cx="2280285" cy="3429000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 flipH="1">
            <a:off x="2514600" y="152400"/>
            <a:ext cx="5007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0"/>
                  <a:tileRect/>
                </a:gradFill>
                <a:effectLst/>
              </a:rPr>
              <a:t>?</a:t>
            </a:r>
            <a:endParaRPr lang="el-GR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2700000" scaled="0"/>
                <a:tileRect/>
              </a:gradFill>
              <a:effectLst/>
            </a:endParaRPr>
          </a:p>
        </p:txBody>
      </p:sp>
      <p:sp>
        <p:nvSpPr>
          <p:cNvPr id="10" name="5 - Θέση περιεχομένου"/>
          <p:cNvSpPr txBox="1">
            <a:spLocks/>
          </p:cNvSpPr>
          <p:nvPr/>
        </p:nvSpPr>
        <p:spPr>
          <a:xfrm>
            <a:off x="457200" y="1219200"/>
            <a:ext cx="6705600" cy="49377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b="1" dirty="0" smtClean="0"/>
              <a:t>“TIRAMOLA: Elastic </a:t>
            </a:r>
            <a:r>
              <a:rPr lang="en-US" sz="2400" b="1" dirty="0" err="1" smtClean="0"/>
              <a:t>NoSQL</a:t>
            </a:r>
            <a:r>
              <a:rPr lang="en-US" sz="2400" b="1" dirty="0" smtClean="0"/>
              <a:t> Provisioning through A Cloud Management Platform”</a:t>
            </a:r>
            <a:r>
              <a:rPr lang="en-US" sz="2400" dirty="0" smtClean="0"/>
              <a:t> – </a:t>
            </a:r>
            <a:r>
              <a:rPr lang="en-US" sz="2400" i="1" dirty="0" smtClean="0"/>
              <a:t>SIGMOD 2012(Demo Track)</a:t>
            </a:r>
          </a:p>
          <a:p>
            <a:pPr marL="731520" lvl="1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i="1" dirty="0" smtClean="0"/>
              <a:t>Demo C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b="1" dirty="0" smtClean="0"/>
              <a:t>“On the Elasticity of </a:t>
            </a:r>
            <a:r>
              <a:rPr lang="en-US" sz="2400" b="1" dirty="0" err="1" smtClean="0"/>
              <a:t>NoSQL</a:t>
            </a:r>
            <a:r>
              <a:rPr lang="en-US" sz="2400" b="1" dirty="0" smtClean="0"/>
              <a:t> Databases over Cloud Management Platforms”</a:t>
            </a:r>
            <a:r>
              <a:rPr lang="en-US" sz="2400" dirty="0" smtClean="0"/>
              <a:t> – </a:t>
            </a:r>
            <a:r>
              <a:rPr lang="en-US" sz="2400" i="1" dirty="0" smtClean="0"/>
              <a:t>CIKM  2011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b="1" i="1" dirty="0" smtClean="0"/>
              <a:t>“</a:t>
            </a:r>
            <a:r>
              <a:rPr lang="en-US" sz="2400" b="1" dirty="0" smtClean="0"/>
              <a:t>Automatic, multi-grained elasticity-provisioning for the Cloud” </a:t>
            </a:r>
            <a:r>
              <a:rPr lang="en-US" sz="2400" dirty="0" smtClean="0"/>
              <a:t>– </a:t>
            </a:r>
            <a:r>
              <a:rPr lang="en-US" sz="2400" i="1" dirty="0" smtClean="0"/>
              <a:t>FP7 </a:t>
            </a:r>
            <a:r>
              <a:rPr lang="en-US" sz="2400" i="1" dirty="0" err="1" smtClean="0"/>
              <a:t>STReP</a:t>
            </a:r>
            <a:r>
              <a:rPr lang="en-US" sz="2400" i="1" dirty="0" smtClean="0"/>
              <a:t> (accepted for EU funding, kickoff date 9/2012)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tiramola.googlecode.com</a:t>
            </a:r>
            <a:r>
              <a:rPr lang="en-US" sz="2400" dirty="0" smtClean="0"/>
              <a:t> </a:t>
            </a:r>
            <a:endParaRPr lang="en-US" sz="2400" dirty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kumimoji="0" lang="el-GR" sz="24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01090" y="6492899"/>
            <a:ext cx="490510" cy="365125"/>
          </a:xfrm>
        </p:spPr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00834"/>
            <a:ext cx="5753088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Automatic Scaling of Selective </a:t>
            </a:r>
            <a:r>
              <a:rPr lang="en-US" dirty="0" err="1" smtClean="0"/>
              <a:t>SPARQL</a:t>
            </a:r>
            <a:r>
              <a:rPr lang="en-US" dirty="0" smtClean="0"/>
              <a:t> Joins Using </a:t>
            </a:r>
            <a:r>
              <a:rPr lang="en-US" dirty="0" err="1" smtClean="0"/>
              <a:t>TIRAMOLA</a:t>
            </a:r>
            <a:r>
              <a:rPr lang="en-US" dirty="0" smtClean="0"/>
              <a:t> </a:t>
            </a:r>
            <a:r>
              <a:rPr lang="en-US" dirty="0" err="1" smtClean="0"/>
              <a:t>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the story (2)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NoSQL</a:t>
            </a:r>
          </a:p>
          <a:p>
            <a:pPr lvl="1"/>
            <a:r>
              <a:rPr lang="en-US" sz="2400" dirty="0" smtClean="0"/>
              <a:t>Non-relational</a:t>
            </a:r>
          </a:p>
          <a:p>
            <a:pPr lvl="1"/>
            <a:r>
              <a:rPr lang="en-US" sz="2400" dirty="0" smtClean="0"/>
              <a:t>Horizontal scalable</a:t>
            </a:r>
          </a:p>
          <a:p>
            <a:pPr lvl="1"/>
            <a:r>
              <a:rPr lang="en-US" sz="2400" dirty="0" smtClean="0"/>
              <a:t>Distributed</a:t>
            </a:r>
          </a:p>
          <a:p>
            <a:pPr lvl="1"/>
            <a:r>
              <a:rPr lang="en-US" sz="2400" dirty="0" smtClean="0"/>
              <a:t>Open source</a:t>
            </a:r>
          </a:p>
          <a:p>
            <a:pPr lvl="1"/>
            <a:r>
              <a:rPr lang="en-US" sz="2400" dirty="0" smtClean="0"/>
              <a:t>And often:</a:t>
            </a:r>
          </a:p>
          <a:p>
            <a:pPr lvl="2"/>
            <a:r>
              <a:rPr lang="en-US" sz="2000" dirty="0" smtClean="0"/>
              <a:t>schema-free, easily replicated, simple API, eventually consistent /(not ACID), big-data-friendly, etc</a:t>
            </a:r>
          </a:p>
          <a:p>
            <a:r>
              <a:rPr lang="en-US" sz="2800" dirty="0" smtClean="0"/>
              <a:t>Column family, Document store, Key-Value, …</a:t>
            </a:r>
            <a:endParaRPr lang="en-US" sz="2400" dirty="0" smtClean="0"/>
          </a:p>
          <a:p>
            <a:pPr lvl="1"/>
            <a:endParaRPr lang="el-GR" sz="2000" dirty="0"/>
          </a:p>
        </p:txBody>
      </p:sp>
      <p:pic>
        <p:nvPicPr>
          <p:cNvPr id="15362" name="Picture 2" descr="http://www.dataversity.net/wp-content/uploads/2011/06/nosql-log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81099"/>
            <a:ext cx="3810000" cy="2933701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NoSQLs</a:t>
            </a:r>
            <a:r>
              <a:rPr lang="en-US" dirty="0" smtClean="0"/>
              <a:t> and elasticity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offer </a:t>
            </a:r>
            <a:r>
              <a:rPr lang="en-US" b="1" dirty="0" err="1" smtClean="0"/>
              <a:t>elasticity+sharding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Expand/contract resources according to demand</a:t>
            </a:r>
          </a:p>
          <a:p>
            <a:pPr lvl="1"/>
            <a:r>
              <a:rPr lang="en-US" dirty="0" smtClean="0"/>
              <a:t>Pay-as-you-go, robustness, performance</a:t>
            </a:r>
          </a:p>
          <a:p>
            <a:pPr lvl="1"/>
            <a:r>
              <a:rPr lang="en-US" dirty="0" smtClean="0"/>
              <a:t>Shared-nothing architecture allows that</a:t>
            </a:r>
          </a:p>
          <a:p>
            <a:pPr lvl="1"/>
            <a:r>
              <a:rPr lang="en-US" dirty="0" smtClean="0"/>
              <a:t>Important! See Apr 2011 Amazon outage (foursquare, </a:t>
            </a:r>
            <a:r>
              <a:rPr lang="en-US" dirty="0" err="1" smtClean="0"/>
              <a:t>reddit</a:t>
            </a:r>
            <a:r>
              <a:rPr lang="en-US" dirty="0" smtClean="0"/>
              <a:t>,…)</a:t>
            </a:r>
          </a:p>
        </p:txBody>
      </p:sp>
      <p:pic>
        <p:nvPicPr>
          <p:cNvPr id="15362" name="Picture 2" descr="http://4.bp.blogspot.com/_nu5SNZshYes/SuCOuLoNuiI/AAAAAAAAA0g/LNAlVfHEDO4/s400/Ball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717032"/>
            <a:ext cx="2659058" cy="1994294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thus…(end of the story)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err="1" smtClean="0"/>
              <a:t>PaaS</a:t>
            </a:r>
            <a:r>
              <a:rPr lang="en-US" sz="2800" dirty="0" smtClean="0"/>
              <a:t> and </a:t>
            </a:r>
            <a:r>
              <a:rPr lang="en-US" sz="2800" dirty="0" err="1" smtClean="0"/>
              <a:t>NoSQLs</a:t>
            </a:r>
            <a:r>
              <a:rPr lang="en-US" sz="2800" dirty="0" smtClean="0"/>
              <a:t> are (or should be) inherently elastic</a:t>
            </a:r>
          </a:p>
          <a:p>
            <a:r>
              <a:rPr lang="en-US" sz="2800" dirty="0" smtClean="0"/>
              <a:t>How efficiently do they implement elasticity?</a:t>
            </a:r>
          </a:p>
          <a:p>
            <a:pPr lvl="1"/>
            <a:r>
              <a:rPr lang="en-US" sz="2400" dirty="0" err="1" smtClean="0"/>
              <a:t>NoSQLs</a:t>
            </a:r>
            <a:r>
              <a:rPr lang="en-US" sz="2400" dirty="0" smtClean="0"/>
              <a:t> over an </a:t>
            </a:r>
            <a:r>
              <a:rPr lang="en-US" sz="2400" dirty="0" err="1" smtClean="0"/>
              <a:t>IaaS</a:t>
            </a:r>
            <a:r>
              <a:rPr lang="en-US" sz="2400" dirty="0" smtClean="0"/>
              <a:t> platform </a:t>
            </a:r>
          </a:p>
          <a:p>
            <a:pPr lvl="2"/>
            <a:r>
              <a:rPr lang="en-US" sz="2000" dirty="0" smtClean="0"/>
              <a:t>EC2, Eucalyptus, </a:t>
            </a:r>
            <a:r>
              <a:rPr lang="en-US" sz="2000" b="1" dirty="0" err="1" smtClean="0"/>
              <a:t>OpenStack</a:t>
            </a:r>
            <a:r>
              <a:rPr lang="en-US" sz="2000" dirty="0" smtClean="0"/>
              <a:t>,…</a:t>
            </a:r>
            <a:endParaRPr lang="en-US" sz="2000" b="1" dirty="0" smtClean="0"/>
          </a:p>
          <a:p>
            <a:pPr lvl="1"/>
            <a:r>
              <a:rPr lang="en-US" sz="2400" dirty="0" smtClean="0"/>
              <a:t>Study that registers qualitative + quantitative results</a:t>
            </a:r>
          </a:p>
          <a:p>
            <a:r>
              <a:rPr lang="en-US" sz="2800" dirty="0" smtClean="0"/>
              <a:t>Related Work</a:t>
            </a:r>
          </a:p>
          <a:p>
            <a:pPr lvl="1"/>
            <a:r>
              <a:rPr lang="en-US" sz="2400" dirty="0" smtClean="0"/>
              <a:t>Report NoSQL performance (not elasticity)</a:t>
            </a:r>
          </a:p>
          <a:p>
            <a:pPr lvl="1"/>
            <a:r>
              <a:rPr lang="en-US" sz="2400" dirty="0" smtClean="0"/>
              <a:t>Cloud platform elasticity (no NoSQL)</a:t>
            </a:r>
          </a:p>
          <a:p>
            <a:pPr lvl="1"/>
            <a:r>
              <a:rPr lang="en-US" sz="2400" dirty="0" smtClean="0"/>
              <a:t>Domain-specific </a:t>
            </a:r>
          </a:p>
          <a:p>
            <a:pPr lvl="1"/>
            <a:r>
              <a:rPr lang="en-US" sz="2400" dirty="0" smtClean="0"/>
              <a:t>Initial cluster size (not dynamic)</a:t>
            </a:r>
            <a:endParaRPr lang="el-GR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07901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TIRAMOLA: A VM-based framework for NoSQL cluster monitoring and resource provisioning</a:t>
            </a:r>
          </a:p>
          <a:p>
            <a:r>
              <a:rPr lang="en-US" dirty="0" smtClean="0"/>
              <a:t>For a cluster resize, identify and measure </a:t>
            </a:r>
          </a:p>
          <a:p>
            <a:pPr lvl="1"/>
            <a:r>
              <a:rPr lang="en-US" dirty="0" smtClean="0"/>
              <a:t>Cost, gains</a:t>
            </a:r>
          </a:p>
          <a:p>
            <a:pPr lvl="1"/>
            <a:r>
              <a:rPr lang="en-US" dirty="0" smtClean="0"/>
              <a:t>In terms of:</a:t>
            </a:r>
          </a:p>
          <a:p>
            <a:pPr lvl="2"/>
            <a:r>
              <a:rPr lang="en-US" dirty="0" smtClean="0"/>
              <a:t>Time, effort, increase in throughput, latency, …?</a:t>
            </a:r>
          </a:p>
          <a:p>
            <a:r>
              <a:rPr lang="en-US" dirty="0" smtClean="0"/>
              <a:t>A generic platform: 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any </a:t>
            </a:r>
            <a:r>
              <a:rPr lang="en-US" dirty="0" smtClean="0"/>
              <a:t>NoSQL engine</a:t>
            </a:r>
          </a:p>
          <a:p>
            <a:pPr lvl="1"/>
            <a:r>
              <a:rPr lang="en-US" dirty="0" smtClean="0"/>
              <a:t>User-defined policies</a:t>
            </a:r>
          </a:p>
          <a:p>
            <a:pPr lvl="1"/>
            <a:r>
              <a:rPr lang="en-US" dirty="0" smtClean="0"/>
              <a:t>Automatic resource provisioning</a:t>
            </a:r>
          </a:p>
          <a:p>
            <a:r>
              <a:rPr lang="en-US" dirty="0" smtClean="0"/>
              <a:t>Open source: http://tiramola.googlecode.com</a:t>
            </a:r>
          </a:p>
          <a:p>
            <a:r>
              <a:rPr lang="en-US" dirty="0" smtClean="0"/>
              <a:t>Use-case: Distributed SPARQL query processing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792288" y="5310534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TIRAMOLA Architecture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0" y="6500813"/>
            <a:ext cx="57531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8653463" y="6492875"/>
            <a:ext cx="490537" cy="365125"/>
          </a:xfrm>
        </p:spPr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2656"/>
            <a:ext cx="5352997" cy="50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0517"/>
            <a:ext cx="8229600" cy="1143000"/>
          </a:xfrm>
        </p:spPr>
        <p:txBody>
          <a:bodyPr/>
          <a:lstStyle/>
          <a:p>
            <a:r>
              <a:rPr lang="en-US" dirty="0" smtClean="0"/>
              <a:t>Platform Setup</a:t>
            </a:r>
            <a:endParaRPr lang="el-GR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"/>
          </p:nvPr>
        </p:nvSpPr>
        <p:spPr>
          <a:xfrm>
            <a:off x="251520" y="991269"/>
            <a:ext cx="8892480" cy="4525963"/>
          </a:xfrm>
        </p:spPr>
        <p:txBody>
          <a:bodyPr/>
          <a:lstStyle/>
          <a:p>
            <a:r>
              <a:rPr lang="en-US" dirty="0" smtClean="0"/>
              <a:t>8 physical nodes</a:t>
            </a:r>
          </a:p>
          <a:p>
            <a:pPr lvl="1"/>
            <a:r>
              <a:rPr lang="en-US" dirty="0" err="1" smtClean="0"/>
              <a:t>2xSixCore</a:t>
            </a:r>
            <a:r>
              <a:rPr lang="en-US" dirty="0" smtClean="0"/>
              <a:t> Intel Xeon® </a:t>
            </a:r>
            <a:r>
              <a:rPr lang="en-US" dirty="0" err="1" smtClean="0"/>
              <a:t>Hyperthreading</a:t>
            </a:r>
            <a:r>
              <a:rPr lang="en-US" dirty="0" smtClean="0"/>
              <a:t> (@</a:t>
            </a:r>
            <a:r>
              <a:rPr lang="en-US" dirty="0" err="1" smtClean="0"/>
              <a:t>2.67Ghz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48GB RAM, 2 X </a:t>
            </a:r>
            <a:r>
              <a:rPr lang="en-US" dirty="0" err="1" smtClean="0"/>
              <a:t>2TB</a:t>
            </a:r>
            <a:r>
              <a:rPr lang="en-US" dirty="0" smtClean="0"/>
              <a:t> RAID 0 disks each</a:t>
            </a:r>
          </a:p>
          <a:p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Similar to an Amazon EC2 large instance</a:t>
            </a:r>
          </a:p>
          <a:p>
            <a:pPr lvl="1"/>
            <a:r>
              <a:rPr lang="en-US" dirty="0" smtClean="0"/>
              <a:t>4-core processor,  8GB RAM, 50GB disk space</a:t>
            </a:r>
          </a:p>
          <a:p>
            <a:pPr lvl="1"/>
            <a:r>
              <a:rPr lang="en-US" dirty="0" smtClean="0"/>
              <a:t>QCOW image: 1.6GB compressed, 4.3GB uncompressed</a:t>
            </a:r>
          </a:p>
          <a:p>
            <a:pPr lvl="1"/>
            <a:r>
              <a:rPr lang="en-US" dirty="0" smtClean="0"/>
              <a:t>VM root </a:t>
            </a:r>
            <a:r>
              <a:rPr lang="en-US" dirty="0" err="1" smtClean="0"/>
              <a:t>fs</a:t>
            </a:r>
            <a:r>
              <a:rPr lang="en-US" dirty="0" smtClean="0"/>
              <a:t> instead of EBS (</a:t>
            </a:r>
            <a:r>
              <a:rPr lang="en-US" dirty="0" err="1" smtClean="0"/>
              <a:t>Reddit</a:t>
            </a:r>
            <a:r>
              <a:rPr lang="en-US" dirty="0" smtClean="0"/>
              <a:t> outage)</a:t>
            </a:r>
          </a:p>
          <a:p>
            <a:r>
              <a:rPr lang="en-US" dirty="0" err="1" smtClean="0"/>
              <a:t>Openstack</a:t>
            </a:r>
            <a:r>
              <a:rPr lang="en-US" dirty="0" smtClean="0"/>
              <a:t> 2.0 Cluster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Clients, Data and Workloads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Hbase (v. 0.20.6), Cassandra (v. 0.7.0 beta)</a:t>
            </a:r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 0.2.20</a:t>
            </a:r>
          </a:p>
          <a:p>
            <a:pPr lvl="1"/>
            <a:r>
              <a:rPr lang="en-US" sz="2000" dirty="0" smtClean="0"/>
              <a:t>Replication factor: 3</a:t>
            </a:r>
          </a:p>
          <a:p>
            <a:pPr lvl="1"/>
            <a:r>
              <a:rPr lang="en-US" sz="2000" dirty="0" smtClean="0"/>
              <a:t>8 initial nodes (</a:t>
            </a:r>
            <a:r>
              <a:rPr lang="en-US" sz="2000" dirty="0" err="1" smtClean="0"/>
              <a:t>VMs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Ganglia 3.1.2</a:t>
            </a:r>
          </a:p>
          <a:p>
            <a:r>
              <a:rPr lang="en-US" sz="2400" dirty="0" err="1" smtClean="0"/>
              <a:t>YCSB</a:t>
            </a:r>
            <a:r>
              <a:rPr lang="en-US" sz="2400" dirty="0" smtClean="0"/>
              <a:t> tool</a:t>
            </a:r>
          </a:p>
          <a:p>
            <a:pPr lvl="1"/>
            <a:r>
              <a:rPr lang="en-US" sz="2000" dirty="0" smtClean="0"/>
              <a:t>Database: 20M objects – 20GB raw (Cass ~60GB, Hbase ~90GB) </a:t>
            </a:r>
          </a:p>
          <a:p>
            <a:pPr lvl="1"/>
            <a:r>
              <a:rPr lang="en-US" sz="2000" dirty="0" smtClean="0"/>
              <a:t>Loads: </a:t>
            </a:r>
            <a:r>
              <a:rPr lang="en-US" sz="2000" dirty="0" err="1" smtClean="0"/>
              <a:t>UNI_R</a:t>
            </a:r>
            <a:r>
              <a:rPr lang="en-US" sz="2000" dirty="0" smtClean="0"/>
              <a:t>, </a:t>
            </a:r>
            <a:r>
              <a:rPr lang="en-US" sz="2000" dirty="0" err="1" smtClean="0"/>
              <a:t>UNI_U</a:t>
            </a:r>
            <a:r>
              <a:rPr lang="en-US" sz="2000" dirty="0" smtClean="0"/>
              <a:t>, </a:t>
            </a:r>
            <a:r>
              <a:rPr lang="en-US" sz="2000" dirty="0" err="1" smtClean="0"/>
              <a:t>UNI_RMW</a:t>
            </a:r>
            <a:r>
              <a:rPr lang="en-US" sz="2000" dirty="0" smtClean="0"/>
              <a:t>, </a:t>
            </a:r>
            <a:r>
              <a:rPr lang="en-US" sz="2000" dirty="0" err="1" smtClean="0"/>
              <a:t>ZIPF_R</a:t>
            </a:r>
            <a:endParaRPr lang="en-US" sz="2000" dirty="0" smtClean="0"/>
          </a:p>
          <a:p>
            <a:pPr lvl="2"/>
            <a:r>
              <a:rPr lang="en-US" sz="1800" dirty="0" smtClean="0"/>
              <a:t>Default: uniform read, 10%-50% range</a:t>
            </a:r>
          </a:p>
          <a:p>
            <a:pPr lvl="1"/>
            <a:r>
              <a:rPr lang="el-GR" sz="2000" dirty="0" smtClean="0"/>
              <a:t>λ </a:t>
            </a:r>
            <a:r>
              <a:rPr lang="en-US" sz="2000" dirty="0" smtClean="0"/>
              <a:t>parameter (tricky)</a:t>
            </a:r>
          </a:p>
          <a:p>
            <a:pPr lvl="1"/>
            <a:r>
              <a:rPr lang="en-US" sz="2000" dirty="0" smtClean="0"/>
              <a:t>Both client (YCSB) and cluster (Ganglia) metrics reported</a:t>
            </a:r>
            <a:endParaRPr lang="el-GR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4A6F1F-DDAF-4460-944A-E1F7FB16473D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Automatic Scaling of Selective SPARQL Joins Using TIRAMOLA SWIM’12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ributed_indexing_of_webscale_datasets_for_the_cloud_mdac_2010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distributed_indexing_of_webscale_datasets_for_the_cloud_mdac_2010_presentation</Template>
  <TotalTime>177</TotalTime>
  <Words>1143</Words>
  <Application>Microsoft Office PowerPoint</Application>
  <PresentationFormat>Προβολή στην οθόνη (4:3)</PresentationFormat>
  <Paragraphs>202</Paragraphs>
  <Slides>20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20</vt:i4>
      </vt:variant>
    </vt:vector>
  </HeadingPairs>
  <TitlesOfParts>
    <vt:vector size="23" baseType="lpstr">
      <vt:lpstr>distributed_indexing_of_webscale_datasets_for_the_cloud_mdac_2010_presentation</vt:lpstr>
      <vt:lpstr>Acrobat Document</vt:lpstr>
      <vt:lpstr>Visio</vt:lpstr>
      <vt:lpstr>Automatic Scaling of Selective SPARQL Joins Using the TIRAMOLA System</vt:lpstr>
      <vt:lpstr>Motivation – the story(1)</vt:lpstr>
      <vt:lpstr>Motivation – the story (2)</vt:lpstr>
      <vt:lpstr>NoSQLs and elasticity</vt:lpstr>
      <vt:lpstr>thus…(end of the story)</vt:lpstr>
      <vt:lpstr>Contributions</vt:lpstr>
      <vt:lpstr>TIRAMOLA Architecture</vt:lpstr>
      <vt:lpstr>Platform Setup</vt:lpstr>
      <vt:lpstr>Clients, Data and Workloads</vt:lpstr>
      <vt:lpstr>The setup</vt:lpstr>
      <vt:lpstr>2. HBase cluster resize 1/2</vt:lpstr>
      <vt:lpstr>2. HBase cluster resize 2/2</vt:lpstr>
      <vt:lpstr>2. Cassandra cluster resize 1/2</vt:lpstr>
      <vt:lpstr>2. Cassandra cluster resize 2/2 </vt:lpstr>
      <vt:lpstr>What about the time cost?</vt:lpstr>
      <vt:lpstr>Use-Case: Scaling SPARQL Joins</vt:lpstr>
      <vt:lpstr>SPARQL Querying Architecture</vt:lpstr>
      <vt:lpstr>Elasticity-provisioning use-case</vt:lpstr>
      <vt:lpstr>Results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Scaling of Selective SPARQL Joins Using the TIRAMOLA System</dc:title>
  <dc:creator>Dimitrios Tsoumakos</dc:creator>
  <cp:lastModifiedBy>Giannis</cp:lastModifiedBy>
  <cp:revision>37</cp:revision>
  <dcterms:created xsi:type="dcterms:W3CDTF">2012-05-15T21:05:28Z</dcterms:created>
  <dcterms:modified xsi:type="dcterms:W3CDTF">2012-05-20T17:08:44Z</dcterms:modified>
</cp:coreProperties>
</file>