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77"/>
  </p:notesMasterIdLst>
  <p:sldIdLst>
    <p:sldId id="256" r:id="rId2"/>
    <p:sldId id="287" r:id="rId3"/>
    <p:sldId id="286" r:id="rId4"/>
    <p:sldId id="285" r:id="rId5"/>
    <p:sldId id="257" r:id="rId6"/>
    <p:sldId id="258" r:id="rId7"/>
    <p:sldId id="259" r:id="rId8"/>
    <p:sldId id="260" r:id="rId9"/>
    <p:sldId id="261" r:id="rId10"/>
    <p:sldId id="388" r:id="rId11"/>
    <p:sldId id="282" r:id="rId12"/>
    <p:sldId id="262" r:id="rId13"/>
    <p:sldId id="263" r:id="rId14"/>
    <p:sldId id="264" r:id="rId15"/>
    <p:sldId id="342" r:id="rId16"/>
    <p:sldId id="284" r:id="rId17"/>
    <p:sldId id="283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92" r:id="rId26"/>
    <p:sldId id="304" r:id="rId27"/>
    <p:sldId id="305" r:id="rId28"/>
    <p:sldId id="295" r:id="rId29"/>
    <p:sldId id="296" r:id="rId30"/>
    <p:sldId id="297" r:id="rId31"/>
    <p:sldId id="298" r:id="rId32"/>
    <p:sldId id="299" r:id="rId33"/>
    <p:sldId id="303" r:id="rId34"/>
    <p:sldId id="300" r:id="rId35"/>
    <p:sldId id="301" r:id="rId36"/>
    <p:sldId id="302" r:id="rId37"/>
    <p:sldId id="290" r:id="rId38"/>
    <p:sldId id="306" r:id="rId39"/>
    <p:sldId id="307" r:id="rId40"/>
    <p:sldId id="308" r:id="rId41"/>
    <p:sldId id="309" r:id="rId42"/>
    <p:sldId id="310" r:id="rId43"/>
    <p:sldId id="312" r:id="rId44"/>
    <p:sldId id="313" r:id="rId45"/>
    <p:sldId id="314" r:id="rId46"/>
    <p:sldId id="315" r:id="rId47"/>
    <p:sldId id="316" r:id="rId48"/>
    <p:sldId id="311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43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32" r:id="rId66"/>
    <p:sldId id="333" r:id="rId67"/>
    <p:sldId id="334" r:id="rId68"/>
    <p:sldId id="335" r:id="rId69"/>
    <p:sldId id="336" r:id="rId70"/>
    <p:sldId id="341" r:id="rId71"/>
    <p:sldId id="340" r:id="rId72"/>
    <p:sldId id="337" r:id="rId73"/>
    <p:sldId id="338" r:id="rId74"/>
    <p:sldId id="339" r:id="rId75"/>
    <p:sldId id="387" r:id="rId76"/>
  </p:sldIdLst>
  <p:sldSz cx="9144000" cy="6858000" type="screen4x3"/>
  <p:notesSz cx="6858000" cy="9144000"/>
  <p:defaultTextStyle>
    <a:defPPr>
      <a:defRPr lang="el-GR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F43DB-7CD1-4DEC-9556-B2A9A880A12B}" type="datetimeFigureOut">
              <a:rPr lang="el-GR" smtClean="0"/>
              <a:pPr/>
              <a:t>21/1/2016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734D1-5C39-4B01-906A-64AF9A4D17B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98734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7495ED-8952-4F27-95D0-37CBEB9AA213}" type="slidenum">
              <a:rPr lang="en-US"/>
              <a:pPr/>
              <a:t>38</a:t>
            </a:fld>
            <a:endParaRPr lang="en-US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41827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DD8889-B4DC-4E11-AA79-B17498370281}" type="slidenum">
              <a:rPr lang="en-US"/>
              <a:pPr/>
              <a:t>50</a:t>
            </a:fld>
            <a:endParaRPr lang="en-US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71972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9E7E49-C095-4C8C-8C21-0D5D74A1536A}" type="slidenum">
              <a:rPr lang="en-US"/>
              <a:pPr/>
              <a:t>51</a:t>
            </a:fld>
            <a:endParaRPr lang="en-US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36783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367AFB-83A3-480E-B53C-371DBDF25A83}" type="slidenum">
              <a:rPr lang="en-US"/>
              <a:pPr/>
              <a:t>52</a:t>
            </a:fld>
            <a:endParaRPr lang="en-US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10195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7FC65E-91C1-42E5-A328-F300F9FDB6A2}" type="slidenum">
              <a:rPr lang="en-US"/>
              <a:pPr/>
              <a:t>53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2030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4845CC-AF88-47C9-A72A-8CC241C0DF2A}" type="slidenum">
              <a:rPr lang="en-US"/>
              <a:pPr/>
              <a:t>54</a:t>
            </a:fld>
            <a:endParaRPr lang="en-US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742727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E2BD32-F7E0-46E0-845A-DB7AD55516E7}" type="slidenum">
              <a:rPr lang="en-US"/>
              <a:pPr/>
              <a:t>56</a:t>
            </a:fld>
            <a:endParaRPr lang="en-US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295023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A70239-0AD7-45D9-8145-765C7B42E1AE}" type="slidenum">
              <a:rPr lang="en-US"/>
              <a:pPr/>
              <a:t>58</a:t>
            </a:fld>
            <a:endParaRPr lang="en-US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635846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5C7413-4EFC-4652-ACC0-E17822ED2644}" type="slidenum">
              <a:rPr lang="en-US"/>
              <a:pPr/>
              <a:t>59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748805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5C7413-4EFC-4652-ACC0-E17822ED2644}" type="slidenum">
              <a:rPr lang="en-US"/>
              <a:pPr/>
              <a:t>60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96093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5C7413-4EFC-4652-ACC0-E17822ED2644}" type="slidenum">
              <a:rPr lang="en-US"/>
              <a:pPr/>
              <a:t>61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0997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47A4CE-96C8-407B-8053-AD0D0C996831}" type="slidenum">
              <a:rPr lang="en-US"/>
              <a:pPr/>
              <a:t>39</a:t>
            </a:fld>
            <a:endParaRPr lang="en-US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42539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9889BD-B8B8-49F4-B424-FC0575B2A56A}" type="slidenum">
              <a:rPr lang="en-US"/>
              <a:pPr/>
              <a:t>62</a:t>
            </a:fld>
            <a:endParaRPr lang="en-US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83855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5C7413-4EFC-4652-ACC0-E17822ED2644}" type="slidenum">
              <a:rPr lang="en-US"/>
              <a:pPr/>
              <a:t>63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353946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8CF4A2-6733-441A-8F41-A5F8DC86EE17}" type="slidenum">
              <a:rPr lang="en-US"/>
              <a:pPr/>
              <a:t>64</a:t>
            </a:fld>
            <a:endParaRPr lang="en-US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211296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5C7413-4EFC-4652-ACC0-E17822ED2644}" type="slidenum">
              <a:rPr lang="en-US"/>
              <a:pPr/>
              <a:t>65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678865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0BD46A-3CAA-4FEB-A3C1-9EF8AEBD944E}" type="slidenum">
              <a:rPr lang="en-US"/>
              <a:pPr/>
              <a:t>66</a:t>
            </a:fld>
            <a:endParaRPr lang="en-US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248390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80643B-12B2-4F34-9478-2EB1091F2505}" type="slidenum">
              <a:rPr lang="en-US"/>
              <a:pPr/>
              <a:t>67</a:t>
            </a:fld>
            <a:endParaRPr 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010025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500F0F-A8FA-4C8A-836E-5BBF6ACA7C4B}" type="slidenum">
              <a:rPr lang="en-US"/>
              <a:pPr/>
              <a:t>68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373180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DA4113-492C-4C31-9A72-1D6214196EAF}" type="slidenum">
              <a:rPr lang="en-US"/>
              <a:pPr/>
              <a:t>69</a:t>
            </a:fld>
            <a:endParaRPr lang="en-US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843544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7D7ABD-D43F-4625-8E70-A0431FE81280}" type="slidenum">
              <a:rPr lang="en-US"/>
              <a:pPr/>
              <a:t>72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603842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FEFC43-4A9C-4280-BA8D-5BEB5B96E4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91040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15C66A-60CD-4774-B0D4-5EA41F969E79}" type="slidenum">
              <a:rPr lang="en-US"/>
              <a:pPr/>
              <a:t>40</a:t>
            </a:fld>
            <a:endParaRPr lang="en-US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4226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C6C18D-45B3-4B4D-9E24-D51A4F015645}" type="slidenum">
              <a:rPr lang="en-US"/>
              <a:pPr/>
              <a:t>41</a:t>
            </a:fld>
            <a:endParaRPr lang="en-US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07449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7A1231-1929-4980-9379-3815DEC8A43F}" type="slidenum">
              <a:rPr lang="en-US"/>
              <a:pPr/>
              <a:t>42</a:t>
            </a:fld>
            <a:endParaRPr lang="en-US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01297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9B21FC-3027-46AA-96EB-9D607102834E}" type="slidenum">
              <a:rPr lang="en-US"/>
              <a:pPr/>
              <a:t>43</a:t>
            </a:fld>
            <a:endParaRPr lang="en-US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59167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3202EC-509B-49A3-B946-11AF31FA43A0}" type="slidenum">
              <a:rPr lang="en-US"/>
              <a:pPr/>
              <a:t>45</a:t>
            </a:fld>
            <a:endParaRPr lang="en-US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65431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3202EC-509B-49A3-B946-11AF31FA43A0}" type="slidenum">
              <a:rPr lang="en-US"/>
              <a:pPr/>
              <a:t>46</a:t>
            </a:fld>
            <a:endParaRPr lang="en-US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02871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5EA02E-2127-4655-8219-591BE6F2DDD9}" type="slidenum">
              <a:rPr lang="en-US"/>
              <a:pPr/>
              <a:t>47</a:t>
            </a:fld>
            <a:endParaRPr lang="en-US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5132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yrforos_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5" name="Straight Connector 12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9" descr="cslab_logo_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7" name="Straight Connector 14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l-GR" sz="1000" b="1" dirty="0">
              <a:latin typeface="Calibri" pitchFamily="34" charset="0"/>
            </a:endParaRPr>
          </a:p>
        </p:txBody>
      </p:sp>
      <p:cxnSp>
        <p:nvCxnSpPr>
          <p:cNvPr id="9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1030" name="Picture 4" descr="pyrforos_transparen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9" descr="cslab_logo_transparen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F491CB-8FF0-4AD7-BD19-72FD185E7947}" type="datetime1">
              <a:rPr lang="el-GR" sz="1000" b="1">
                <a:latin typeface="Calibri" pitchFamily="34" charset="0"/>
              </a:rPr>
              <a:pPr>
                <a:defRPr/>
              </a:pPr>
              <a:t>21/1/2016</a:t>
            </a:fld>
            <a:endParaRPr lang="el-GR" sz="1000" b="1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1"/>
          <p:cNvSpPr txBox="1">
            <a:spLocks noChangeArrowheads="1"/>
          </p:cNvSpPr>
          <p:nvPr/>
        </p:nvSpPr>
        <p:spPr bwMode="auto">
          <a:xfrm>
            <a:off x="642938" y="1214438"/>
            <a:ext cx="7772400" cy="168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 smtClean="0"/>
              <a:t>Google File System, HDFS, </a:t>
            </a:r>
            <a:r>
              <a:rPr lang="en-US" sz="4400" dirty="0" err="1" smtClean="0"/>
              <a:t>BigTable</a:t>
            </a:r>
            <a:r>
              <a:rPr lang="en-US" sz="4400" dirty="0" smtClean="0"/>
              <a:t>, </a:t>
            </a:r>
            <a:r>
              <a:rPr lang="en-US" sz="4400" dirty="0" err="1" smtClean="0"/>
              <a:t>Hbase</a:t>
            </a:r>
            <a:endParaRPr lang="en-US" sz="4400" dirty="0" smtClean="0"/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8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467544" y="3573016"/>
            <a:ext cx="8001000" cy="29767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Κατανεμημένα Συστήματα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2015-2016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http://www.cslab.ece.ntua.gr/courses/distrib</a:t>
            </a:r>
            <a:endParaRPr lang="en-US" sz="28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8501063" y="6524625"/>
            <a:ext cx="642937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2" name="Line 6"/>
          <p:cNvSpPr>
            <a:spLocks noChangeShapeType="1"/>
          </p:cNvSpPr>
          <p:nvPr/>
        </p:nvSpPr>
        <p:spPr bwMode="auto">
          <a:xfrm>
            <a:off x="0" y="6524625"/>
            <a:ext cx="5572125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52388" y="5257800"/>
            <a:ext cx="903922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GFS Files</a:t>
            </a:r>
            <a:endParaRPr lang="el-GR" dirty="0"/>
          </a:p>
        </p:txBody>
      </p:sp>
      <p:pic>
        <p:nvPicPr>
          <p:cNvPr id="153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1340" y="1600200"/>
            <a:ext cx="710131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8229600" cy="1143000"/>
          </a:xfrm>
        </p:spPr>
        <p:txBody>
          <a:bodyPr/>
          <a:lstStyle/>
          <a:p>
            <a:r>
              <a:rPr lang="el-GR" dirty="0" smtClean="0"/>
              <a:t>Μέγεθος </a:t>
            </a:r>
            <a:r>
              <a:rPr lang="en-US" dirty="0" smtClean="0"/>
              <a:t>chunk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525963"/>
          </a:xfrm>
        </p:spPr>
        <p:txBody>
          <a:bodyPr/>
          <a:lstStyle/>
          <a:p>
            <a:r>
              <a:rPr lang="en-US" dirty="0" smtClean="0"/>
              <a:t>64 </a:t>
            </a:r>
            <a:r>
              <a:rPr lang="el-GR" dirty="0" smtClean="0"/>
              <a:t>ΜΒ</a:t>
            </a:r>
          </a:p>
          <a:p>
            <a:r>
              <a:rPr lang="el-GR" dirty="0" smtClean="0"/>
              <a:t>Μειωμένη</a:t>
            </a:r>
            <a:r>
              <a:rPr lang="en-US" dirty="0" smtClean="0"/>
              <a:t> </a:t>
            </a:r>
            <a:r>
              <a:rPr lang="el-GR" dirty="0" smtClean="0"/>
              <a:t>ανάγκη επικοινώνίας </a:t>
            </a:r>
            <a:r>
              <a:rPr lang="en-US" dirty="0" smtClean="0"/>
              <a:t>client</a:t>
            </a:r>
            <a:r>
              <a:rPr lang="el-GR" dirty="0" smtClean="0"/>
              <a:t> και </a:t>
            </a:r>
            <a:r>
              <a:rPr lang="en-US" dirty="0" smtClean="0"/>
              <a:t>master.</a:t>
            </a:r>
          </a:p>
          <a:p>
            <a:r>
              <a:rPr lang="el-GR" dirty="0" smtClean="0"/>
              <a:t>Μειωμένος φόρτος δικτύου.</a:t>
            </a:r>
          </a:p>
          <a:p>
            <a:r>
              <a:rPr lang="el-GR" dirty="0" smtClean="0"/>
              <a:t>Μικρότερο μέγεθος δομών δεδομένων στον </a:t>
            </a:r>
            <a:r>
              <a:rPr lang="en-US" dirty="0" smtClean="0"/>
              <a:t>master.</a:t>
            </a:r>
            <a:endParaRPr lang="el-GR" dirty="0" smtClean="0"/>
          </a:p>
          <a:p>
            <a:r>
              <a:rPr lang="en-US" dirty="0" smtClean="0"/>
              <a:t>Chunks </a:t>
            </a:r>
            <a:r>
              <a:rPr lang="el-GR" dirty="0" smtClean="0"/>
              <a:t>από μικρά αρχεία μπορεί να αποτελέσουν </a:t>
            </a:r>
            <a:r>
              <a:rPr lang="en-US" dirty="0" smtClean="0"/>
              <a:t>hotspots.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Master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Ο master διατηρεί:</a:t>
            </a:r>
          </a:p>
          <a:p>
            <a:pPr lvl="1"/>
            <a:r>
              <a:rPr lang="el-GR" dirty="0" smtClean="0"/>
              <a:t>Το </a:t>
            </a:r>
            <a:r>
              <a:rPr lang="el-GR" dirty="0" err="1" smtClean="0"/>
              <a:t>namespace</a:t>
            </a:r>
            <a:endParaRPr lang="el-GR" dirty="0" smtClean="0"/>
          </a:p>
          <a:p>
            <a:pPr lvl="1"/>
            <a:r>
              <a:rPr lang="el-GR" dirty="0" smtClean="0"/>
              <a:t>Την αντιστοιχία από αρχεία σε </a:t>
            </a:r>
            <a:r>
              <a:rPr lang="el-GR" dirty="0" err="1" smtClean="0"/>
              <a:t>chunks</a:t>
            </a:r>
            <a:endParaRPr lang="el-GR" dirty="0" smtClean="0"/>
          </a:p>
          <a:p>
            <a:pPr lvl="1"/>
            <a:r>
              <a:rPr lang="el-GR" dirty="0" smtClean="0"/>
              <a:t>Τις </a:t>
            </a:r>
            <a:r>
              <a:rPr lang="el-GR" dirty="0"/>
              <a:t>θ</a:t>
            </a:r>
            <a:r>
              <a:rPr lang="el-GR" dirty="0" smtClean="0"/>
              <a:t>έσεις των </a:t>
            </a:r>
            <a:r>
              <a:rPr lang="el-GR" dirty="0" err="1" smtClean="0"/>
              <a:t>chunks</a:t>
            </a:r>
            <a:endParaRPr lang="el-GR" dirty="0" smtClean="0"/>
          </a:p>
          <a:p>
            <a:r>
              <a:rPr lang="el-GR" dirty="0" smtClean="0"/>
              <a:t>Όλα τα μεταδεδομένα βρίσκονται στη μνήμη του </a:t>
            </a:r>
            <a:r>
              <a:rPr lang="en-US" dirty="0" smtClean="0"/>
              <a:t>master</a:t>
            </a:r>
          </a:p>
          <a:p>
            <a:r>
              <a:rPr lang="el-GR" dirty="0" smtClean="0"/>
              <a:t>Ο </a:t>
            </a:r>
            <a:r>
              <a:rPr lang="en-US" dirty="0" smtClean="0"/>
              <a:t>master </a:t>
            </a:r>
            <a:r>
              <a:rPr lang="el-GR" dirty="0" smtClean="0"/>
              <a:t>εντοπίζει τα </a:t>
            </a:r>
            <a:r>
              <a:rPr lang="en-US" dirty="0" smtClean="0"/>
              <a:t>chunks </a:t>
            </a:r>
            <a:r>
              <a:rPr lang="el-GR" dirty="0" smtClean="0"/>
              <a:t>μέσω </a:t>
            </a:r>
            <a:r>
              <a:rPr lang="en-US" dirty="0" smtClean="0"/>
              <a:t>heartbeat </a:t>
            </a:r>
            <a:r>
              <a:rPr lang="el-GR" dirty="0" smtClean="0"/>
              <a:t>μηνυμάτων</a:t>
            </a:r>
          </a:p>
          <a:p>
            <a:r>
              <a:rPr lang="el-GR" dirty="0" smtClean="0"/>
              <a:t>Σημαντικές αλλαγές στο </a:t>
            </a:r>
            <a:r>
              <a:rPr lang="en-US" dirty="0" smtClean="0"/>
              <a:t>GFS </a:t>
            </a:r>
            <a:r>
              <a:rPr lang="el-GR" dirty="0" smtClean="0"/>
              <a:t>διατηρούνται στο </a:t>
            </a:r>
            <a:r>
              <a:rPr lang="en-US" dirty="0" smtClean="0"/>
              <a:t>operation log</a:t>
            </a:r>
            <a:endParaRPr lang="el-GR" dirty="0" smtClean="0"/>
          </a:p>
          <a:p>
            <a:r>
              <a:rPr lang="en-US" dirty="0" smtClean="0"/>
              <a:t>Checkpoints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Χειρίζεται</a:t>
            </a:r>
          </a:p>
          <a:p>
            <a:pPr lvl="1"/>
            <a:r>
              <a:rPr lang="en-US" dirty="0" smtClean="0"/>
              <a:t>Leases (locks)</a:t>
            </a:r>
            <a:endParaRPr lang="el-GR" dirty="0" smtClean="0"/>
          </a:p>
          <a:p>
            <a:pPr lvl="1"/>
            <a:r>
              <a:rPr lang="en-US" dirty="0" smtClean="0"/>
              <a:t>Garbage collection</a:t>
            </a:r>
          </a:p>
          <a:p>
            <a:pPr lvl="1"/>
            <a:r>
              <a:rPr lang="en-US" dirty="0" smtClean="0"/>
              <a:t>Chunk migration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Συνέπεια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αρχείο µπορεί να βρίσκεται σε µία από τις παρακάτω καταστάσεις:</a:t>
            </a:r>
          </a:p>
          <a:p>
            <a:pPr lvl="1"/>
            <a:r>
              <a:rPr lang="el-GR" dirty="0" smtClean="0"/>
              <a:t>Consistent</a:t>
            </a:r>
          </a:p>
          <a:p>
            <a:pPr lvl="1"/>
            <a:r>
              <a:rPr lang="el-GR" dirty="0" smtClean="0"/>
              <a:t>Defined</a:t>
            </a:r>
          </a:p>
          <a:p>
            <a:pPr lvl="1"/>
            <a:r>
              <a:rPr lang="el-GR" dirty="0" smtClean="0"/>
              <a:t>Inconsistent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Lease, mutation και ροή δεδοµένων</a:t>
            </a:r>
            <a:endParaRPr lang="el-GR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Mutation </a:t>
            </a:r>
            <a:r>
              <a:rPr lang="el-GR" sz="2800" dirty="0" smtClean="0"/>
              <a:t>είναι κάθε αλλαγή στα δεδομένα ενός αρχείου και εφαρμόζεται σε όλα τα αντίγραφα του.</a:t>
            </a:r>
          </a:p>
          <a:p>
            <a:r>
              <a:rPr lang="el-GR" sz="2800" dirty="0" smtClean="0"/>
              <a:t>Όταν σε ένα αντίγραφο του αποδοθεί ένα </a:t>
            </a:r>
            <a:r>
              <a:rPr lang="en-US" sz="2800" dirty="0" smtClean="0"/>
              <a:t>lease </a:t>
            </a:r>
            <a:r>
              <a:rPr lang="el-GR" sz="2800" dirty="0" smtClean="0"/>
              <a:t>τότε θεωρείται το </a:t>
            </a:r>
            <a:r>
              <a:rPr lang="en-US" sz="2800" dirty="0" smtClean="0"/>
              <a:t>primary</a:t>
            </a:r>
            <a:r>
              <a:rPr lang="el-GR" sz="2800" dirty="0" smtClean="0"/>
              <a:t> και διαχειρείζεται τα </a:t>
            </a:r>
            <a:r>
              <a:rPr lang="en-US" sz="2800" dirty="0" smtClean="0"/>
              <a:t>mutation </a:t>
            </a:r>
            <a:r>
              <a:rPr lang="el-GR" sz="2800" dirty="0" smtClean="0"/>
              <a:t>στα υπόλοιπα αντίγραφα.</a:t>
            </a:r>
          </a:p>
          <a:p>
            <a:r>
              <a:rPr lang="el-GR" sz="2800" dirty="0" smtClean="0"/>
              <a:t>Η ρόή δεδομένων διαχωρίζεται από τη ροή ελέγχου.</a:t>
            </a:r>
          </a:p>
          <a:p>
            <a:r>
              <a:rPr lang="el-GR" sz="2800" dirty="0" smtClean="0"/>
              <a:t>Τα δεδομένα διαδίδονται σειριακά από ένα </a:t>
            </a:r>
            <a:r>
              <a:rPr lang="en-US" sz="2800" dirty="0" err="1" smtClean="0"/>
              <a:t>chunkserver</a:t>
            </a:r>
            <a:r>
              <a:rPr lang="en-US" sz="2800" dirty="0" smtClean="0"/>
              <a:t> </a:t>
            </a:r>
            <a:r>
              <a:rPr lang="el-GR" sz="2800" dirty="0" smtClean="0"/>
              <a:t>στον κοντινότερο με </a:t>
            </a:r>
            <a:r>
              <a:rPr lang="en-US" sz="2800" dirty="0" smtClean="0"/>
              <a:t>pipelining</a:t>
            </a:r>
            <a:r>
              <a:rPr lang="el-GR" sz="2800" dirty="0" smtClean="0"/>
              <a:t>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403648" y="1268760"/>
            <a:ext cx="6337300" cy="5364162"/>
            <a:chOff x="884" y="777"/>
            <a:chExt cx="3992" cy="3379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4" y="777"/>
              <a:ext cx="3992" cy="3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3651" y="3022"/>
              <a:ext cx="1179" cy="90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078288" y="908050"/>
            <a:ext cx="257651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/>
              <a:t>Current lease holder?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292725" y="2060575"/>
            <a:ext cx="2279650" cy="10064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identity of primary</a:t>
            </a:r>
          </a:p>
          <a:p>
            <a:r>
              <a:rPr lang="en-US" altLang="zh-TW" sz="2000"/>
              <a:t>location of replicas</a:t>
            </a:r>
          </a:p>
          <a:p>
            <a:r>
              <a:rPr lang="en-US" altLang="zh-TW" sz="2000"/>
              <a:t>(cached by client)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419475" y="2060575"/>
            <a:ext cx="1103313" cy="396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3a. data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419475" y="3608388"/>
            <a:ext cx="1109663" cy="396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3b. data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419475" y="5048250"/>
            <a:ext cx="1087438" cy="396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3c. data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55650" y="1125538"/>
            <a:ext cx="1700213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Write request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368925" y="3790950"/>
            <a:ext cx="3740150" cy="10064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Primary assign s/n to mutations</a:t>
            </a:r>
          </a:p>
          <a:p>
            <a:r>
              <a:rPr lang="en-US" altLang="zh-TW" sz="2000"/>
              <a:t>Applies it</a:t>
            </a:r>
          </a:p>
          <a:p>
            <a:r>
              <a:rPr lang="en-US" altLang="zh-TW" sz="2000"/>
              <a:t>Forward write request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427538" y="3176588"/>
            <a:ext cx="2524125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Operation completed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427538" y="5589588"/>
            <a:ext cx="2524125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Operation completed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79388" y="3284538"/>
            <a:ext cx="2524125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Operation completed</a:t>
            </a:r>
          </a:p>
          <a:p>
            <a:r>
              <a:rPr lang="en-US" altLang="zh-TW" sz="2000"/>
              <a:t>or Error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Lease, mutation και ροή δεδοµένων (Αποθήκευση)</a:t>
            </a:r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928663" y="2571744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/>
              <a:t>Client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71538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286117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5500694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4357686" y="2143116"/>
            <a:ext cx="3571900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/>
              <a:t>Master</a:t>
            </a:r>
            <a:endParaRPr lang="el-GR" dirty="0"/>
          </a:p>
        </p:txBody>
      </p:sp>
      <p:cxnSp>
        <p:nvCxnSpPr>
          <p:cNvPr id="10" name="Elbow Connector 9"/>
          <p:cNvCxnSpPr>
            <a:stCxn id="9" idx="2"/>
            <a:endCxn id="8" idx="0"/>
          </p:cNvCxnSpPr>
          <p:nvPr/>
        </p:nvCxnSpPr>
        <p:spPr>
          <a:xfrm rot="16200000" flipH="1">
            <a:off x="5715008" y="4071942"/>
            <a:ext cx="1143008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9" idx="2"/>
            <a:endCxn id="7" idx="0"/>
          </p:cNvCxnSpPr>
          <p:nvPr/>
        </p:nvCxnSpPr>
        <p:spPr>
          <a:xfrm rot="5400000">
            <a:off x="4607719" y="3250406"/>
            <a:ext cx="1143008" cy="192882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9" idx="2"/>
            <a:endCxn id="6" idx="0"/>
          </p:cNvCxnSpPr>
          <p:nvPr/>
        </p:nvCxnSpPr>
        <p:spPr>
          <a:xfrm rot="5400000">
            <a:off x="3500430" y="2143117"/>
            <a:ext cx="1143008" cy="41434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8" idx="0"/>
            <a:endCxn id="9" idx="2"/>
          </p:cNvCxnSpPr>
          <p:nvPr/>
        </p:nvCxnSpPr>
        <p:spPr>
          <a:xfrm rot="16200000" flipV="1">
            <a:off x="5715008" y="4071942"/>
            <a:ext cx="1143008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86050" y="2714620"/>
            <a:ext cx="1571636" cy="1588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0"/>
            <a:endCxn id="5" idx="2"/>
          </p:cNvCxnSpPr>
          <p:nvPr/>
        </p:nvCxnSpPr>
        <p:spPr>
          <a:xfrm rot="16200000" flipV="1">
            <a:off x="2250265" y="2821777"/>
            <a:ext cx="1571636" cy="2357454"/>
          </a:xfrm>
          <a:prstGeom prst="straightConnector1">
            <a:avLst/>
          </a:prstGeom>
          <a:ln>
            <a:prstDash val="dash"/>
            <a:headEnd type="arrow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86050" y="3000372"/>
            <a:ext cx="1571636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1"/>
            <a:endCxn id="6" idx="1"/>
          </p:cNvCxnSpPr>
          <p:nvPr/>
        </p:nvCxnSpPr>
        <p:spPr>
          <a:xfrm rot="10800000" flipH="1" flipV="1">
            <a:off x="928662" y="2893215"/>
            <a:ext cx="142876" cy="2214578"/>
          </a:xfrm>
          <a:prstGeom prst="bentConnector3">
            <a:avLst>
              <a:gd name="adj1" fmla="val -159999"/>
            </a:avLst>
          </a:prstGeom>
          <a:ln w="317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3"/>
            <a:endCxn id="7" idx="1"/>
          </p:cNvCxnSpPr>
          <p:nvPr/>
        </p:nvCxnSpPr>
        <p:spPr>
          <a:xfrm>
            <a:off x="2928927" y="5107793"/>
            <a:ext cx="357190" cy="1588"/>
          </a:xfrm>
          <a:prstGeom prst="bentConnector3">
            <a:avLst>
              <a:gd name="adj1" fmla="val 50000"/>
            </a:avLst>
          </a:prstGeom>
          <a:ln w="317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3"/>
            <a:endCxn id="8" idx="1"/>
          </p:cNvCxnSpPr>
          <p:nvPr/>
        </p:nvCxnSpPr>
        <p:spPr>
          <a:xfrm>
            <a:off x="5143504" y="5107793"/>
            <a:ext cx="357190" cy="1588"/>
          </a:xfrm>
          <a:prstGeom prst="bentConnector3">
            <a:avLst>
              <a:gd name="adj1" fmla="val 50000"/>
            </a:avLst>
          </a:prstGeom>
          <a:ln w="317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7" idx="2"/>
            <a:endCxn id="6" idx="2"/>
          </p:cNvCxnSpPr>
          <p:nvPr/>
        </p:nvCxnSpPr>
        <p:spPr>
          <a:xfrm rot="5400000">
            <a:off x="3107521" y="4321975"/>
            <a:ext cx="1588" cy="2214578"/>
          </a:xfrm>
          <a:prstGeom prst="bentConnector3">
            <a:avLst>
              <a:gd name="adj1" fmla="val 14395466"/>
            </a:avLst>
          </a:prstGeom>
          <a:ln w="317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7" idx="2"/>
            <a:endCxn id="8" idx="2"/>
          </p:cNvCxnSpPr>
          <p:nvPr/>
        </p:nvCxnSpPr>
        <p:spPr>
          <a:xfrm rot="16200000" flipH="1">
            <a:off x="5322099" y="4321975"/>
            <a:ext cx="1588" cy="2214578"/>
          </a:xfrm>
          <a:prstGeom prst="bentConnector3">
            <a:avLst>
              <a:gd name="adj1" fmla="val 14395466"/>
            </a:avLst>
          </a:prstGeom>
          <a:ln w="317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8" idx="2"/>
            <a:endCxn id="7" idx="2"/>
          </p:cNvCxnSpPr>
          <p:nvPr/>
        </p:nvCxnSpPr>
        <p:spPr>
          <a:xfrm rot="5400000">
            <a:off x="5322099" y="4321975"/>
            <a:ext cx="1588" cy="2214578"/>
          </a:xfrm>
          <a:prstGeom prst="bentConnector3">
            <a:avLst>
              <a:gd name="adj1" fmla="val 59812172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6" idx="2"/>
            <a:endCxn id="7" idx="2"/>
          </p:cNvCxnSpPr>
          <p:nvPr/>
        </p:nvCxnSpPr>
        <p:spPr>
          <a:xfrm rot="16200000" flipH="1">
            <a:off x="3107521" y="4321975"/>
            <a:ext cx="1588" cy="2214578"/>
          </a:xfrm>
          <a:prstGeom prst="bentConnector3">
            <a:avLst>
              <a:gd name="adj1" fmla="val 59812172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V="1">
            <a:off x="2035951" y="2821777"/>
            <a:ext cx="1571636" cy="2357454"/>
          </a:xfrm>
          <a:prstGeom prst="straightConnector1">
            <a:avLst/>
          </a:prstGeom>
          <a:ln>
            <a:prstDash val="dash"/>
            <a:headEnd type="none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Lease, mutation και ροή δεδοµένων (Ανάγνωση)</a:t>
            </a:r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928663" y="2571744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/>
              <a:t>Client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71538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286117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5500694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4357686" y="2143116"/>
            <a:ext cx="3571900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/>
              <a:t>Master</a:t>
            </a:r>
            <a:endParaRPr lang="el-GR" dirty="0"/>
          </a:p>
        </p:txBody>
      </p:sp>
      <p:cxnSp>
        <p:nvCxnSpPr>
          <p:cNvPr id="10" name="Elbow Connector 9"/>
          <p:cNvCxnSpPr>
            <a:stCxn id="9" idx="2"/>
            <a:endCxn id="8" idx="0"/>
          </p:cNvCxnSpPr>
          <p:nvPr/>
        </p:nvCxnSpPr>
        <p:spPr>
          <a:xfrm rot="16200000" flipH="1">
            <a:off x="5715008" y="4071942"/>
            <a:ext cx="1143008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9" idx="2"/>
            <a:endCxn id="7" idx="0"/>
          </p:cNvCxnSpPr>
          <p:nvPr/>
        </p:nvCxnSpPr>
        <p:spPr>
          <a:xfrm rot="5400000">
            <a:off x="4607719" y="3250406"/>
            <a:ext cx="1143008" cy="192882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9" idx="2"/>
            <a:endCxn id="6" idx="0"/>
          </p:cNvCxnSpPr>
          <p:nvPr/>
        </p:nvCxnSpPr>
        <p:spPr>
          <a:xfrm rot="5400000">
            <a:off x="3500430" y="2143117"/>
            <a:ext cx="1143008" cy="41434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8" idx="0"/>
            <a:endCxn id="9" idx="2"/>
          </p:cNvCxnSpPr>
          <p:nvPr/>
        </p:nvCxnSpPr>
        <p:spPr>
          <a:xfrm rot="16200000" flipV="1">
            <a:off x="5715008" y="4071942"/>
            <a:ext cx="1143008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86050" y="2714620"/>
            <a:ext cx="1571636" cy="1588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0"/>
            <a:endCxn id="5" idx="2"/>
          </p:cNvCxnSpPr>
          <p:nvPr/>
        </p:nvCxnSpPr>
        <p:spPr>
          <a:xfrm rot="16200000" flipV="1">
            <a:off x="2250265" y="2821777"/>
            <a:ext cx="1571636" cy="2357454"/>
          </a:xfrm>
          <a:prstGeom prst="straightConnector1">
            <a:avLst/>
          </a:prstGeom>
          <a:ln>
            <a:prstDash val="dash"/>
            <a:headEnd type="arrow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86050" y="3000372"/>
            <a:ext cx="1571636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V="1">
            <a:off x="2035951" y="2821777"/>
            <a:ext cx="1571636" cy="2357454"/>
          </a:xfrm>
          <a:prstGeom prst="straightConnector1">
            <a:avLst/>
          </a:prstGeom>
          <a:ln>
            <a:prstDash val="dash"/>
            <a:headEnd type="none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Διαχείριση </a:t>
            </a:r>
            <a:r>
              <a:rPr lang="en-US" dirty="0" smtClean="0"/>
              <a:t>namespace </a:t>
            </a:r>
            <a:r>
              <a:rPr lang="el-GR" dirty="0" smtClean="0"/>
              <a:t>και </a:t>
            </a:r>
            <a:r>
              <a:rPr lang="en-US" dirty="0" smtClean="0"/>
              <a:t>locking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Υπάρχει αντιστοίχηση μεταξύ ενός αρχείου και του πλήρους </a:t>
            </a:r>
            <a:r>
              <a:rPr lang="en-US" dirty="0" smtClean="0"/>
              <a:t>pathname </a:t>
            </a:r>
            <a:r>
              <a:rPr lang="el-GR" dirty="0" smtClean="0"/>
              <a:t>του.</a:t>
            </a:r>
            <a:endParaRPr lang="en-US" dirty="0" smtClean="0"/>
          </a:p>
          <a:p>
            <a:r>
              <a:rPr lang="en-US" dirty="0" smtClean="0"/>
              <a:t>Read</a:t>
            </a:r>
            <a:r>
              <a:rPr lang="el-GR" dirty="0" smtClean="0"/>
              <a:t> </a:t>
            </a:r>
            <a:r>
              <a:rPr lang="en-US" dirty="0" smtClean="0"/>
              <a:t>lock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n-US" dirty="0" smtClean="0"/>
              <a:t>Write lock</a:t>
            </a:r>
            <a:r>
              <a:rPr lang="el-GR" dirty="0" smtClean="0"/>
              <a:t>.</a:t>
            </a:r>
          </a:p>
          <a:p>
            <a:r>
              <a:rPr lang="el-GR" dirty="0" smtClean="0"/>
              <a:t>Παράλληλες αλλαγές στο ίδιο </a:t>
            </a:r>
            <a:r>
              <a:rPr lang="en-US" dirty="0" smtClean="0"/>
              <a:t>directory.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Τοποθέτηση αντιγράφων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Μεγιστοποίηση αξιοπιστίας και διαθεσιµότητας δεδοµένων.</a:t>
            </a:r>
          </a:p>
          <a:p>
            <a:r>
              <a:rPr lang="el-GR" dirty="0" smtClean="0"/>
              <a:t>Μεγιστοποίηση χρήσης bandwidth.</a:t>
            </a:r>
          </a:p>
          <a:p>
            <a:r>
              <a:rPr lang="el-GR" dirty="0" smtClean="0"/>
              <a:t>Ο χρήστης μπορεί να επιλέξει τον αριθμό των επιπλέον αντιγράφων </a:t>
            </a:r>
            <a:r>
              <a:rPr lang="en-US" dirty="0" smtClean="0"/>
              <a:t>(replicas)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Εισαγωγή</a:t>
            </a:r>
            <a:endParaRPr lang="en-US" dirty="0" smtClean="0"/>
          </a:p>
          <a:p>
            <a:r>
              <a:rPr lang="en-US" dirty="0" smtClean="0"/>
              <a:t>GFS</a:t>
            </a:r>
          </a:p>
          <a:p>
            <a:r>
              <a:rPr lang="en-US" dirty="0" smtClean="0"/>
              <a:t>HDFS</a:t>
            </a:r>
          </a:p>
          <a:p>
            <a:r>
              <a:rPr lang="en-US" dirty="0" err="1" smtClean="0"/>
              <a:t>BigTable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Ισορροπία δεσµευµένων πόρων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Νέα αντίγραφα τοποθετούνται σε κόµβους µε σχετικά ελαφρύ φορτίο.</a:t>
            </a:r>
          </a:p>
          <a:p>
            <a:r>
              <a:rPr lang="el-GR" dirty="0" smtClean="0"/>
              <a:t>΄Ισος καταµερισµός δηµιουργιών αρχείων ανά chunkserver.</a:t>
            </a:r>
          </a:p>
          <a:p>
            <a:r>
              <a:rPr lang="el-GR" dirty="0" smtClean="0"/>
              <a:t>Καταµερισµός αντιγράφων.</a:t>
            </a:r>
          </a:p>
          <a:p>
            <a:r>
              <a:rPr lang="el-GR" dirty="0" smtClean="0"/>
              <a:t>Ο master δίνει προτεραιότητες στην αντιγραφή.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Garbage collection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Μετονοµασία αρχείου προς διαγραφή.</a:t>
            </a:r>
          </a:p>
          <a:p>
            <a:r>
              <a:rPr lang="el-GR" dirty="0" smtClean="0"/>
              <a:t>Περιοδικός έλεγχος για τη διαγραφή τους.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Stale replica detection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Chunk version number</a:t>
            </a:r>
          </a:p>
          <a:p>
            <a:r>
              <a:rPr lang="el-GR" dirty="0" smtClean="0"/>
              <a:t>Αυξάνεται µε κάθε αλλαγή</a:t>
            </a:r>
          </a:p>
          <a:p>
            <a:r>
              <a:rPr lang="el-GR" dirty="0" smtClean="0"/>
              <a:t>Παλιά αντίγραφα αφαιρούνται από το µηχανισµό </a:t>
            </a:r>
            <a:r>
              <a:rPr lang="en-US" dirty="0" smtClean="0"/>
              <a:t>garbage collection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Υψηλή διαθεσιµότητα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Γρήγορη ανάρρωση από σφάλματα.</a:t>
            </a:r>
          </a:p>
          <a:p>
            <a:r>
              <a:rPr lang="el-GR" dirty="0" smtClean="0"/>
              <a:t>Πολλαπλά αντίγραφα.</a:t>
            </a:r>
          </a:p>
          <a:p>
            <a:r>
              <a:rPr lang="el-GR" dirty="0" smtClean="0"/>
              <a:t>Αντιγραφή της κατάστασης του master.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Ακεραιότητα δεδοµένων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είναι σωστό και πρακτικό να γίνεται έλεγχος μεταξύ των </a:t>
            </a:r>
            <a:r>
              <a:rPr lang="en-US" dirty="0" smtClean="0"/>
              <a:t>chunks</a:t>
            </a:r>
            <a:endParaRPr lang="el-GR" dirty="0" smtClean="0"/>
          </a:p>
          <a:p>
            <a:r>
              <a:rPr lang="el-GR" dirty="0" smtClean="0"/>
              <a:t>Χρήση </a:t>
            </a:r>
            <a:r>
              <a:rPr lang="el-GR" dirty="0" err="1" smtClean="0"/>
              <a:t>checksums</a:t>
            </a:r>
            <a:endParaRPr lang="el-GR" dirty="0" smtClean="0"/>
          </a:p>
          <a:p>
            <a:r>
              <a:rPr lang="el-GR" dirty="0" smtClean="0"/>
              <a:t>Έλεγχος δεδοµένων πριν µ</a:t>
            </a:r>
            <a:r>
              <a:rPr lang="el-GR" dirty="0" err="1" smtClean="0"/>
              <a:t>εταφερθούν</a:t>
            </a:r>
            <a:endParaRPr lang="el-GR" dirty="0" smtClean="0"/>
          </a:p>
          <a:p>
            <a:r>
              <a:rPr lang="el-GR" dirty="0" smtClean="0"/>
              <a:t>Περιοδική εξέταση για </a:t>
            </a:r>
            <a:r>
              <a:rPr lang="en-US" dirty="0" smtClean="0"/>
              <a:t>corrupted chunks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Hadoop HDFS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Hadoop Distributed File System (HDFS) </a:t>
            </a:r>
            <a:r>
              <a:rPr lang="el-GR" dirty="0" smtClean="0"/>
              <a:t>είναι το πρωτεύον αποθηκευτικό σύστημα που χρησιμοποιείται από όλες τις εφαρμογές </a:t>
            </a:r>
            <a:r>
              <a:rPr lang="en-US" dirty="0" smtClean="0"/>
              <a:t>Hadoop.</a:t>
            </a:r>
          </a:p>
          <a:p>
            <a:r>
              <a:rPr lang="el-GR" dirty="0" smtClean="0"/>
              <a:t>Το </a:t>
            </a:r>
            <a:r>
              <a:rPr lang="en-US" dirty="0" smtClean="0"/>
              <a:t>HDFS </a:t>
            </a:r>
            <a:r>
              <a:rPr lang="el-GR" dirty="0" smtClean="0"/>
              <a:t>διασπάει το δεδομένα σε </a:t>
            </a:r>
            <a:r>
              <a:rPr lang="en-US" dirty="0" smtClean="0"/>
              <a:t>blocks </a:t>
            </a:r>
            <a:r>
              <a:rPr lang="el-GR" dirty="0" smtClean="0"/>
              <a:t>και δημιουργεί αντίγραφα τους σε διαφορετικούς υπολογιστικούς κόμβους για να επιτύχει αξιόπιστους και υπερβολικά γρήγορους υπολογισμούς .</a:t>
            </a:r>
          </a:p>
          <a:p>
            <a:r>
              <a:rPr lang="el-GR" dirty="0" smtClean="0"/>
              <a:t>Φροντίζει για τα αντίγραφα και την τοπικότητα των δεδομένων</a:t>
            </a:r>
            <a:endParaRPr lang="en-US" dirty="0" smtClean="0"/>
          </a:p>
          <a:p>
            <a:r>
              <a:rPr lang="el-GR" dirty="0" smtClean="0"/>
              <a:t>Ξεκίνησε σαν </a:t>
            </a:r>
            <a:r>
              <a:rPr lang="en-US" dirty="0" smtClean="0"/>
              <a:t>open source </a:t>
            </a:r>
            <a:r>
              <a:rPr lang="el-GR" dirty="0" smtClean="0"/>
              <a:t>υλοποίηση του </a:t>
            </a:r>
            <a:r>
              <a:rPr lang="en-US" dirty="0" err="1" smtClean="0"/>
              <a:t>GFS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5400" dirty="0" smtClean="0"/>
              <a:t>Πλεονεκτήματα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sz="5400" dirty="0" smtClean="0"/>
              <a:t>του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/>
              <a:t>Hadoop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/>
              <a:t>HDFS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Κατανεμημένο αποθηκευτικό σύστημα πολύ μεγάλου μεγέθους.</a:t>
            </a:r>
          </a:p>
          <a:p>
            <a:pPr lvl="1"/>
            <a:r>
              <a:rPr lang="el-GR" dirty="0" smtClean="0"/>
              <a:t>10.000 κόμβοι.</a:t>
            </a:r>
          </a:p>
          <a:p>
            <a:pPr lvl="1"/>
            <a:r>
              <a:rPr lang="el-GR" dirty="0" smtClean="0"/>
              <a:t>100.000.000 αρχεία.</a:t>
            </a:r>
          </a:p>
          <a:p>
            <a:pPr lvl="1"/>
            <a:r>
              <a:rPr lang="el-GR" dirty="0" err="1" smtClean="0"/>
              <a:t>10PB</a:t>
            </a:r>
            <a:r>
              <a:rPr lang="el-GR" dirty="0" smtClean="0"/>
              <a:t> αποθηκευτικός χώρος.</a:t>
            </a:r>
          </a:p>
          <a:p>
            <a:r>
              <a:rPr lang="el-GR" dirty="0" smtClean="0"/>
              <a:t>Βασίζεται σε φθηνό </a:t>
            </a:r>
            <a:r>
              <a:rPr lang="el-GR" dirty="0" err="1" smtClean="0"/>
              <a:t>Hardware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Κρατούνται αντίγραφα ασφαλείας των αρχείων ώστε να αντιμετωπίζονται οι βλάβες.</a:t>
            </a:r>
          </a:p>
          <a:p>
            <a:pPr lvl="1"/>
            <a:r>
              <a:rPr lang="el-GR" dirty="0" smtClean="0"/>
              <a:t>Ανίχνευση βλαβών και ανάκτηση.</a:t>
            </a:r>
          </a:p>
          <a:p>
            <a:r>
              <a:rPr lang="el-GR" dirty="0" smtClean="0"/>
              <a:t>Είναι βελτιστοποιημένο για </a:t>
            </a:r>
            <a:r>
              <a:rPr lang="el-GR" dirty="0" err="1" smtClean="0"/>
              <a:t>Batch</a:t>
            </a:r>
            <a:r>
              <a:rPr lang="el-GR" dirty="0" smtClean="0"/>
              <a:t> </a:t>
            </a:r>
            <a:r>
              <a:rPr lang="el-GR" dirty="0" err="1" smtClean="0"/>
              <a:t>processing</a:t>
            </a:r>
            <a:endParaRPr lang="el-GR" dirty="0" smtClean="0"/>
          </a:p>
          <a:p>
            <a:pPr lvl="1"/>
            <a:r>
              <a:rPr lang="el-GR" dirty="0" smtClean="0"/>
              <a:t>Οι τοποθεσίες των δεδομένων είναι διακριτές έτσι ώστε οι υπολογισμοί να μεταφέρονται εκεί που βρίσκονται τα δεδομένα</a:t>
            </a:r>
          </a:p>
          <a:p>
            <a:pPr lvl="1"/>
            <a:r>
              <a:rPr lang="el-GR" dirty="0" smtClean="0"/>
              <a:t>Παρέχει πολύ υψηλό συνολικό εύρος ζώνης</a:t>
            </a:r>
          </a:p>
          <a:p>
            <a:r>
              <a:rPr lang="el-GR" dirty="0" smtClean="0"/>
              <a:t>Ο χώρος αποθήκευσης μπορεί να βρίσκεται σε ετερογενή λειτουργικά συστήματα.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αρχές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του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/>
              <a:t>HDFS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Ο χώρος των αρχείων είναι ενιαίος για όλο το </a:t>
            </a:r>
            <a:r>
              <a:rPr lang="el-GR" dirty="0" err="1" smtClean="0"/>
              <a:t>cluster</a:t>
            </a:r>
            <a:endParaRPr lang="el-GR" dirty="0" smtClean="0"/>
          </a:p>
          <a:p>
            <a:r>
              <a:rPr lang="el-GR" dirty="0" smtClean="0"/>
              <a:t>Επιβλέπει την συνέπεια των δεδομένων</a:t>
            </a:r>
          </a:p>
          <a:p>
            <a:pPr lvl="1"/>
            <a:r>
              <a:rPr lang="el-GR" dirty="0" smtClean="0"/>
              <a:t> Βασίζεται στο μοντέλο </a:t>
            </a:r>
            <a:r>
              <a:rPr lang="el-GR" dirty="0" err="1" smtClean="0"/>
              <a:t>Write</a:t>
            </a:r>
            <a:r>
              <a:rPr lang="el-GR" dirty="0" smtClean="0"/>
              <a:t>-</a:t>
            </a:r>
            <a:r>
              <a:rPr lang="el-GR" dirty="0" err="1" smtClean="0"/>
              <a:t>once</a:t>
            </a:r>
            <a:r>
              <a:rPr lang="el-GR" dirty="0" smtClean="0"/>
              <a:t>-</a:t>
            </a:r>
            <a:r>
              <a:rPr lang="el-GR" dirty="0" err="1" smtClean="0"/>
              <a:t>read</a:t>
            </a:r>
            <a:r>
              <a:rPr lang="el-GR" dirty="0" smtClean="0"/>
              <a:t>-</a:t>
            </a:r>
            <a:r>
              <a:rPr lang="el-GR" dirty="0" err="1" smtClean="0"/>
              <a:t>many</a:t>
            </a:r>
            <a:endParaRPr lang="el-GR" dirty="0" smtClean="0"/>
          </a:p>
          <a:p>
            <a:pPr lvl="1"/>
            <a:r>
              <a:rPr lang="el-GR" dirty="0" smtClean="0"/>
              <a:t> Υποστηρίζεται στα αρχεία μόνο η διαδικασία </a:t>
            </a:r>
            <a:r>
              <a:rPr lang="el-GR" dirty="0" err="1" smtClean="0"/>
              <a:t>append</a:t>
            </a:r>
            <a:r>
              <a:rPr lang="el-GR" dirty="0" smtClean="0"/>
              <a:t> </a:t>
            </a:r>
          </a:p>
          <a:p>
            <a:r>
              <a:rPr lang="el-GR" dirty="0" smtClean="0"/>
              <a:t>  Τα αρχεία διασπόνται σε </a:t>
            </a:r>
            <a:r>
              <a:rPr lang="el-GR" dirty="0" err="1" smtClean="0"/>
              <a:t>blocks</a:t>
            </a:r>
            <a:endParaRPr lang="el-GR" dirty="0" smtClean="0"/>
          </a:p>
          <a:p>
            <a:pPr lvl="1"/>
            <a:r>
              <a:rPr lang="el-GR" dirty="0" smtClean="0"/>
              <a:t> Τυπικό μέγεθος </a:t>
            </a:r>
            <a:r>
              <a:rPr lang="el-GR" dirty="0" err="1" smtClean="0"/>
              <a:t>block</a:t>
            </a:r>
            <a:r>
              <a:rPr lang="el-GR" dirty="0" smtClean="0"/>
              <a:t> 128 </a:t>
            </a:r>
            <a:r>
              <a:rPr lang="el-GR" dirty="0" err="1" smtClean="0"/>
              <a:t>MB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 Κάθε </a:t>
            </a:r>
            <a:r>
              <a:rPr lang="el-GR" dirty="0" err="1" smtClean="0"/>
              <a:t>block</a:t>
            </a:r>
            <a:r>
              <a:rPr lang="el-GR" dirty="0" smtClean="0"/>
              <a:t> αντιγράφεται σε πολλαπλούς κόμβους δεδομένων (</a:t>
            </a:r>
            <a:r>
              <a:rPr lang="el-GR" dirty="0" err="1" smtClean="0"/>
              <a:t>DataNodes</a:t>
            </a:r>
            <a:r>
              <a:rPr lang="el-GR" dirty="0" smtClean="0"/>
              <a:t>).</a:t>
            </a:r>
          </a:p>
          <a:p>
            <a:pPr lvl="1"/>
            <a:r>
              <a:rPr lang="el-GR" dirty="0" smtClean="0"/>
              <a:t>Τα </a:t>
            </a:r>
            <a:r>
              <a:rPr lang="el-GR" dirty="0" err="1" smtClean="0"/>
              <a:t>δεδοµένα</a:t>
            </a:r>
            <a:r>
              <a:rPr lang="el-GR" dirty="0" smtClean="0"/>
              <a:t> δεν γράφονται απευθείας στο δίσκο. Πρώτα αποθηκεύονται σε </a:t>
            </a:r>
            <a:r>
              <a:rPr lang="el-GR" dirty="0" err="1" smtClean="0"/>
              <a:t>buffer</a:t>
            </a:r>
            <a:r>
              <a:rPr lang="el-GR" dirty="0" smtClean="0"/>
              <a:t>.</a:t>
            </a:r>
          </a:p>
          <a:p>
            <a:r>
              <a:rPr lang="el-GR" dirty="0" smtClean="0"/>
              <a:t>Βασίζεται σε έξυπνους πελάτες (</a:t>
            </a:r>
            <a:r>
              <a:rPr lang="el-GR" dirty="0" err="1" smtClean="0"/>
              <a:t>Clients</a:t>
            </a:r>
            <a:r>
              <a:rPr lang="el-GR" dirty="0" smtClean="0"/>
              <a:t>).</a:t>
            </a:r>
          </a:p>
          <a:p>
            <a:pPr lvl="1"/>
            <a:r>
              <a:rPr lang="el-GR" dirty="0" smtClean="0"/>
              <a:t>Οι </a:t>
            </a:r>
            <a:r>
              <a:rPr lang="el-GR" dirty="0" err="1" smtClean="0"/>
              <a:t>Clients</a:t>
            </a:r>
            <a:r>
              <a:rPr lang="el-GR" dirty="0" smtClean="0"/>
              <a:t> μπορούν να βρουν την τοποθεσία των  </a:t>
            </a:r>
            <a:r>
              <a:rPr lang="el-GR" dirty="0" err="1" smtClean="0"/>
              <a:t>blocks</a:t>
            </a:r>
            <a:endParaRPr lang="el-GR" dirty="0" smtClean="0"/>
          </a:p>
          <a:p>
            <a:pPr lvl="1"/>
            <a:r>
              <a:rPr lang="el-GR" dirty="0" smtClean="0"/>
              <a:t> Οι </a:t>
            </a:r>
            <a:r>
              <a:rPr lang="el-GR" dirty="0" err="1" smtClean="0"/>
              <a:t>Client</a:t>
            </a:r>
            <a:r>
              <a:rPr lang="el-GR" dirty="0" smtClean="0"/>
              <a:t> προσπελαύνουν τα δεδομένα απευθείας στους  </a:t>
            </a:r>
            <a:r>
              <a:rPr lang="el-GR" dirty="0" err="1" smtClean="0"/>
              <a:t>DataNodes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l-GR" dirty="0" smtClean="0"/>
              <a:t>Η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αρχιτεκτονική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του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HDFS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643438" y="2786059"/>
            <a:ext cx="787864" cy="63658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1631" tIns="42448" rIns="81631" bIns="42448" anchor="ctr" anchorCtr="1"/>
          <a:lstStyle/>
          <a:p>
            <a:pPr defTabSz="828589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GB" sz="1200" b="1" dirty="0">
                <a:solidFill>
                  <a:srgbClr val="000000"/>
                </a:solidFill>
              </a:rPr>
              <a:t>Secondary</a:t>
            </a:r>
          </a:p>
          <a:p>
            <a:pPr defTabSz="828589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GB" sz="1200" b="1" dirty="0" err="1">
                <a:solidFill>
                  <a:srgbClr val="000000"/>
                </a:solidFill>
              </a:rPr>
              <a:t>NameNode</a:t>
            </a:r>
            <a:endParaRPr lang="en-GB" sz="1200" b="1" dirty="0">
              <a:solidFill>
                <a:srgbClr val="000000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658040" y="3086105"/>
            <a:ext cx="777053" cy="518035"/>
          </a:xfrm>
          <a:prstGeom prst="ellipse">
            <a:avLst/>
          </a:prstGeom>
          <a:solidFill>
            <a:srgbClr val="FF66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1631" tIns="42448" rIns="81631" bIns="42448"/>
          <a:lstStyle/>
          <a:p>
            <a:pPr algn="ctr"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Client</a:t>
            </a:r>
            <a:endParaRPr lang="en-GB" sz="700" b="1" dirty="0">
              <a:solidFill>
                <a:srgbClr val="000000"/>
              </a:solidFill>
            </a:endParaRPr>
          </a:p>
          <a:p>
            <a:pPr algn="ctr"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</a:tabLs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491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635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905017" y="44577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1923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733817" y="44577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2779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819418" y="44577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5347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990618" y="44577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5" name="AutoShape 13"/>
          <p:cNvSpPr>
            <a:spLocks/>
          </p:cNvSpPr>
          <p:nvPr/>
        </p:nvSpPr>
        <p:spPr bwMode="auto">
          <a:xfrm rot="16200000" flipV="1">
            <a:off x="5094783" y="3334845"/>
            <a:ext cx="454630" cy="4500593"/>
          </a:xfrm>
          <a:prstGeom prst="leftBrace">
            <a:avLst>
              <a:gd name="adj1" fmla="val 66469"/>
              <a:gd name="adj2" fmla="val 50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076217" y="44577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358214" y="1500175"/>
            <a:ext cx="388526" cy="4572032"/>
          </a:xfrm>
          <a:prstGeom prst="rect">
            <a:avLst/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4643438" y="1643051"/>
            <a:ext cx="785818" cy="63658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1631" tIns="42448" rIns="81631" bIns="42448" anchor="ctr" anchorCtr="1"/>
          <a:lstStyle/>
          <a:p>
            <a:pPr defTabSz="828589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GB" sz="1200" b="1" dirty="0" err="1">
                <a:solidFill>
                  <a:srgbClr val="000000"/>
                </a:solidFill>
              </a:rPr>
              <a:t>NameNode</a:t>
            </a:r>
            <a:endParaRPr lang="en-GB" sz="1200" b="1" dirty="0">
              <a:solidFill>
                <a:srgbClr val="000000"/>
              </a:solidFill>
            </a:endParaRP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478982" y="1758954"/>
            <a:ext cx="2841099" cy="241286"/>
          </a:xfrm>
          <a:prstGeom prst="leftRightArrow">
            <a:avLst>
              <a:gd name="adj1" fmla="val 50000"/>
              <a:gd name="adj2" fmla="val 289137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8328213" y="2801943"/>
            <a:ext cx="153792" cy="368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491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3635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9063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1923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733817" y="44577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2779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207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5347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9919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0775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4491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3635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9063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71923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733817" y="44577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62779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58207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5347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39919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30775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44491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3635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49063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71923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733817" y="44577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2779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8207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35347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39919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0775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449166" y="4000505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5363567" y="4000505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4905017" y="4000505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7192367" y="4000505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6733817" y="4000505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6277966" y="4000505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5819418" y="4000505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3534767" y="4000505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3990618" y="4000505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3076217" y="4000505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4449166" y="35433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5363567" y="35433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4905017" y="35433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7190779" y="35433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6733817" y="35433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6277966" y="35433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819418" y="35433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3534767" y="35433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3990618" y="35433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3076217" y="35433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4449166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53635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49050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1923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67338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6277966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5819418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35347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990618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30762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4449166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53635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49050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71923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67338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6277966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5819418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35347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3990618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30762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4449166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53635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49050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71923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67338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6277966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5819418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35347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3990618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30762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4449166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53635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49050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7190779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67338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6" name="Rectangle 105"/>
          <p:cNvSpPr>
            <a:spLocks noChangeArrowheads="1"/>
          </p:cNvSpPr>
          <p:nvPr/>
        </p:nvSpPr>
        <p:spPr bwMode="auto">
          <a:xfrm>
            <a:off x="6277966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5819418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35347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3990618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30762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4449166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53635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49050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71923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67338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6277966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5819418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35347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3990618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30762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4449166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53635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49050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71923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67338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6277966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5819418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35347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3990618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30762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4449166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53635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49050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71923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67338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6277966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7" name="Rectangle 136"/>
          <p:cNvSpPr>
            <a:spLocks noChangeArrowheads="1"/>
          </p:cNvSpPr>
          <p:nvPr/>
        </p:nvSpPr>
        <p:spPr bwMode="auto">
          <a:xfrm>
            <a:off x="5819418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35347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3990618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40" name="Rectangle 139"/>
          <p:cNvSpPr>
            <a:spLocks noChangeArrowheads="1"/>
          </p:cNvSpPr>
          <p:nvPr/>
        </p:nvSpPr>
        <p:spPr bwMode="auto">
          <a:xfrm>
            <a:off x="30762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41" name="Text Box 140"/>
          <p:cNvSpPr txBox="1">
            <a:spLocks noChangeArrowheads="1"/>
          </p:cNvSpPr>
          <p:nvPr/>
        </p:nvSpPr>
        <p:spPr bwMode="auto">
          <a:xfrm>
            <a:off x="5009377" y="5829305"/>
            <a:ext cx="777053" cy="984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</a:tabLst>
            </a:pPr>
            <a:r>
              <a:rPr lang="en-GB" sz="1200" b="1" dirty="0" err="1">
                <a:solidFill>
                  <a:srgbClr val="000000"/>
                </a:solidFill>
              </a:rPr>
              <a:t>DataNodes</a:t>
            </a:r>
            <a:endParaRPr lang="en-GB" sz="700" b="1" dirty="0">
              <a:solidFill>
                <a:srgbClr val="000000"/>
              </a:solidFill>
            </a:endParaRPr>
          </a:p>
        </p:txBody>
      </p:sp>
      <p:sp>
        <p:nvSpPr>
          <p:cNvPr id="142" name="AutoShape 141"/>
          <p:cNvSpPr>
            <a:spLocks noChangeArrowheads="1"/>
          </p:cNvSpPr>
          <p:nvPr/>
        </p:nvSpPr>
        <p:spPr bwMode="auto">
          <a:xfrm>
            <a:off x="7716653" y="4229105"/>
            <a:ext cx="582790" cy="194263"/>
          </a:xfrm>
          <a:prstGeom prst="leftRightArrow">
            <a:avLst>
              <a:gd name="adj1" fmla="val 50000"/>
              <a:gd name="adj2" fmla="val 59722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cxnSp>
        <p:nvCxnSpPr>
          <p:cNvPr id="143" name="AutoShape 142"/>
          <p:cNvCxnSpPr>
            <a:cxnSpLocks noChangeShapeType="1"/>
            <a:endCxn id="18" idx="1"/>
          </p:cNvCxnSpPr>
          <p:nvPr/>
        </p:nvCxnSpPr>
        <p:spPr bwMode="auto">
          <a:xfrm flipV="1">
            <a:off x="1321311" y="1961342"/>
            <a:ext cx="3322127" cy="1123158"/>
          </a:xfrm>
          <a:prstGeom prst="curvedConnector3">
            <a:avLst>
              <a:gd name="adj1" fmla="val 50000"/>
            </a:avLst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4" name="Text Box 143"/>
          <p:cNvSpPr txBox="1">
            <a:spLocks noChangeArrowheads="1"/>
          </p:cNvSpPr>
          <p:nvPr/>
        </p:nvSpPr>
        <p:spPr bwMode="auto">
          <a:xfrm rot="19657640">
            <a:off x="1854088" y="2476197"/>
            <a:ext cx="771982" cy="211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/>
          <a:lstStyle/>
          <a:p>
            <a:pPr defTabSz="828589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GB" sz="1000" b="1" dirty="0">
                <a:solidFill>
                  <a:srgbClr val="000000"/>
                </a:solidFill>
              </a:rPr>
              <a:t>1. filename</a:t>
            </a:r>
          </a:p>
          <a:p>
            <a:pPr defTabSz="828589">
              <a:lnSpc>
                <a:spcPct val="93000"/>
              </a:lnSpc>
              <a:buClr>
                <a:srgbClr val="000000"/>
              </a:buClr>
              <a:buSzPct val="45000"/>
            </a:pPr>
            <a:endParaRPr lang="en-GB" sz="1000" b="1" dirty="0">
              <a:solidFill>
                <a:srgbClr val="000000"/>
              </a:solidFill>
            </a:endParaRPr>
          </a:p>
        </p:txBody>
      </p:sp>
      <p:sp>
        <p:nvSpPr>
          <p:cNvPr id="145" name="Text Box 144"/>
          <p:cNvSpPr txBox="1">
            <a:spLocks noChangeArrowheads="1"/>
          </p:cNvSpPr>
          <p:nvPr/>
        </p:nvSpPr>
        <p:spPr bwMode="auto">
          <a:xfrm rot="19569049">
            <a:off x="3210897" y="2428023"/>
            <a:ext cx="1050543" cy="3149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/>
          <a:lstStyle/>
          <a:p>
            <a:pPr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</a:tabLst>
            </a:pPr>
            <a:r>
              <a:rPr lang="en-GB" sz="1000" b="1" dirty="0">
                <a:solidFill>
                  <a:srgbClr val="000000"/>
                </a:solidFill>
              </a:rPr>
              <a:t>2. </a:t>
            </a:r>
            <a:r>
              <a:rPr lang="en-GB" sz="1000" b="1" dirty="0" err="1" smtClean="0">
                <a:solidFill>
                  <a:srgbClr val="000000"/>
                </a:solidFill>
              </a:rPr>
              <a:t>BlockId</a:t>
            </a:r>
            <a:r>
              <a:rPr lang="en-GB" sz="1000" b="1" dirty="0">
                <a:solidFill>
                  <a:srgbClr val="000000"/>
                </a:solidFill>
              </a:rPr>
              <a:t>, </a:t>
            </a:r>
            <a:r>
              <a:rPr lang="en-GB" sz="1000" b="1" dirty="0" err="1" smtClean="0">
                <a:solidFill>
                  <a:srgbClr val="000000"/>
                </a:solidFill>
              </a:rPr>
              <a:t>DataNodes</a:t>
            </a:r>
            <a:endParaRPr lang="en-GB" sz="1000" b="1" dirty="0">
              <a:solidFill>
                <a:srgbClr val="000000"/>
              </a:solidFill>
            </a:endParaRPr>
          </a:p>
        </p:txBody>
      </p:sp>
      <p:sp>
        <p:nvSpPr>
          <p:cNvPr id="146" name="Line 145"/>
          <p:cNvSpPr>
            <a:spLocks noChangeShapeType="1"/>
          </p:cNvSpPr>
          <p:nvPr/>
        </p:nvSpPr>
        <p:spPr bwMode="auto">
          <a:xfrm flipV="1">
            <a:off x="1857356" y="2428868"/>
            <a:ext cx="785818" cy="48976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91430" tIns="45715" rIns="91430" bIns="45715"/>
          <a:lstStyle/>
          <a:p>
            <a:endParaRPr lang="el-GR"/>
          </a:p>
        </p:txBody>
      </p:sp>
      <p:sp>
        <p:nvSpPr>
          <p:cNvPr id="147" name="Line 146"/>
          <p:cNvSpPr>
            <a:spLocks noChangeShapeType="1"/>
          </p:cNvSpPr>
          <p:nvPr/>
        </p:nvSpPr>
        <p:spPr bwMode="auto">
          <a:xfrm flipH="1">
            <a:off x="3216668" y="2171617"/>
            <a:ext cx="699722" cy="4529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91430" tIns="45715" rIns="91430" bIns="45715"/>
          <a:lstStyle/>
          <a:p>
            <a:endParaRPr lang="el-GR"/>
          </a:p>
        </p:txBody>
      </p:sp>
      <p:cxnSp>
        <p:nvCxnSpPr>
          <p:cNvPr id="148" name="AutoShape 147"/>
          <p:cNvCxnSpPr>
            <a:cxnSpLocks noChangeShapeType="1"/>
            <a:stCxn id="5" idx="5"/>
          </p:cNvCxnSpPr>
          <p:nvPr/>
        </p:nvCxnSpPr>
        <p:spPr bwMode="auto">
          <a:xfrm rot="16200000" flipH="1">
            <a:off x="1907255" y="2942316"/>
            <a:ext cx="575417" cy="1747335"/>
          </a:xfrm>
          <a:prstGeom prst="curvedConnector2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9" name="Text Box 148"/>
          <p:cNvSpPr txBox="1">
            <a:spLocks noChangeArrowheads="1"/>
          </p:cNvSpPr>
          <p:nvPr/>
        </p:nvSpPr>
        <p:spPr bwMode="auto">
          <a:xfrm rot="991142">
            <a:off x="1676677" y="4093024"/>
            <a:ext cx="624290" cy="1295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/>
          <a:lstStyle/>
          <a:p>
            <a:pPr defTabSz="828589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GB" sz="1000" b="1" dirty="0">
                <a:solidFill>
                  <a:srgbClr val="000000"/>
                </a:solidFill>
              </a:rPr>
              <a:t>3.Read data</a:t>
            </a:r>
          </a:p>
        </p:txBody>
      </p:sp>
      <p:sp>
        <p:nvSpPr>
          <p:cNvPr id="150" name="Text Box 149"/>
          <p:cNvSpPr txBox="1">
            <a:spLocks noChangeArrowheads="1"/>
          </p:cNvSpPr>
          <p:nvPr/>
        </p:nvSpPr>
        <p:spPr bwMode="auto">
          <a:xfrm>
            <a:off x="6286512" y="1571612"/>
            <a:ext cx="1410496" cy="13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/>
          <a:lstStyle/>
          <a:p>
            <a:pPr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</a:tabLst>
            </a:pPr>
            <a:r>
              <a:rPr lang="en-GB" sz="1000" b="1" dirty="0">
                <a:solidFill>
                  <a:srgbClr val="000000"/>
                </a:solidFill>
              </a:rPr>
              <a:t>Cluster Membership</a:t>
            </a:r>
          </a:p>
        </p:txBody>
      </p:sp>
      <p:sp>
        <p:nvSpPr>
          <p:cNvPr id="151" name="Text Box 150"/>
          <p:cNvSpPr txBox="1">
            <a:spLocks noChangeArrowheads="1"/>
          </p:cNvSpPr>
          <p:nvPr/>
        </p:nvSpPr>
        <p:spPr bwMode="auto">
          <a:xfrm>
            <a:off x="7600177" y="4457705"/>
            <a:ext cx="777053" cy="984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/>
          <a:lstStyle/>
          <a:p>
            <a:pPr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</a:tabLst>
            </a:pPr>
            <a:r>
              <a:rPr lang="en-GB" sz="700" dirty="0">
                <a:solidFill>
                  <a:srgbClr val="000000"/>
                </a:solidFill>
              </a:rPr>
              <a:t>Cluster Membership</a:t>
            </a:r>
          </a:p>
        </p:txBody>
      </p:sp>
      <p:sp>
        <p:nvSpPr>
          <p:cNvPr id="152" name="Text Box 151"/>
          <p:cNvSpPr txBox="1">
            <a:spLocks noChangeArrowheads="1"/>
          </p:cNvSpPr>
          <p:nvPr/>
        </p:nvSpPr>
        <p:spPr bwMode="auto">
          <a:xfrm>
            <a:off x="857224" y="5780093"/>
            <a:ext cx="2227281" cy="2927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/>
          <a:lstStyle/>
          <a:p>
            <a:pPr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  <a:tab pos="1312727" algn="l"/>
                <a:tab pos="1969884" algn="l"/>
              </a:tabLst>
            </a:pPr>
            <a:r>
              <a:rPr lang="en-GB" sz="700" dirty="0" err="1">
                <a:solidFill>
                  <a:srgbClr val="000000"/>
                </a:solidFill>
              </a:rPr>
              <a:t>NameNode</a:t>
            </a:r>
            <a:r>
              <a:rPr lang="en-GB" sz="700" dirty="0">
                <a:solidFill>
                  <a:srgbClr val="000000"/>
                </a:solidFill>
              </a:rPr>
              <a:t> : Maps a file to a file-id and list of </a:t>
            </a:r>
            <a:r>
              <a:rPr lang="en-GB" sz="700" dirty="0" err="1">
                <a:solidFill>
                  <a:srgbClr val="000000"/>
                </a:solidFill>
              </a:rPr>
              <a:t>MapNodes</a:t>
            </a:r>
            <a:endParaRPr lang="en-GB" sz="700" dirty="0">
              <a:solidFill>
                <a:srgbClr val="000000"/>
              </a:solidFill>
            </a:endParaRPr>
          </a:p>
          <a:p>
            <a:pPr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  <a:tab pos="1312727" algn="l"/>
                <a:tab pos="1969884" algn="l"/>
              </a:tabLst>
            </a:pPr>
            <a:r>
              <a:rPr lang="en-GB" sz="700" dirty="0" err="1">
                <a:solidFill>
                  <a:srgbClr val="000000"/>
                </a:solidFill>
              </a:rPr>
              <a:t>DataNode</a:t>
            </a:r>
            <a:r>
              <a:rPr lang="en-GB" sz="700" dirty="0">
                <a:solidFill>
                  <a:srgbClr val="000000"/>
                </a:solidFill>
              </a:rPr>
              <a:t>  : Maps a block-id to a physical location on disk</a:t>
            </a:r>
          </a:p>
          <a:p>
            <a:pPr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  <a:tab pos="1312727" algn="l"/>
                <a:tab pos="1969884" algn="l"/>
              </a:tabLst>
            </a:pPr>
            <a:r>
              <a:rPr lang="en-GB" sz="700" dirty="0" err="1">
                <a:solidFill>
                  <a:srgbClr val="000000"/>
                </a:solidFill>
              </a:rPr>
              <a:t>SecondaryNameNode</a:t>
            </a:r>
            <a:r>
              <a:rPr lang="en-GB" sz="700" dirty="0">
                <a:solidFill>
                  <a:srgbClr val="000000"/>
                </a:solidFill>
              </a:rPr>
              <a:t>: Periodic merge of Transaction log</a:t>
            </a:r>
          </a:p>
        </p:txBody>
      </p:sp>
      <p:sp>
        <p:nvSpPr>
          <p:cNvPr id="153" name="Line 152"/>
          <p:cNvSpPr>
            <a:spLocks noChangeShapeType="1"/>
          </p:cNvSpPr>
          <p:nvPr/>
        </p:nvSpPr>
        <p:spPr bwMode="auto">
          <a:xfrm flipH="1">
            <a:off x="5000628" y="2285992"/>
            <a:ext cx="8094" cy="500066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91430" tIns="45715" rIns="91430" bIns="45715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l-GR" dirty="0" err="1" smtClean="0"/>
              <a:t>NameNode</a:t>
            </a:r>
            <a:r>
              <a:rPr lang="el-GR" dirty="0" smtClean="0">
                <a:solidFill>
                  <a:schemeClr val="bg1"/>
                </a:solidFill>
              </a:rPr>
              <a:t> - </a:t>
            </a:r>
            <a:r>
              <a:rPr lang="el-GR" dirty="0" err="1" smtClean="0"/>
              <a:t>DataNode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err="1" smtClean="0"/>
              <a:t>NameNode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 err="1" smtClean="0"/>
              <a:t>Metadata</a:t>
            </a:r>
            <a:r>
              <a:rPr lang="el-GR" b="1" dirty="0" smtClean="0"/>
              <a:t> στην μνήμη </a:t>
            </a:r>
            <a:endParaRPr lang="el-GR" dirty="0" smtClean="0"/>
          </a:p>
          <a:p>
            <a:pPr lvl="1"/>
            <a:r>
              <a:rPr lang="el-GR" dirty="0" smtClean="0"/>
              <a:t>Όλα τα μεταδεδομένα φυλάσσονται στην κύρια μνήμη </a:t>
            </a:r>
            <a:r>
              <a:rPr lang="en-US" dirty="0" smtClean="0"/>
              <a:t>RAM</a:t>
            </a:r>
            <a:endParaRPr lang="el-GR" dirty="0" smtClean="0"/>
          </a:p>
          <a:p>
            <a:pPr lvl="1"/>
            <a:r>
              <a:rPr lang="el-GR" dirty="0" smtClean="0"/>
              <a:t>Δεν χρησιμοποιείται </a:t>
            </a:r>
            <a:r>
              <a:rPr lang="el-GR" dirty="0" err="1" smtClean="0"/>
              <a:t>paging</a:t>
            </a:r>
            <a:r>
              <a:rPr lang="el-GR" dirty="0" smtClean="0"/>
              <a:t> στα μεταδεδομένα </a:t>
            </a:r>
          </a:p>
          <a:p>
            <a:r>
              <a:rPr lang="el-GR" b="1" dirty="0" smtClean="0"/>
              <a:t>Είδη μεταδεδομένων</a:t>
            </a:r>
            <a:endParaRPr lang="el-GR" dirty="0" smtClean="0"/>
          </a:p>
          <a:p>
            <a:pPr lvl="1"/>
            <a:r>
              <a:rPr lang="el-GR" dirty="0" smtClean="0"/>
              <a:t>Η λίστα των αρχείων</a:t>
            </a:r>
          </a:p>
          <a:p>
            <a:pPr lvl="1"/>
            <a:r>
              <a:rPr lang="el-GR" dirty="0" smtClean="0"/>
              <a:t>Η λίστα των </a:t>
            </a:r>
            <a:r>
              <a:rPr lang="el-GR" dirty="0" err="1" smtClean="0"/>
              <a:t>Blocks</a:t>
            </a:r>
            <a:r>
              <a:rPr lang="el-GR" dirty="0" smtClean="0"/>
              <a:t> για κάθε αρχείο</a:t>
            </a:r>
          </a:p>
          <a:p>
            <a:pPr lvl="1"/>
            <a:r>
              <a:rPr lang="el-GR" dirty="0" smtClean="0"/>
              <a:t>Η λίστα των </a:t>
            </a:r>
            <a:r>
              <a:rPr lang="el-GR" dirty="0" err="1" smtClean="0"/>
              <a:t>DataNodes</a:t>
            </a:r>
            <a:r>
              <a:rPr lang="el-GR" dirty="0" smtClean="0"/>
              <a:t> που περιέχουν το κάθε </a:t>
            </a:r>
            <a:r>
              <a:rPr lang="el-GR" dirty="0" err="1" smtClean="0"/>
              <a:t>block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Ιδιότητες αρχείων, πχ ώρα δημιουργίας, αριθμός αντιγράφων κλπ</a:t>
            </a:r>
          </a:p>
          <a:p>
            <a:r>
              <a:rPr lang="el-GR" b="1" dirty="0" smtClean="0"/>
              <a:t>Καταγραφή συμβάντων</a:t>
            </a:r>
            <a:endParaRPr lang="el-GR" dirty="0" smtClean="0"/>
          </a:p>
          <a:p>
            <a:pPr lvl="1"/>
            <a:r>
              <a:rPr lang="el-GR" dirty="0" smtClean="0"/>
              <a:t>Καταγράφονται δημιουργίες αρχείων, διαγραφές αρχείων κλπ</a:t>
            </a:r>
            <a:endParaRPr lang="en-US" dirty="0" smtClean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err="1" smtClean="0"/>
              <a:t>DataNode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 smtClean="0"/>
              <a:t>Εξυπηρετητής </a:t>
            </a:r>
            <a:r>
              <a:rPr lang="el-GR" b="1" dirty="0" err="1" smtClean="0"/>
              <a:t>Block</a:t>
            </a:r>
            <a:endParaRPr lang="el-GR" dirty="0" smtClean="0"/>
          </a:p>
          <a:p>
            <a:pPr lvl="1"/>
            <a:r>
              <a:rPr lang="el-GR" dirty="0" smtClean="0"/>
              <a:t>Τα δεδομένα αποθηκεύονται στο τοπικό σύστημα αρχείων (π.χ. ext3) </a:t>
            </a:r>
          </a:p>
          <a:p>
            <a:pPr lvl="1"/>
            <a:r>
              <a:rPr lang="el-GR" dirty="0" smtClean="0"/>
              <a:t>Αποθηκεύονται </a:t>
            </a:r>
            <a:r>
              <a:rPr lang="el-GR" dirty="0" err="1" smtClean="0"/>
              <a:t>μεταδεδομενα</a:t>
            </a:r>
            <a:r>
              <a:rPr lang="el-GR" dirty="0" smtClean="0"/>
              <a:t> του κάθε </a:t>
            </a:r>
            <a:r>
              <a:rPr lang="el-GR" dirty="0" err="1" smtClean="0"/>
              <a:t>block</a:t>
            </a:r>
            <a:r>
              <a:rPr lang="el-GR" dirty="0" smtClean="0"/>
              <a:t> (π.χ. CRC) </a:t>
            </a:r>
          </a:p>
          <a:p>
            <a:pPr lvl="1"/>
            <a:r>
              <a:rPr lang="el-GR" dirty="0" smtClean="0"/>
              <a:t>Μεταφέρει δεδομένα και μεταδεδομένα στους </a:t>
            </a:r>
            <a:r>
              <a:rPr lang="el-GR" dirty="0" err="1" smtClean="0"/>
              <a:t>Clients</a:t>
            </a:r>
            <a:r>
              <a:rPr lang="el-GR" dirty="0" smtClean="0"/>
              <a:t>.</a:t>
            </a:r>
          </a:p>
          <a:p>
            <a:r>
              <a:rPr lang="el-GR" b="1" dirty="0" smtClean="0"/>
              <a:t>Αναφορά </a:t>
            </a:r>
            <a:r>
              <a:rPr lang="el-GR" b="1" dirty="0" err="1" smtClean="0"/>
              <a:t>Bloc</a:t>
            </a:r>
            <a:r>
              <a:rPr lang="en-US" b="1" dirty="0" smtClean="0"/>
              <a:t>k</a:t>
            </a:r>
            <a:endParaRPr lang="el-GR" dirty="0" smtClean="0"/>
          </a:p>
          <a:p>
            <a:pPr lvl="1"/>
            <a:r>
              <a:rPr lang="el-GR" dirty="0" smtClean="0"/>
              <a:t>Περιοδικά στέλνει μια αναφορά με όλα τα υπάρχοντα </a:t>
            </a:r>
            <a:r>
              <a:rPr lang="el-GR" dirty="0" err="1" smtClean="0"/>
              <a:t>blocks</a:t>
            </a:r>
            <a:r>
              <a:rPr lang="el-GR" dirty="0" smtClean="0"/>
              <a:t> στον  </a:t>
            </a:r>
            <a:r>
              <a:rPr lang="el-GR" dirty="0" err="1" smtClean="0"/>
              <a:t>NameNode</a:t>
            </a:r>
            <a:r>
              <a:rPr lang="el-GR" dirty="0" smtClean="0"/>
              <a:t> </a:t>
            </a:r>
          </a:p>
          <a:p>
            <a:r>
              <a:rPr lang="el-GR" b="1" dirty="0" smtClean="0"/>
              <a:t>Διευκολύνει το </a:t>
            </a:r>
            <a:r>
              <a:rPr lang="el-GR" b="1" dirty="0" err="1" smtClean="0"/>
              <a:t>Pipelining</a:t>
            </a:r>
            <a:r>
              <a:rPr lang="el-GR" b="1" dirty="0" smtClean="0"/>
              <a:t> των δεδομένων </a:t>
            </a:r>
          </a:p>
          <a:p>
            <a:pPr lvl="1"/>
            <a:r>
              <a:rPr lang="el-GR" dirty="0" smtClean="0"/>
              <a:t>Προωθεί δεδομένα σε άλλους κόμβους</a:t>
            </a:r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Λειτουργίες ενός κατανεμημένου συστήματος:</a:t>
            </a:r>
          </a:p>
          <a:p>
            <a:pPr lvl="1"/>
            <a:r>
              <a:rPr lang="el-GR" dirty="0" smtClean="0"/>
              <a:t>Ονομασία</a:t>
            </a:r>
          </a:p>
          <a:p>
            <a:pPr lvl="1"/>
            <a:r>
              <a:rPr lang="el-GR" dirty="0" smtClean="0"/>
              <a:t>Διαμοιρασμός</a:t>
            </a:r>
          </a:p>
          <a:p>
            <a:pPr lvl="1"/>
            <a:r>
              <a:rPr lang="el-GR" dirty="0" smtClean="0"/>
              <a:t>Προσωρινή αποταμίευση</a:t>
            </a:r>
          </a:p>
          <a:p>
            <a:pPr lvl="1"/>
            <a:r>
              <a:rPr lang="el-GR" dirty="0" smtClean="0"/>
              <a:t>Αντίγραφα αρχείων</a:t>
            </a:r>
          </a:p>
          <a:p>
            <a:r>
              <a:rPr lang="el-GR" dirty="0" smtClean="0"/>
              <a:t>Επιπλέον πρέπει να παρέχει στους χρήστες του:</a:t>
            </a:r>
          </a:p>
          <a:p>
            <a:pPr lvl="1"/>
            <a:r>
              <a:rPr lang="el-GR" dirty="0" smtClean="0"/>
              <a:t>Συνέπεια</a:t>
            </a:r>
            <a:endParaRPr lang="en-US" dirty="0" smtClean="0"/>
          </a:p>
          <a:p>
            <a:pPr lvl="1"/>
            <a:r>
              <a:rPr lang="el-GR" dirty="0" smtClean="0"/>
              <a:t>Αξιοπιστία</a:t>
            </a:r>
          </a:p>
          <a:p>
            <a:pPr lvl="1"/>
            <a:r>
              <a:rPr lang="el-GR" dirty="0" smtClean="0"/>
              <a:t>Διαθεσιμότητα</a:t>
            </a:r>
          </a:p>
          <a:p>
            <a:pPr lvl="1"/>
            <a:r>
              <a:rPr lang="el-GR" dirty="0" smtClean="0"/>
              <a:t>Κλιμακωσιμότητα</a:t>
            </a:r>
            <a:endParaRPr lang="en-US" dirty="0" smtClean="0"/>
          </a:p>
          <a:p>
            <a:pPr lvl="1"/>
            <a:r>
              <a:rPr lang="el-GR" dirty="0" smtClean="0"/>
              <a:t>Διαφάνεια</a:t>
            </a:r>
          </a:p>
          <a:p>
            <a:pPr lvl="1"/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l-GR" dirty="0" smtClean="0"/>
              <a:t>Εγγραφή</a:t>
            </a:r>
            <a:r>
              <a:rPr lang="el-GR" dirty="0" smtClean="0">
                <a:solidFill>
                  <a:schemeClr val="bg1"/>
                </a:solidFill>
              </a:rPr>
              <a:t> – </a:t>
            </a:r>
            <a:r>
              <a:rPr lang="el-GR" dirty="0" smtClean="0"/>
              <a:t>Ανάγνωση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στο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HDFS</a:t>
            </a:r>
            <a:endParaRPr lang="el-GR" dirty="0"/>
          </a:p>
        </p:txBody>
      </p:sp>
      <p:pic>
        <p:nvPicPr>
          <p:cNvPr id="6" name="5 - Θέση περιεχομένου" descr="hdfsarchitectur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0216" y="1600201"/>
            <a:ext cx="746356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n-US" dirty="0" smtClean="0"/>
              <a:t>Write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Data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Pipelining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Client </a:t>
            </a:r>
            <a:r>
              <a:rPr lang="el-GR" dirty="0" smtClean="0"/>
              <a:t>λαμβάνει μια λίστα από </a:t>
            </a:r>
            <a:r>
              <a:rPr lang="en-US" dirty="0" err="1" smtClean="0"/>
              <a:t>DataNodes</a:t>
            </a:r>
            <a:r>
              <a:rPr lang="en-US" dirty="0" smtClean="0"/>
              <a:t> </a:t>
            </a:r>
            <a:r>
              <a:rPr lang="el-GR" dirty="0" smtClean="0"/>
              <a:t>στους οποίους θα δημιουργηθούν τα αντίγραφα του </a:t>
            </a:r>
            <a:r>
              <a:rPr lang="en-US" dirty="0" smtClean="0"/>
              <a:t>block</a:t>
            </a:r>
          </a:p>
          <a:p>
            <a:r>
              <a:rPr lang="el-GR" dirty="0" smtClean="0"/>
              <a:t>Ο </a:t>
            </a:r>
            <a:r>
              <a:rPr lang="en-US" dirty="0" smtClean="0"/>
              <a:t>Client </a:t>
            </a:r>
            <a:r>
              <a:rPr lang="el-GR" dirty="0" smtClean="0"/>
              <a:t>γράφει το </a:t>
            </a:r>
            <a:r>
              <a:rPr lang="en-US" dirty="0" smtClean="0"/>
              <a:t>block </a:t>
            </a:r>
            <a:r>
              <a:rPr lang="el-GR" dirty="0" smtClean="0"/>
              <a:t>στον πρώτο</a:t>
            </a:r>
            <a:r>
              <a:rPr lang="en-US" dirty="0" smtClean="0"/>
              <a:t> DataNode</a:t>
            </a:r>
          </a:p>
          <a:p>
            <a:r>
              <a:rPr lang="el-GR" dirty="0" smtClean="0"/>
              <a:t>Ο Πρώτος</a:t>
            </a:r>
            <a:r>
              <a:rPr lang="en-US" dirty="0" smtClean="0"/>
              <a:t> DataNode </a:t>
            </a:r>
            <a:r>
              <a:rPr lang="el-GR" dirty="0" smtClean="0"/>
              <a:t>προωθεί τα δεδομένα στον επόμενο </a:t>
            </a:r>
            <a:r>
              <a:rPr lang="en-US" dirty="0" smtClean="0"/>
              <a:t>DataNode </a:t>
            </a:r>
            <a:r>
              <a:rPr lang="el-GR" dirty="0" smtClean="0"/>
              <a:t>του</a:t>
            </a:r>
            <a:r>
              <a:rPr lang="en-US" dirty="0" smtClean="0"/>
              <a:t> Pipeline</a:t>
            </a:r>
          </a:p>
          <a:p>
            <a:r>
              <a:rPr lang="el-GR" dirty="0" smtClean="0"/>
              <a:t>Όταν όλα τα δεδομένα έχουν γραφτεί ο </a:t>
            </a:r>
            <a:r>
              <a:rPr lang="en-US" dirty="0" smtClean="0"/>
              <a:t>Client </a:t>
            </a:r>
            <a:r>
              <a:rPr lang="el-GR" dirty="0" smtClean="0"/>
              <a:t>συνεχίζει την εγγραφή του επόμενου </a:t>
            </a:r>
            <a:r>
              <a:rPr lang="en-US" dirty="0" smtClean="0"/>
              <a:t>block </a:t>
            </a:r>
            <a:r>
              <a:rPr lang="el-GR" dirty="0" smtClean="0"/>
              <a:t>του</a:t>
            </a:r>
            <a:r>
              <a:rPr lang="en-US" dirty="0" smtClean="0"/>
              <a:t> </a:t>
            </a:r>
            <a:r>
              <a:rPr lang="el-GR" dirty="0" smtClean="0"/>
              <a:t>αρχείου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n-US" dirty="0" smtClean="0"/>
              <a:t>Name</a:t>
            </a:r>
            <a:r>
              <a:rPr lang="el-GR" dirty="0" smtClean="0"/>
              <a:t>Ν</a:t>
            </a:r>
            <a:r>
              <a:rPr lang="en-US" dirty="0" smtClean="0"/>
              <a:t>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αντίγραφα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Blocks</a:t>
            </a:r>
            <a:endParaRPr lang="el-GR" dirty="0"/>
          </a:p>
        </p:txBody>
      </p:sp>
      <p:pic>
        <p:nvPicPr>
          <p:cNvPr id="7" name="6 - Θέση περιεχομένου" descr="hdfsdatanodes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33391"/>
            <a:ext cx="4038600" cy="2259583"/>
          </a:xfrm>
        </p:spPr>
      </p:pic>
      <p:sp>
        <p:nvSpPr>
          <p:cNvPr id="8" name="7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 smtClean="0"/>
              <a:t>Η στρατηγική που ακολουθείται </a:t>
            </a:r>
            <a:endParaRPr lang="el-GR" dirty="0" smtClean="0"/>
          </a:p>
          <a:p>
            <a:pPr lvl="1"/>
            <a:r>
              <a:rPr lang="el-GR" dirty="0" smtClean="0"/>
              <a:t>Ένα αντίγραφο στον τοπικό κόμβο.</a:t>
            </a:r>
          </a:p>
          <a:p>
            <a:pPr lvl="1"/>
            <a:r>
              <a:rPr lang="el-GR" dirty="0" smtClean="0"/>
              <a:t>Δεύτερο αντίγραφο στο ίδιο </a:t>
            </a:r>
            <a:r>
              <a:rPr lang="el-GR" dirty="0" err="1" smtClean="0"/>
              <a:t>rack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Τρίτο αντίγραφο σε απομακρυσμένο </a:t>
            </a:r>
            <a:r>
              <a:rPr lang="el-GR" dirty="0" err="1" smtClean="0"/>
              <a:t>rack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Επιπλέον αντίγραφα τοποθετούνται σε τυχαίους κόμβους</a:t>
            </a:r>
          </a:p>
          <a:p>
            <a:r>
              <a:rPr lang="el-GR" b="1" dirty="0" smtClean="0"/>
              <a:t>Οι </a:t>
            </a:r>
            <a:r>
              <a:rPr lang="el-GR" b="1" dirty="0" err="1" smtClean="0"/>
              <a:t>Clients</a:t>
            </a:r>
            <a:r>
              <a:rPr lang="el-GR" b="1" dirty="0" smtClean="0"/>
              <a:t> διαβάζουν από τον πλησιέστερο αντίγραφο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428596" y="2500306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4572000" y="2500306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2500299" y="2500306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6643703" y="2500306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428596" y="3786190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4572000" y="3786190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2500299" y="3786190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6643703" y="3786190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3143240" y="2000240"/>
            <a:ext cx="2571768" cy="36933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dirty="0" err="1" smtClean="0"/>
              <a:t>Datanodes</a:t>
            </a:r>
            <a:endParaRPr lang="en-US" dirty="0" smtClean="0"/>
          </a:p>
        </p:txBody>
      </p:sp>
      <p:sp>
        <p:nvSpPr>
          <p:cNvPr id="18" name="Rounded Rectangle 17"/>
          <p:cNvSpPr/>
          <p:nvPr/>
        </p:nvSpPr>
        <p:spPr>
          <a:xfrm>
            <a:off x="714348" y="2643182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357290" y="3000372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643175" y="2571744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786315" y="2643182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643570" y="2928934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786578" y="2643182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643834" y="2928934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42911" y="4214818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00167" y="3929066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071802" y="4071942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786315" y="4000504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500694" y="4214818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572397" y="4143380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3" name="Left Brace 32"/>
          <p:cNvSpPr/>
          <p:nvPr/>
        </p:nvSpPr>
        <p:spPr>
          <a:xfrm rot="16200000">
            <a:off x="2250265" y="3107529"/>
            <a:ext cx="357190" cy="40005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34" name="Left Brace 33"/>
          <p:cNvSpPr/>
          <p:nvPr/>
        </p:nvSpPr>
        <p:spPr>
          <a:xfrm rot="16200000">
            <a:off x="6393669" y="3107529"/>
            <a:ext cx="357190" cy="40005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35" name="TextBox 34"/>
          <p:cNvSpPr txBox="1"/>
          <p:nvPr/>
        </p:nvSpPr>
        <p:spPr>
          <a:xfrm>
            <a:off x="1214414" y="5357826"/>
            <a:ext cx="2571768" cy="36933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dirty="0" smtClean="0"/>
              <a:t>Rack 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86380" y="5357826"/>
            <a:ext cx="2571768" cy="36933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dirty="0" smtClean="0"/>
              <a:t>Rack 2</a:t>
            </a:r>
          </a:p>
        </p:txBody>
      </p:sp>
      <p:sp>
        <p:nvSpPr>
          <p:cNvPr id="31" name="Rounded Rectangle 17"/>
          <p:cNvSpPr/>
          <p:nvPr/>
        </p:nvSpPr>
        <p:spPr>
          <a:xfrm>
            <a:off x="3566738" y="2639762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8" name="Rounded Rectangle 26"/>
          <p:cNvSpPr/>
          <p:nvPr/>
        </p:nvSpPr>
        <p:spPr>
          <a:xfrm>
            <a:off x="3782762" y="3933056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l-GR" dirty="0" smtClean="0"/>
              <a:t>Η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ορθότητα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των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δεδομένων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 smtClean="0"/>
              <a:t>Η χρήση </a:t>
            </a:r>
            <a:r>
              <a:rPr lang="en-US" b="1" dirty="0" smtClean="0"/>
              <a:t>Checksums </a:t>
            </a:r>
            <a:r>
              <a:rPr lang="el-GR" b="1" dirty="0" smtClean="0"/>
              <a:t>για την επικύρωση δεδομένων</a:t>
            </a:r>
            <a:endParaRPr lang="en-US" b="1" dirty="0" smtClean="0"/>
          </a:p>
          <a:p>
            <a:pPr>
              <a:buNone/>
            </a:pPr>
            <a:r>
              <a:rPr lang="en-US" sz="3600" dirty="0" smtClean="0"/>
              <a:t>	– </a:t>
            </a:r>
            <a:r>
              <a:rPr lang="el-GR" dirty="0" smtClean="0"/>
              <a:t>χρήση </a:t>
            </a:r>
            <a:r>
              <a:rPr lang="en-US" dirty="0" smtClean="0"/>
              <a:t>CRC32</a:t>
            </a:r>
          </a:p>
          <a:p>
            <a:r>
              <a:rPr lang="el-GR" b="1" dirty="0" smtClean="0"/>
              <a:t>Κατά την δημιουργία αρχείων</a:t>
            </a:r>
            <a:endParaRPr lang="en-US" b="1" dirty="0" smtClean="0"/>
          </a:p>
          <a:p>
            <a:pPr>
              <a:buNone/>
            </a:pPr>
            <a:r>
              <a:rPr lang="en-US" sz="3600" dirty="0" smtClean="0"/>
              <a:t>	– </a:t>
            </a:r>
            <a:r>
              <a:rPr lang="el-GR" sz="3600" dirty="0" smtClean="0"/>
              <a:t>ο </a:t>
            </a:r>
            <a:r>
              <a:rPr lang="en-US" dirty="0" smtClean="0"/>
              <a:t>Client </a:t>
            </a:r>
            <a:r>
              <a:rPr lang="el-GR" dirty="0" smtClean="0"/>
              <a:t>υπολογίζει το</a:t>
            </a:r>
            <a:r>
              <a:rPr lang="en-US" dirty="0" smtClean="0"/>
              <a:t> checksum </a:t>
            </a:r>
            <a:r>
              <a:rPr lang="el-GR" dirty="0" smtClean="0"/>
              <a:t>κάθε</a:t>
            </a:r>
            <a:r>
              <a:rPr lang="en-US" dirty="0" smtClean="0"/>
              <a:t> 512 bytes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l-GR" dirty="0" smtClean="0"/>
              <a:t>οι </a:t>
            </a:r>
            <a:r>
              <a:rPr lang="en-US" dirty="0" err="1" smtClean="0"/>
              <a:t>DataNodes</a:t>
            </a:r>
            <a:r>
              <a:rPr lang="en-US" dirty="0" smtClean="0"/>
              <a:t> </a:t>
            </a:r>
            <a:r>
              <a:rPr lang="el-GR" dirty="0" smtClean="0"/>
              <a:t>αποθηκεύουν τα </a:t>
            </a:r>
            <a:r>
              <a:rPr lang="en-US" dirty="0" smtClean="0"/>
              <a:t>checksums</a:t>
            </a:r>
          </a:p>
          <a:p>
            <a:r>
              <a:rPr lang="el-GR" b="1" dirty="0" smtClean="0"/>
              <a:t>Κατά την πρόσβαση των αρχείων</a:t>
            </a:r>
            <a:endParaRPr lang="en-US" b="1" dirty="0" smtClean="0"/>
          </a:p>
          <a:p>
            <a:pPr>
              <a:buNone/>
            </a:pPr>
            <a:r>
              <a:rPr lang="en-US" sz="3600" dirty="0" smtClean="0"/>
              <a:t>	– </a:t>
            </a:r>
            <a:r>
              <a:rPr lang="el-GR" dirty="0" smtClean="0"/>
              <a:t>ο </a:t>
            </a:r>
            <a:r>
              <a:rPr lang="en-US" dirty="0" smtClean="0"/>
              <a:t>Client </a:t>
            </a:r>
            <a:r>
              <a:rPr lang="el-GR" dirty="0" smtClean="0"/>
              <a:t>λαμβάνει τα δεδομένα και το </a:t>
            </a:r>
            <a:r>
              <a:rPr lang="en-US" dirty="0" smtClean="0"/>
              <a:t>checksum </a:t>
            </a:r>
            <a:r>
              <a:rPr lang="el-GR" dirty="0" smtClean="0"/>
              <a:t>από τον </a:t>
            </a:r>
            <a:r>
              <a:rPr lang="en-US" dirty="0" smtClean="0"/>
              <a:t>DataNode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l-GR" dirty="0" smtClean="0"/>
              <a:t>εάν η επικύρωση αποτύχει  τότε ο </a:t>
            </a:r>
            <a:r>
              <a:rPr lang="en-US" dirty="0" smtClean="0"/>
              <a:t>Client </a:t>
            </a:r>
            <a:r>
              <a:rPr lang="el-GR" dirty="0" smtClean="0"/>
              <a:t>δοκιμάζει άλλο κόμβο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l-GR" dirty="0" smtClean="0"/>
              <a:t>Βλάβη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στον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/>
              <a:t>NameNode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single point of failure</a:t>
            </a:r>
          </a:p>
          <a:p>
            <a:r>
              <a:rPr lang="el-GR" b="1" dirty="0" smtClean="0"/>
              <a:t>Η καταγραφή των συναλλαγών αποθηκεύεται σε πολλαπλούς καταλόγους</a:t>
            </a:r>
            <a:endParaRPr lang="en-US" b="1" dirty="0" smtClean="0"/>
          </a:p>
          <a:p>
            <a:pPr lvl="1"/>
            <a:r>
              <a:rPr lang="el-GR" dirty="0" smtClean="0"/>
              <a:t>Έναν κατάλογο στο τοπικό σύστημα αρχείων</a:t>
            </a:r>
          </a:p>
          <a:p>
            <a:pPr lvl="1"/>
            <a:r>
              <a:rPr lang="el-GR" dirty="0" smtClean="0"/>
              <a:t>Έναν κατάλογο σε απομακρυσμένο σύστημα αρχείων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n-US" dirty="0" err="1" smtClean="0"/>
              <a:t>Rebalancer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20000"/>
          </a:bodyPr>
          <a:lstStyle/>
          <a:p>
            <a:r>
              <a:rPr lang="el-GR" sz="2800" dirty="0" smtClean="0"/>
              <a:t>Σε περίπτωση που κάποιος </a:t>
            </a:r>
            <a:r>
              <a:rPr lang="el-GR" sz="2800" dirty="0" err="1" smtClean="0"/>
              <a:t>datanode</a:t>
            </a:r>
            <a:r>
              <a:rPr lang="el-GR" sz="2800" dirty="0" smtClean="0"/>
              <a:t> βρεθεί µε </a:t>
            </a:r>
            <a:r>
              <a:rPr lang="el-GR" sz="2800" dirty="0" err="1" smtClean="0"/>
              <a:t>πλεόνασµα</a:t>
            </a:r>
            <a:r>
              <a:rPr lang="el-GR" sz="2800" dirty="0" smtClean="0"/>
              <a:t> αντιγράφων τότε</a:t>
            </a:r>
            <a:r>
              <a:rPr lang="en-US" sz="2800" dirty="0" smtClean="0"/>
              <a:t> </a:t>
            </a:r>
            <a:r>
              <a:rPr lang="el-GR" sz="2800" dirty="0" smtClean="0"/>
              <a:t>το φορτίο µ</a:t>
            </a:r>
            <a:r>
              <a:rPr lang="el-GR" sz="2800" dirty="0" err="1" smtClean="0"/>
              <a:t>οιράζεται</a:t>
            </a:r>
            <a:r>
              <a:rPr lang="el-GR" sz="2800" dirty="0" smtClean="0"/>
              <a:t> </a:t>
            </a:r>
            <a:r>
              <a:rPr lang="el-GR" sz="2800" dirty="0" err="1" smtClean="0"/>
              <a:t>αυτόµατα</a:t>
            </a:r>
            <a:r>
              <a:rPr lang="el-GR" sz="2800" dirty="0" smtClean="0"/>
              <a:t>.</a:t>
            </a:r>
            <a:endParaRPr lang="en-US" sz="2800" b="1" dirty="0" smtClean="0"/>
          </a:p>
          <a:p>
            <a:r>
              <a:rPr lang="el-GR" sz="2800" dirty="0" smtClean="0"/>
              <a:t>Σκοπός</a:t>
            </a:r>
            <a:r>
              <a:rPr lang="en-US" sz="2800" dirty="0" smtClean="0"/>
              <a:t>: </a:t>
            </a:r>
            <a:r>
              <a:rPr lang="el-GR" sz="2800" dirty="0" smtClean="0"/>
              <a:t>όλοι οι δίσκοι των </a:t>
            </a:r>
            <a:r>
              <a:rPr lang="en-US" sz="2800" dirty="0" err="1" smtClean="0"/>
              <a:t>DataNodes</a:t>
            </a:r>
            <a:r>
              <a:rPr lang="en-US" sz="2800" dirty="0" smtClean="0"/>
              <a:t> </a:t>
            </a:r>
            <a:r>
              <a:rPr lang="el-GR" sz="2800" dirty="0" smtClean="0"/>
              <a:t>να έχουν το ίδιο ποσοστό δεδομένων</a:t>
            </a:r>
            <a:endParaRPr lang="en-US" sz="2800" dirty="0" smtClean="0"/>
          </a:p>
          <a:p>
            <a:pPr lvl="1"/>
            <a:r>
              <a:rPr lang="el-GR" dirty="0" smtClean="0"/>
              <a:t>Συνήθως τρέχει όταν νέοι </a:t>
            </a:r>
            <a:r>
              <a:rPr lang="en-US" dirty="0" err="1" smtClean="0"/>
              <a:t>DataNodes</a:t>
            </a:r>
            <a:r>
              <a:rPr lang="en-US" dirty="0" smtClean="0"/>
              <a:t> </a:t>
            </a:r>
            <a:r>
              <a:rPr lang="el-GR" dirty="0" smtClean="0"/>
              <a:t>προστίθενται στο σύστημα.</a:t>
            </a:r>
            <a:endParaRPr lang="en-US" dirty="0" smtClean="0"/>
          </a:p>
          <a:p>
            <a:pPr lvl="1"/>
            <a:r>
              <a:rPr lang="el-GR" dirty="0" smtClean="0"/>
              <a:t>ο </a:t>
            </a:r>
            <a:r>
              <a:rPr lang="en-US" dirty="0" smtClean="0"/>
              <a:t>Cluster </a:t>
            </a:r>
            <a:r>
              <a:rPr lang="el-GR" dirty="0" smtClean="0"/>
              <a:t>παραμένει λειτουργικός όταν εκτελείται ο</a:t>
            </a:r>
            <a:r>
              <a:rPr lang="en-US" dirty="0" smtClean="0"/>
              <a:t> </a:t>
            </a:r>
            <a:r>
              <a:rPr lang="en-US" dirty="0" err="1" smtClean="0"/>
              <a:t>Rebalancer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l-GR" dirty="0" smtClean="0"/>
              <a:t>ο </a:t>
            </a:r>
            <a:r>
              <a:rPr lang="en-US" dirty="0" err="1" smtClean="0"/>
              <a:t>Rebalancer</a:t>
            </a:r>
            <a:r>
              <a:rPr lang="en-US" dirty="0" smtClean="0"/>
              <a:t> </a:t>
            </a:r>
            <a:r>
              <a:rPr lang="el-GR" dirty="0" smtClean="0"/>
              <a:t>τίθεται σε αναμονή όταν υπάρχει μεγάλη κίνηση στο δίκτυο.</a:t>
            </a:r>
          </a:p>
          <a:p>
            <a:pPr lvl="1"/>
            <a:r>
              <a:rPr lang="el-GR" dirty="0" smtClean="0"/>
              <a:t>Είναι ένα εργαλείο </a:t>
            </a:r>
            <a:r>
              <a:rPr lang="en-US" dirty="0" smtClean="0"/>
              <a:t>Command line</a:t>
            </a:r>
            <a:r>
              <a:rPr lang="el-GR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4752"/>
            <a:ext cx="8229600" cy="1311768"/>
          </a:xfrm>
        </p:spPr>
        <p:txBody>
          <a:bodyPr/>
          <a:lstStyle/>
          <a:p>
            <a:r>
              <a:rPr lang="el-GR" dirty="0" smtClean="0"/>
              <a:t>Τι δεν κάνει το </a:t>
            </a:r>
            <a:r>
              <a:rPr lang="en-US" dirty="0" smtClean="0"/>
              <a:t>HDFS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416145"/>
            <a:ext cx="8435280" cy="50371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Transactional data? (e.g. concurrent reads and writes to the same data)</a:t>
            </a:r>
            <a:endParaRPr lang="el-GR" dirty="0" smtClean="0"/>
          </a:p>
          <a:p>
            <a:pPr lvl="1"/>
            <a:r>
              <a:rPr lang="el-GR" dirty="0" smtClean="0"/>
              <a:t>Εδώ το HDFS θα χρειαστεί να αποθηκεύει τα δεδομένα ένα </a:t>
            </a:r>
            <a:r>
              <a:rPr lang="el-GR" dirty="0" err="1" smtClean="0"/>
              <a:t>file</a:t>
            </a:r>
            <a:r>
              <a:rPr lang="el-GR" dirty="0" smtClean="0"/>
              <a:t> κάθε εγγραφή.</a:t>
            </a:r>
            <a:endParaRPr lang="en-US" dirty="0" smtClean="0"/>
          </a:p>
          <a:p>
            <a:r>
              <a:rPr lang="en-US" dirty="0" smtClean="0"/>
              <a:t>Structured data? (e.g. record oriented views, columns)</a:t>
            </a:r>
            <a:endParaRPr lang="el-GR" dirty="0" smtClean="0"/>
          </a:p>
          <a:p>
            <a:pPr lvl="1"/>
            <a:r>
              <a:rPr lang="el-GR" dirty="0" smtClean="0"/>
              <a:t>Τα </a:t>
            </a:r>
            <a:r>
              <a:rPr lang="en-US" dirty="0" smtClean="0"/>
              <a:t>metadata </a:t>
            </a:r>
            <a:r>
              <a:rPr lang="el-GR" dirty="0" smtClean="0"/>
              <a:t>είναι μόνο σε μορφή καταλόγων και ονομάτων αρχείων</a:t>
            </a:r>
            <a:endParaRPr lang="en-US" dirty="0" smtClean="0"/>
          </a:p>
          <a:p>
            <a:r>
              <a:rPr lang="en-US" dirty="0" smtClean="0"/>
              <a:t>Relational data? (e.g. indexes)</a:t>
            </a:r>
            <a:endParaRPr lang="el-GR" dirty="0" smtClean="0"/>
          </a:p>
          <a:p>
            <a:pPr lvl="1"/>
            <a:r>
              <a:rPr lang="el-GR" dirty="0" smtClean="0"/>
              <a:t>Δεν υποστηρίζει αναζητήσεις.</a:t>
            </a:r>
          </a:p>
          <a:p>
            <a:r>
              <a:rPr lang="el-GR" dirty="0" smtClean="0"/>
              <a:t>Ότι δεν κάνει το </a:t>
            </a:r>
            <a:r>
              <a:rPr lang="en-US" dirty="0" smtClean="0"/>
              <a:t>HDFS </a:t>
            </a:r>
            <a:r>
              <a:rPr lang="el-GR" dirty="0" smtClean="0"/>
              <a:t>το κάνει η</a:t>
            </a:r>
            <a:r>
              <a:rPr lang="en-US" dirty="0" err="1" smtClean="0"/>
              <a:t>HBase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BigTable</a:t>
            </a:r>
            <a:r>
              <a:rPr lang="en-US" dirty="0" smtClean="0"/>
              <a:t>)...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BigTable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Bigtable</a:t>
            </a:r>
            <a:r>
              <a:rPr lang="en-US" dirty="0" smtClean="0"/>
              <a:t> </a:t>
            </a:r>
            <a:r>
              <a:rPr lang="en-US" dirty="0" err="1" smtClean="0"/>
              <a:t>αποτελεί</a:t>
            </a:r>
            <a:r>
              <a:rPr lang="en-US" dirty="0" smtClean="0"/>
              <a:t>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κατανεμημένο</a:t>
            </a:r>
            <a:r>
              <a:rPr lang="en-US" dirty="0" smtClean="0"/>
              <a:t> </a:t>
            </a:r>
            <a:r>
              <a:rPr lang="en-US" dirty="0" err="1" smtClean="0"/>
              <a:t>σύστημα</a:t>
            </a:r>
            <a:r>
              <a:rPr lang="en-US" dirty="0" smtClean="0"/>
              <a:t> </a:t>
            </a:r>
            <a:r>
              <a:rPr lang="en-US" dirty="0" err="1" smtClean="0"/>
              <a:t>αποθήκευσης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τη</a:t>
            </a:r>
            <a:r>
              <a:rPr lang="en-US" dirty="0" smtClean="0"/>
              <a:t> </a:t>
            </a:r>
            <a:r>
              <a:rPr lang="el-GR" dirty="0" smtClean="0"/>
              <a:t>διαχείριση</a:t>
            </a:r>
            <a:r>
              <a:rPr lang="en-US" dirty="0" smtClean="0"/>
              <a:t> </a:t>
            </a:r>
            <a:r>
              <a:rPr lang="el-GR" dirty="0" smtClean="0"/>
              <a:t>μεγάλης ποσότητας </a:t>
            </a:r>
            <a:r>
              <a:rPr lang="el-GR" dirty="0" err="1" smtClean="0"/>
              <a:t>ημι</a:t>
            </a:r>
            <a:r>
              <a:rPr lang="el-GR" dirty="0" smtClean="0"/>
              <a:t>-</a:t>
            </a:r>
            <a:r>
              <a:rPr lang="en-US" dirty="0" err="1" smtClean="0"/>
              <a:t>δομημένων</a:t>
            </a:r>
            <a:r>
              <a:rPr lang="en-US" dirty="0" smtClean="0"/>
              <a:t> </a:t>
            </a:r>
            <a:r>
              <a:rPr lang="en-US" dirty="0" err="1" smtClean="0"/>
              <a:t>δεδομένων</a:t>
            </a:r>
            <a:r>
              <a:rPr lang="el-GR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προσανατολισμένο</a:t>
            </a:r>
            <a:r>
              <a:rPr lang="en-US" dirty="0" smtClean="0"/>
              <a:t> </a:t>
            </a:r>
            <a:r>
              <a:rPr lang="en-US" dirty="0" err="1" smtClean="0"/>
              <a:t>στην</a:t>
            </a:r>
            <a:r>
              <a:rPr lang="en-US" dirty="0" smtClean="0"/>
              <a:t> </a:t>
            </a:r>
            <a:r>
              <a:rPr lang="en-US" dirty="0" err="1" smtClean="0"/>
              <a:t>κλιμακωσιμότητα</a:t>
            </a:r>
            <a:r>
              <a:rPr lang="el-GR" dirty="0" smtClean="0"/>
              <a:t> (</a:t>
            </a:r>
            <a:r>
              <a:rPr lang="en-US" dirty="0" smtClean="0"/>
              <a:t>scalability)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Χρησιμοποιείται από την </a:t>
            </a:r>
            <a:r>
              <a:rPr lang="en-US" dirty="0" smtClean="0"/>
              <a:t>Google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Analytics, Google Earth, web indexing, </a:t>
            </a:r>
            <a:r>
              <a:rPr lang="el-GR" dirty="0" smtClean="0"/>
              <a:t>κλπ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Κλειστού κώδικα</a:t>
            </a: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OSDI’06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Χαρακτηριστικά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Μεγάλο</a:t>
            </a:r>
            <a:r>
              <a:rPr lang="en-US" dirty="0"/>
              <a:t> </a:t>
            </a:r>
            <a:r>
              <a:rPr lang="en-US" dirty="0" err="1"/>
              <a:t>εύρος</a:t>
            </a:r>
            <a:r>
              <a:rPr lang="en-US" dirty="0"/>
              <a:t> </a:t>
            </a:r>
            <a:r>
              <a:rPr lang="en-US" dirty="0" err="1"/>
              <a:t>εφαρμογών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Batch processing </a:t>
            </a:r>
            <a:r>
              <a:rPr lang="en-US" dirty="0" err="1"/>
              <a:t>εφαρμογές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Εφαμογές</a:t>
            </a:r>
            <a:r>
              <a:rPr lang="en-US" dirty="0"/>
              <a:t> </a:t>
            </a:r>
            <a:r>
              <a:rPr lang="en-US" dirty="0" err="1"/>
              <a:t>χαμηλής</a:t>
            </a:r>
            <a:r>
              <a:rPr lang="en-US" dirty="0"/>
              <a:t> </a:t>
            </a:r>
            <a:r>
              <a:rPr lang="en-US" dirty="0" err="1"/>
              <a:t>καθυστέρησης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χρήστες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Κλιμακωσ</a:t>
            </a:r>
            <a:r>
              <a:rPr lang="el-GR" dirty="0" smtClean="0"/>
              <a:t>ι</a:t>
            </a:r>
            <a:r>
              <a:rPr lang="en-US" dirty="0" err="1" smtClean="0"/>
              <a:t>μότητα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Υψηλή</a:t>
            </a:r>
            <a:r>
              <a:rPr lang="en-US" dirty="0"/>
              <a:t> </a:t>
            </a:r>
            <a:r>
              <a:rPr lang="en-US" dirty="0" err="1"/>
              <a:t>απόδοση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Υψηλή</a:t>
            </a:r>
            <a:r>
              <a:rPr lang="en-US" dirty="0"/>
              <a:t> </a:t>
            </a:r>
            <a:r>
              <a:rPr lang="en-US" dirty="0" err="1"/>
              <a:t>διαθεσιμότητα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Δυνατότητα</a:t>
            </a:r>
            <a:r>
              <a:rPr lang="en-US" dirty="0"/>
              <a:t> </a:t>
            </a:r>
            <a:r>
              <a:rPr lang="en-US" dirty="0" err="1"/>
              <a:t>χρήσης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 smtClean="0"/>
              <a:t>συνδ</a:t>
            </a:r>
            <a:r>
              <a:rPr lang="el-GR" dirty="0" smtClean="0"/>
              <a:t>υ</a:t>
            </a:r>
            <a:r>
              <a:rPr lang="en-US" dirty="0" err="1" smtClean="0"/>
              <a:t>ασμό</a:t>
            </a:r>
            <a:r>
              <a:rPr lang="en-US" dirty="0" smtClean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 smtClean="0"/>
              <a:t>MapReduce</a:t>
            </a: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Εκτελείται σε μέσου κόστους υλικό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Σε ένα </a:t>
            </a:r>
            <a:r>
              <a:rPr lang="en-US" dirty="0" smtClean="0"/>
              <a:t>Cloud </a:t>
            </a:r>
          </a:p>
          <a:p>
            <a:pPr lvl="1"/>
            <a:r>
              <a:rPr lang="el-GR" dirty="0" smtClean="0"/>
              <a:t>Απαιτείται δυνατότητα αποθήκευσης και διαχείρισης μεγάλου συνόλου δεδομένων.</a:t>
            </a:r>
          </a:p>
          <a:p>
            <a:pPr lvl="1"/>
            <a:r>
              <a:rPr lang="el-GR" dirty="0" smtClean="0"/>
              <a:t>Τα δεδομένα αξιοποιούνται και παράγονται σε διαφορετικές τοποθεσίες.</a:t>
            </a:r>
          </a:p>
          <a:p>
            <a:pPr lvl="1"/>
            <a:r>
              <a:rPr lang="el-GR" dirty="0" smtClean="0"/>
              <a:t>Οι βλάβες του υλικού είναι πολύ συχνές.</a:t>
            </a:r>
          </a:p>
          <a:p>
            <a:pPr lvl="1"/>
            <a:r>
              <a:rPr lang="el-GR" dirty="0" smtClean="0"/>
              <a:t>Τα αρχεία έχουν πολύ μεγάλο μέγεθος.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Μοντέλο</a:t>
            </a:r>
            <a:r>
              <a:rPr lang="en-US" dirty="0"/>
              <a:t> </a:t>
            </a:r>
            <a:r>
              <a:rPr lang="en-US" dirty="0" err="1"/>
              <a:t>δεδομένων</a:t>
            </a:r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Ε</a:t>
            </a:r>
            <a:r>
              <a:rPr lang="en-US" sz="2800" dirty="0" err="1" smtClean="0"/>
              <a:t>ίναι</a:t>
            </a:r>
            <a:r>
              <a:rPr lang="en-US" sz="2800" dirty="0" smtClean="0"/>
              <a:t> </a:t>
            </a:r>
            <a:r>
              <a:rPr lang="en-US" sz="2800" dirty="0" err="1"/>
              <a:t>ένας</a:t>
            </a:r>
            <a:r>
              <a:rPr lang="en-US" sz="2800" dirty="0"/>
              <a:t> </a:t>
            </a:r>
            <a:r>
              <a:rPr lang="en-US" sz="2800" dirty="0" err="1"/>
              <a:t>αραιός</a:t>
            </a:r>
            <a:r>
              <a:rPr lang="en-US" sz="2800" dirty="0"/>
              <a:t>, </a:t>
            </a:r>
            <a:r>
              <a:rPr lang="en-US" sz="2800" dirty="0" err="1" smtClean="0"/>
              <a:t>κατανεμημένος</a:t>
            </a:r>
            <a:r>
              <a:rPr lang="en-US" sz="2800" dirty="0" smtClean="0"/>
              <a:t>,</a:t>
            </a:r>
            <a:r>
              <a:rPr lang="el-GR" sz="2800" dirty="0" smtClean="0"/>
              <a:t> </a:t>
            </a:r>
            <a:r>
              <a:rPr lang="en-US" sz="2800" dirty="0" err="1" smtClean="0"/>
              <a:t>πολυδιάστατος</a:t>
            </a:r>
            <a:r>
              <a:rPr lang="en-US" sz="2800" dirty="0" smtClean="0"/>
              <a:t> </a:t>
            </a:r>
            <a:r>
              <a:rPr lang="en-US" sz="2800" dirty="0" err="1" smtClean="0"/>
              <a:t>πίνακας</a:t>
            </a:r>
            <a:endParaRPr lang="el-GR" sz="2800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Διευθυνσιοδοτείται από: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smtClean="0"/>
              <a:t>Κλειδί</a:t>
            </a:r>
            <a:r>
              <a:rPr lang="en-US" sz="2400" dirty="0" smtClean="0"/>
              <a:t> </a:t>
            </a:r>
            <a:r>
              <a:rPr lang="el-GR" sz="2400" dirty="0" smtClean="0"/>
              <a:t>γραμμής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smtClean="0"/>
              <a:t>Κλειδί </a:t>
            </a:r>
            <a:r>
              <a:rPr lang="en-US" sz="2400" dirty="0" err="1" smtClean="0"/>
              <a:t>στήλης</a:t>
            </a:r>
            <a:endParaRPr lang="el-GR" sz="2400" dirty="0" smtClean="0"/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err="1" smtClean="0"/>
              <a:t>Χρονοσφραγίδα</a:t>
            </a:r>
            <a:endParaRPr lang="en-US" sz="2400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Κάτι σαν συντεταγμένες &lt;</a:t>
            </a:r>
            <a:r>
              <a:rPr lang="en-US" sz="2800" dirty="0" err="1" smtClean="0"/>
              <a:t>x,y</a:t>
            </a:r>
            <a:r>
              <a:rPr lang="en-US" sz="2800" dirty="0" smtClean="0"/>
              <a:t>&gt;</a:t>
            </a:r>
            <a:endParaRPr lang="en-US" sz="28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Κάθε</a:t>
            </a:r>
            <a:r>
              <a:rPr lang="en-US" sz="2800" dirty="0" smtClean="0"/>
              <a:t> </a:t>
            </a:r>
            <a:r>
              <a:rPr lang="el-GR" sz="2800" dirty="0" smtClean="0"/>
              <a:t>κελί</a:t>
            </a:r>
            <a:r>
              <a:rPr lang="en-US" sz="2800" dirty="0" smtClean="0"/>
              <a:t> </a:t>
            </a:r>
            <a:r>
              <a:rPr lang="el-GR" sz="2800" dirty="0" smtClean="0"/>
              <a:t>περιέχει ένα σύνολο</a:t>
            </a:r>
            <a:r>
              <a:rPr lang="en-US" sz="2800" dirty="0" smtClean="0"/>
              <a:t> </a:t>
            </a:r>
            <a:r>
              <a:rPr lang="en-US" sz="2800" dirty="0"/>
              <a:t>bytes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5438025"/>
            <a:ext cx="2016359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l-GR" dirty="0" smtClean="0"/>
              <a:t>(</a:t>
            </a:r>
            <a:r>
              <a:rPr lang="en-US" dirty="0" err="1" smtClean="0"/>
              <a:t>row,column,time</a:t>
            </a:r>
            <a:r>
              <a:rPr lang="en-US" dirty="0" smtClean="0"/>
              <a:t>)</a:t>
            </a:r>
          </a:p>
        </p:txBody>
      </p:sp>
      <p:cxnSp>
        <p:nvCxnSpPr>
          <p:cNvPr id="8" name="Straight Arrow Connector 7"/>
          <p:cNvCxnSpPr>
            <a:stCxn id="6" idx="3"/>
            <a:endCxn id="9" idx="1"/>
          </p:cNvCxnSpPr>
          <p:nvPr/>
        </p:nvCxnSpPr>
        <p:spPr>
          <a:xfrm flipV="1">
            <a:off x="3275991" y="5618402"/>
            <a:ext cx="246241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38408" y="5438024"/>
            <a:ext cx="842406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/>
              <a:t>Value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Γραμμές</a:t>
            </a:r>
            <a:r>
              <a:rPr lang="en-US" dirty="0"/>
              <a:t> (rows)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Το</a:t>
            </a:r>
            <a:r>
              <a:rPr lang="en-US" sz="2800" dirty="0"/>
              <a:t> </a:t>
            </a:r>
            <a:r>
              <a:rPr lang="en-US" sz="2800" dirty="0" err="1"/>
              <a:t>κλειδί</a:t>
            </a:r>
            <a:r>
              <a:rPr lang="en-US" sz="2800" dirty="0"/>
              <a:t> </a:t>
            </a:r>
            <a:r>
              <a:rPr lang="en-US" sz="2800" dirty="0" err="1"/>
              <a:t>απότελείται</a:t>
            </a:r>
            <a:r>
              <a:rPr lang="en-US" sz="2800" dirty="0"/>
              <a:t> </a:t>
            </a:r>
            <a:r>
              <a:rPr lang="en-US" sz="2800" dirty="0" err="1"/>
              <a:t>από</a:t>
            </a:r>
            <a:r>
              <a:rPr lang="en-US" sz="2800" dirty="0"/>
              <a:t> </a:t>
            </a:r>
            <a:r>
              <a:rPr lang="en-US" sz="2800" dirty="0" err="1"/>
              <a:t>ένα</a:t>
            </a:r>
            <a:r>
              <a:rPr lang="en-US" sz="2800" dirty="0"/>
              <a:t> </a:t>
            </a:r>
            <a:r>
              <a:rPr lang="en-US" sz="2800" dirty="0" err="1"/>
              <a:t>αλφαριθμητικό</a:t>
            </a:r>
            <a:endParaRPr lang="en-US" sz="28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Οι</a:t>
            </a:r>
            <a:r>
              <a:rPr lang="en-US" sz="2800" dirty="0"/>
              <a:t> </a:t>
            </a:r>
            <a:r>
              <a:rPr lang="en-US" sz="2800" dirty="0" err="1"/>
              <a:t>ενεργειες</a:t>
            </a:r>
            <a:r>
              <a:rPr lang="en-US" sz="2800" dirty="0"/>
              <a:t> </a:t>
            </a:r>
            <a:r>
              <a:rPr lang="en-US" sz="2800" dirty="0" err="1"/>
              <a:t>πάνω</a:t>
            </a:r>
            <a:r>
              <a:rPr lang="en-US" sz="2800" dirty="0"/>
              <a:t> </a:t>
            </a:r>
            <a:r>
              <a:rPr lang="en-US" sz="2800" dirty="0" err="1"/>
              <a:t>σε</a:t>
            </a:r>
            <a:r>
              <a:rPr lang="en-US" sz="2800" dirty="0"/>
              <a:t> </a:t>
            </a:r>
            <a:r>
              <a:rPr lang="en-US" sz="2800" dirty="0" err="1"/>
              <a:t>μία</a:t>
            </a:r>
            <a:r>
              <a:rPr lang="en-US" sz="2800" dirty="0"/>
              <a:t> </a:t>
            </a:r>
            <a:r>
              <a:rPr lang="en-US" sz="2800" dirty="0" err="1"/>
              <a:t>γραμμή</a:t>
            </a:r>
            <a:r>
              <a:rPr lang="en-US" sz="2800" dirty="0"/>
              <a:t> </a:t>
            </a:r>
            <a:r>
              <a:rPr lang="en-US" sz="2800" dirty="0" err="1"/>
              <a:t>είναι</a:t>
            </a:r>
            <a:r>
              <a:rPr lang="en-US" sz="2800" dirty="0"/>
              <a:t> </a:t>
            </a:r>
            <a:r>
              <a:rPr lang="en-US" sz="2800" dirty="0" err="1"/>
              <a:t>ατομικές</a:t>
            </a:r>
            <a:endParaRPr lang="en-US" sz="28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Λεξικογραφική</a:t>
            </a:r>
            <a:r>
              <a:rPr lang="en-US" sz="2800" dirty="0"/>
              <a:t> </a:t>
            </a:r>
            <a:r>
              <a:rPr lang="en-US" sz="2800" dirty="0" err="1"/>
              <a:t>ταξινόμηση</a:t>
            </a:r>
            <a:r>
              <a:rPr lang="en-US" sz="2800" dirty="0"/>
              <a:t> </a:t>
            </a:r>
            <a:r>
              <a:rPr lang="en-US" sz="2800" dirty="0" err="1"/>
              <a:t>με</a:t>
            </a:r>
            <a:r>
              <a:rPr lang="en-US" sz="2800" dirty="0"/>
              <a:t> </a:t>
            </a:r>
            <a:r>
              <a:rPr lang="en-US" sz="2800" dirty="0" err="1"/>
              <a:t>βάση</a:t>
            </a:r>
            <a:r>
              <a:rPr lang="en-US" sz="2800" dirty="0"/>
              <a:t> </a:t>
            </a:r>
            <a:r>
              <a:rPr lang="en-US" sz="2800" dirty="0" err="1"/>
              <a:t>τα</a:t>
            </a:r>
            <a:r>
              <a:rPr lang="en-US" sz="2800" dirty="0"/>
              <a:t> </a:t>
            </a:r>
            <a:r>
              <a:rPr lang="en-US" sz="2800" dirty="0" err="1" smtClean="0"/>
              <a:t>κλειδιά</a:t>
            </a:r>
            <a:endParaRPr lang="en-US" sz="2800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Όλος ο πίνακας αποτελείται από (</a:t>
            </a:r>
            <a:r>
              <a:rPr lang="el-GR" sz="2800" dirty="0" err="1" smtClean="0"/>
              <a:t>δισ</a:t>
            </a:r>
            <a:r>
              <a:rPr lang="el-GR" sz="2800" dirty="0" smtClean="0"/>
              <a:t>/</a:t>
            </a:r>
            <a:r>
              <a:rPr lang="el-GR" sz="2800" dirty="0" err="1" smtClean="0"/>
              <a:t>τρισ</a:t>
            </a:r>
            <a:r>
              <a:rPr lang="el-GR" sz="2800" dirty="0" smtClean="0"/>
              <a:t>/</a:t>
            </a:r>
            <a:r>
              <a:rPr lang="el-GR" sz="2800" dirty="0" err="1" smtClean="0"/>
              <a:t>κλπ</a:t>
            </a:r>
            <a:r>
              <a:rPr lang="el-GR" sz="2800" dirty="0" smtClean="0"/>
              <a:t>)εκατομμύρια λεξικογραφικά ταξινομημένες γραμμές.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Προσοχή:</a:t>
            </a:r>
            <a:r>
              <a:rPr lang="en-US" sz="2800" dirty="0" smtClean="0"/>
              <a:t> </a:t>
            </a:r>
            <a:r>
              <a:rPr lang="el-GR" sz="2800" dirty="0" smtClean="0"/>
              <a:t>το </a:t>
            </a:r>
            <a:r>
              <a:rPr lang="en-US" sz="2800" dirty="0" smtClean="0"/>
              <a:t>row key </a:t>
            </a:r>
            <a:r>
              <a:rPr lang="el-GR" sz="2800" dirty="0" smtClean="0"/>
              <a:t>είναι το </a:t>
            </a:r>
            <a:r>
              <a:rPr lang="el-GR" sz="2800" b="1" dirty="0" smtClean="0"/>
              <a:t>μόνο </a:t>
            </a:r>
            <a:r>
              <a:rPr lang="el-GR" sz="2800" dirty="0" smtClean="0"/>
              <a:t>πεδίο που γίνεται </a:t>
            </a:r>
            <a:r>
              <a:rPr lang="en-US" sz="2800" dirty="0" smtClean="0"/>
              <a:t>indexed </a:t>
            </a:r>
            <a:r>
              <a:rPr lang="el-GR" sz="2800" dirty="0" smtClean="0"/>
              <a:t>στον </a:t>
            </a:r>
            <a:r>
              <a:rPr lang="en-US" sz="2800" dirty="0" err="1" smtClean="0"/>
              <a:t>BigTable</a:t>
            </a:r>
            <a:endParaRPr lang="el-GR" sz="2800" dirty="0" smtClean="0"/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smtClean="0"/>
              <a:t>Αναζήτηση σε όλα τα άλλα πεδία γίνεται με </a:t>
            </a:r>
            <a:r>
              <a:rPr lang="en-US" sz="2400" dirty="0" smtClean="0"/>
              <a:t>full table scan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Στήλες</a:t>
            </a:r>
            <a:r>
              <a:rPr lang="en-US" dirty="0"/>
              <a:t> (columns)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Ομαδοποίηση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column </a:t>
            </a:r>
            <a:r>
              <a:rPr lang="en-US" dirty="0" smtClean="0"/>
              <a:t>families</a:t>
            </a:r>
            <a:r>
              <a:rPr lang="el-GR" dirty="0" smtClean="0"/>
              <a:t>. Σπάσιμο σε </a:t>
            </a:r>
            <a:r>
              <a:rPr lang="en-US" dirty="0" smtClean="0"/>
              <a:t>column families </a:t>
            </a:r>
            <a:r>
              <a:rPr lang="el-GR" dirty="0" smtClean="0"/>
              <a:t>ανάλογα το </a:t>
            </a:r>
            <a:r>
              <a:rPr lang="en-US" dirty="0" smtClean="0"/>
              <a:t>application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Μικρός αριθμός από </a:t>
            </a:r>
            <a:r>
              <a:rPr lang="en-US" dirty="0" smtClean="0"/>
              <a:t>column families (</a:t>
            </a:r>
            <a:r>
              <a:rPr lang="el-GR" dirty="0" smtClean="0"/>
              <a:t>πχ ~100)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Άπειρος αριθμός από </a:t>
            </a:r>
            <a:r>
              <a:rPr lang="en-US" dirty="0" smtClean="0"/>
              <a:t>columns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Μορφή</a:t>
            </a:r>
            <a:r>
              <a:rPr lang="en-US" dirty="0"/>
              <a:t> </a:t>
            </a:r>
            <a:r>
              <a:rPr lang="en-US" dirty="0" err="1"/>
              <a:t>family:qualifier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Ο </a:t>
            </a:r>
            <a:r>
              <a:rPr lang="en-US" dirty="0" err="1"/>
              <a:t>έλεγχος</a:t>
            </a:r>
            <a:r>
              <a:rPr lang="en-US" dirty="0"/>
              <a:t> </a:t>
            </a:r>
            <a:r>
              <a:rPr lang="en-US" dirty="0" err="1"/>
              <a:t>πρόσβασης</a:t>
            </a:r>
            <a:r>
              <a:rPr lang="en-US" dirty="0"/>
              <a:t> </a:t>
            </a:r>
            <a:r>
              <a:rPr lang="en-US" dirty="0" err="1"/>
              <a:t>γίνεται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βάση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smtClean="0"/>
              <a:t>column families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Χρονοσφραγίδες</a:t>
            </a:r>
            <a:r>
              <a:rPr lang="el-GR" dirty="0" smtClean="0"/>
              <a:t> (</a:t>
            </a:r>
            <a:r>
              <a:rPr lang="en-US" dirty="0" smtClean="0"/>
              <a:t>timestamps)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Πολλαπλές</a:t>
            </a:r>
            <a:r>
              <a:rPr lang="en-US" dirty="0"/>
              <a:t> </a:t>
            </a:r>
            <a:r>
              <a:rPr lang="en-US" dirty="0" err="1"/>
              <a:t>εκδόσεις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ίδιων</a:t>
            </a:r>
            <a:r>
              <a:rPr lang="en-US" dirty="0"/>
              <a:t> </a:t>
            </a:r>
            <a:r>
              <a:rPr lang="en-US" dirty="0" err="1"/>
              <a:t>δεδομένων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Πραγματικός</a:t>
            </a:r>
            <a:r>
              <a:rPr lang="en-US" dirty="0" smtClean="0"/>
              <a:t> </a:t>
            </a:r>
            <a:r>
              <a:rPr lang="en-US" dirty="0" err="1"/>
              <a:t>χρόνος</a:t>
            </a:r>
            <a:r>
              <a:rPr lang="en-US" dirty="0"/>
              <a:t> ή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Καθορισμένος</a:t>
            </a:r>
            <a:r>
              <a:rPr lang="en-US" dirty="0"/>
              <a:t> </a:t>
            </a:r>
            <a:r>
              <a:rPr lang="en-US" dirty="0" err="1"/>
              <a:t>από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χρήστη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πρόσφατες</a:t>
            </a:r>
            <a:r>
              <a:rPr lang="en-US" dirty="0"/>
              <a:t> </a:t>
            </a:r>
            <a:r>
              <a:rPr lang="en-US" dirty="0" err="1"/>
              <a:t>εκδόσεις</a:t>
            </a:r>
            <a:r>
              <a:rPr lang="en-US" dirty="0"/>
              <a:t> </a:t>
            </a:r>
            <a:r>
              <a:rPr lang="en-US" dirty="0" err="1"/>
              <a:t>είναι</a:t>
            </a:r>
            <a:r>
              <a:rPr lang="en-US" dirty="0"/>
              <a:t> </a:t>
            </a:r>
            <a:r>
              <a:rPr lang="en-US" dirty="0" err="1" smtClean="0"/>
              <a:t>ευκολότερ</a:t>
            </a:r>
            <a:r>
              <a:rPr lang="el-GR" dirty="0" smtClean="0"/>
              <a:t>α </a:t>
            </a:r>
            <a:r>
              <a:rPr lang="en-US" dirty="0" err="1" smtClean="0"/>
              <a:t>προσβάσιμες</a:t>
            </a: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Ρύθμιση για την διατήρηση των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Τελευταίων Χ εκδόσεων</a:t>
            </a:r>
            <a:r>
              <a:rPr lang="en-US" dirty="0" smtClean="0"/>
              <a:t> </a:t>
            </a:r>
            <a:r>
              <a:rPr lang="el-GR" b="1" dirty="0" smtClean="0"/>
              <a:t>ή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Όλες τις εκδόσεις των τελευταίων Χ εβδομάδων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3"/>
            <a:ext cx="8229600" cy="11430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pic>
        <p:nvPicPr>
          <p:cNvPr id="4" name="Content Placeholder 3" descr="bigta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2950" y="1403945"/>
            <a:ext cx="7453590" cy="1872315"/>
          </a:xfr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5728" y="3167702"/>
            <a:ext cx="8752544" cy="3527515"/>
          </a:xfrm>
          <a:prstGeom prst="rect">
            <a:avLst/>
          </a:prstGeom>
          <a:ln/>
        </p:spPr>
        <p:txBody>
          <a:bodyPr vert="horz" lIns="91430" tIns="45715" rIns="91430" bIns="45715">
            <a:normAutofit fontScale="77500" lnSpcReduction="20000"/>
          </a:bodyPr>
          <a:lstStyle/>
          <a:p>
            <a:pPr marL="391686" indent="-293764" defTabSz="829452">
              <a:spcBef>
                <a:spcPct val="20000"/>
              </a:spcBef>
              <a:buClr>
                <a:schemeClr val="accent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2600" dirty="0" err="1" smtClean="0"/>
              <a:t>rowkey</a:t>
            </a:r>
            <a:r>
              <a:rPr lang="en-US" sz="2600" dirty="0" smtClean="0"/>
              <a:t>: URL</a:t>
            </a:r>
            <a:endParaRPr lang="el-GR" sz="2600" dirty="0" smtClean="0"/>
          </a:p>
          <a:p>
            <a:pPr marL="1065616" lvl="1" indent="-293764" defTabSz="829452">
              <a:spcBef>
                <a:spcPct val="20000"/>
              </a:spcBef>
              <a:buClr>
                <a:schemeClr val="accent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600" dirty="0" smtClean="0"/>
              <a:t>Γιατί είναι ανάποδα γραμμένο?</a:t>
            </a:r>
          </a:p>
          <a:p>
            <a:pPr marL="1065616" lvl="1" indent="-293764" defTabSz="829452">
              <a:spcBef>
                <a:spcPct val="20000"/>
              </a:spcBef>
              <a:buClr>
                <a:schemeClr val="accent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600" dirty="0" smtClean="0"/>
              <a:t>Π.χ.</a:t>
            </a:r>
            <a:r>
              <a:rPr lang="en-US" sz="2600" dirty="0" smtClean="0"/>
              <a:t>	</a:t>
            </a:r>
            <a:r>
              <a:rPr lang="en-US" sz="2600" dirty="0" err="1" smtClean="0"/>
              <a:t>gr.ntua.www</a:t>
            </a:r>
            <a:endParaRPr lang="en-US" sz="2600" dirty="0" smtClean="0"/>
          </a:p>
          <a:p>
            <a:pPr marL="1065616" lvl="1" indent="-293764" defTabSz="829452">
              <a:spcBef>
                <a:spcPct val="20000"/>
              </a:spcBef>
              <a:buClr>
                <a:schemeClr val="accent3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 smtClean="0"/>
              <a:t>			</a:t>
            </a:r>
            <a:r>
              <a:rPr lang="en-US" sz="2600" dirty="0" err="1" smtClean="0"/>
              <a:t>gr.ntua.cslab.www</a:t>
            </a:r>
            <a:endParaRPr lang="en-US" sz="2600" dirty="0" smtClean="0"/>
          </a:p>
          <a:p>
            <a:pPr marL="1065616" lvl="1" indent="-293764" defTabSz="829452">
              <a:spcBef>
                <a:spcPct val="20000"/>
              </a:spcBef>
              <a:buClr>
                <a:schemeClr val="accent3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 smtClean="0"/>
              <a:t>			</a:t>
            </a:r>
            <a:r>
              <a:rPr lang="en-US" sz="2600" dirty="0" err="1" smtClean="0"/>
              <a:t>gr.ntua.dblab.www</a:t>
            </a:r>
            <a:endParaRPr lang="el-GR" sz="2600" dirty="0" smtClean="0"/>
          </a:p>
          <a:p>
            <a:pPr marL="391686" indent="-293764" defTabSz="829452">
              <a:spcBef>
                <a:spcPct val="20000"/>
              </a:spcBef>
              <a:buClr>
                <a:schemeClr val="accent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2600" dirty="0" smtClean="0"/>
              <a:t>Column families</a:t>
            </a:r>
          </a:p>
          <a:p>
            <a:pPr marL="1065616" lvl="1" indent="-293764" defTabSz="829452">
              <a:spcBef>
                <a:spcPct val="20000"/>
              </a:spcBef>
              <a:buClr>
                <a:schemeClr val="accent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 smtClean="0"/>
              <a:t>Contents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 smtClean="0"/>
              <a:t>Χωρίς </a:t>
            </a:r>
            <a:r>
              <a:rPr lang="en-US" sz="2600" dirty="0" smtClean="0"/>
              <a:t>column id. </a:t>
            </a:r>
            <a:r>
              <a:rPr lang="el-GR" sz="2600" dirty="0" smtClean="0"/>
              <a:t>Το </a:t>
            </a:r>
            <a:r>
              <a:rPr lang="en-US" sz="2600" dirty="0" smtClean="0"/>
              <a:t>value</a:t>
            </a:r>
            <a:r>
              <a:rPr lang="el-GR" sz="2600" dirty="0" smtClean="0"/>
              <a:t> είναι τα </a:t>
            </a:r>
            <a:r>
              <a:rPr lang="en-US" sz="2600" dirty="0" smtClean="0"/>
              <a:t>html contents (</a:t>
            </a:r>
            <a:r>
              <a:rPr lang="el-GR" sz="2600" dirty="0" smtClean="0"/>
              <a:t>πολλές εκδόσεις)</a:t>
            </a:r>
            <a:endParaRPr lang="en-US" sz="2600" dirty="0" smtClean="0"/>
          </a:p>
          <a:p>
            <a:pPr marL="1065616" lvl="1" indent="-293764" defTabSz="829452">
              <a:spcBef>
                <a:spcPct val="20000"/>
              </a:spcBef>
              <a:buClr>
                <a:schemeClr val="accent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 smtClean="0"/>
              <a:t>Anchor</a:t>
            </a:r>
            <a:r>
              <a:rPr lang="el-GR" sz="2600" dirty="0" smtClean="0"/>
              <a:t>: Έχει </a:t>
            </a:r>
            <a:r>
              <a:rPr lang="en-US" sz="2600" dirty="0" smtClean="0"/>
              <a:t>column id </a:t>
            </a:r>
            <a:r>
              <a:rPr lang="el-GR" sz="2600" dirty="0" smtClean="0"/>
              <a:t>το </a:t>
            </a:r>
            <a:r>
              <a:rPr lang="en-US" sz="2600" dirty="0" err="1" smtClean="0"/>
              <a:t>url</a:t>
            </a:r>
            <a:r>
              <a:rPr lang="en-US" sz="2600" dirty="0" smtClean="0"/>
              <a:t> </a:t>
            </a:r>
            <a:r>
              <a:rPr lang="el-GR" sz="2600" dirty="0" smtClean="0"/>
              <a:t>του </a:t>
            </a:r>
            <a:r>
              <a:rPr lang="en-US" sz="2600" dirty="0" smtClean="0"/>
              <a:t>link. Value </a:t>
            </a:r>
            <a:r>
              <a:rPr lang="el-GR" sz="2600" dirty="0" smtClean="0"/>
              <a:t>είναι το κείμενο του </a:t>
            </a:r>
            <a:r>
              <a:rPr lang="en-US" sz="2600" dirty="0" smtClean="0"/>
              <a:t>link.</a:t>
            </a:r>
          </a:p>
          <a:p>
            <a:pPr marL="391686" indent="-293764" defTabSz="829452">
              <a:spcBef>
                <a:spcPct val="20000"/>
              </a:spcBef>
              <a:buClr>
                <a:schemeClr val="accent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600" dirty="0" smtClean="0"/>
              <a:t>Ερώτηση: πως μπορώ να βρω όλες τις στήλες των οποίων το όνομα είναι </a:t>
            </a:r>
            <a:r>
              <a:rPr lang="en-US" sz="2600" dirty="0" smtClean="0"/>
              <a:t>cnnsi.com?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API 1/2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195727" y="1403944"/>
            <a:ext cx="8817862" cy="4894916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b="1" dirty="0" smtClean="0"/>
              <a:t>βασικές</a:t>
            </a:r>
            <a:r>
              <a:rPr lang="en-US" dirty="0" smtClean="0"/>
              <a:t> </a:t>
            </a:r>
            <a:r>
              <a:rPr lang="el-GR" dirty="0" smtClean="0"/>
              <a:t>λειτουργίες βάσεων Δεδομένων</a:t>
            </a:r>
            <a:r>
              <a:rPr lang="en-US" dirty="0" smtClean="0"/>
              <a:t>: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Put(</a:t>
            </a:r>
            <a:r>
              <a:rPr lang="en-US" dirty="0" err="1" smtClean="0"/>
              <a:t>row_key</a:t>
            </a:r>
            <a:r>
              <a:rPr lang="en-US" dirty="0" smtClean="0"/>
              <a:t>, </a:t>
            </a:r>
            <a:r>
              <a:rPr lang="en-US" dirty="0" err="1" smtClean="0"/>
              <a:t>column_key,timestamp,value</a:t>
            </a:r>
            <a:r>
              <a:rPr lang="en-US" dirty="0" smtClean="0"/>
              <a:t>)</a:t>
            </a:r>
            <a:r>
              <a:rPr lang="el-GR" dirty="0" smtClean="0"/>
              <a:t>: βάλε μια τιμή σε ένα κελί.</a:t>
            </a: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Get(</a:t>
            </a:r>
            <a:r>
              <a:rPr lang="en-US" dirty="0" err="1" smtClean="0"/>
              <a:t>row_key</a:t>
            </a:r>
            <a:r>
              <a:rPr lang="en-US" dirty="0" smtClean="0"/>
              <a:t>) </a:t>
            </a:r>
            <a:r>
              <a:rPr lang="el-GR" dirty="0" smtClean="0"/>
              <a:t>: επέστρεψε όλα τα κελιά για μια γραμμή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Get(</a:t>
            </a:r>
            <a:r>
              <a:rPr lang="en-US" dirty="0" err="1" smtClean="0"/>
              <a:t>row_key</a:t>
            </a:r>
            <a:r>
              <a:rPr lang="en-US" dirty="0" smtClean="0"/>
              <a:t>, </a:t>
            </a:r>
            <a:r>
              <a:rPr lang="en-US" dirty="0" err="1" smtClean="0"/>
              <a:t>column_key</a:t>
            </a:r>
            <a:r>
              <a:rPr lang="en-US" dirty="0" smtClean="0"/>
              <a:t>, timestamp)</a:t>
            </a:r>
            <a:r>
              <a:rPr lang="el-GR" dirty="0" smtClean="0"/>
              <a:t>: επέστρεψε ένα συγκεκριμένο κελί</a:t>
            </a: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Scan(</a:t>
            </a:r>
            <a:r>
              <a:rPr lang="en-US" dirty="0" err="1" smtClean="0"/>
              <a:t>start_row_key</a:t>
            </a:r>
            <a:r>
              <a:rPr lang="en-US" dirty="0" smtClean="0"/>
              <a:t>, </a:t>
            </a:r>
            <a:r>
              <a:rPr lang="en-US" dirty="0" err="1" smtClean="0"/>
              <a:t>end_row_key</a:t>
            </a:r>
            <a:r>
              <a:rPr lang="en-US" dirty="0" smtClean="0"/>
              <a:t>)</a:t>
            </a:r>
            <a:r>
              <a:rPr lang="el-GR" dirty="0" smtClean="0"/>
              <a:t>: επέστρεψε όλα τα κλειδιά μεταξύ </a:t>
            </a:r>
            <a:r>
              <a:rPr lang="en-US" dirty="0" err="1" smtClean="0"/>
              <a:t>start_key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err="1" smtClean="0"/>
              <a:t>end_key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API 2/2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195727" y="1403944"/>
            <a:ext cx="8817862" cy="4894916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Δεν υποστηρίζει </a:t>
            </a:r>
            <a:r>
              <a:rPr lang="en-US" dirty="0" smtClean="0"/>
              <a:t>joins!!! (</a:t>
            </a:r>
            <a:r>
              <a:rPr lang="el-GR" dirty="0" smtClean="0"/>
              <a:t>κάντο με </a:t>
            </a:r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l-GR" dirty="0" smtClean="0"/>
              <a:t>εάν θες)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Δεν υποστηρίζει </a:t>
            </a:r>
            <a:r>
              <a:rPr lang="en-US" dirty="0" smtClean="0"/>
              <a:t>get(</a:t>
            </a:r>
            <a:r>
              <a:rPr lang="en-US" dirty="0" err="1" smtClean="0"/>
              <a:t>column_key</a:t>
            </a:r>
            <a:r>
              <a:rPr lang="en-US" dirty="0" smtClean="0"/>
              <a:t>) </a:t>
            </a:r>
            <a:r>
              <a:rPr lang="el-GR" dirty="0" smtClean="0"/>
              <a:t>σκέτο: θα πρέπει να ξέρεις το </a:t>
            </a:r>
            <a:r>
              <a:rPr lang="en-US" dirty="0" err="1" smtClean="0"/>
              <a:t>row_key</a:t>
            </a: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No multi-row transactions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Atomic single-row writes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Optional atomic single-row reads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Αρχιτεκτονική</a:t>
            </a:r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Αποτελείται</a:t>
            </a:r>
            <a:r>
              <a:rPr lang="en-US" dirty="0"/>
              <a:t> </a:t>
            </a:r>
            <a:r>
              <a:rPr lang="en-US" dirty="0" err="1"/>
              <a:t>από</a:t>
            </a:r>
            <a:r>
              <a:rPr lang="en-US" dirty="0"/>
              <a:t>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 smtClean="0"/>
              <a:t>βιβλιοθήκη</a:t>
            </a:r>
            <a:r>
              <a:rPr lang="en-US" dirty="0" smtClean="0"/>
              <a:t> client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Ένα</a:t>
            </a:r>
            <a:r>
              <a:rPr lang="en-US" dirty="0"/>
              <a:t> master server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Πολλούς</a:t>
            </a:r>
            <a:r>
              <a:rPr lang="en-US" dirty="0"/>
              <a:t> tablet servers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Στηρίζεται</a:t>
            </a:r>
            <a:r>
              <a:rPr lang="en-US" dirty="0"/>
              <a:t> </a:t>
            </a:r>
            <a:r>
              <a:rPr lang="en-US" dirty="0" err="1"/>
              <a:t>πάνω</a:t>
            </a:r>
            <a:r>
              <a:rPr lang="en-US" dirty="0"/>
              <a:t> </a:t>
            </a:r>
            <a:r>
              <a:rPr lang="en-US" dirty="0" err="1"/>
              <a:t>στα</a:t>
            </a:r>
            <a:r>
              <a:rPr lang="en-US" dirty="0"/>
              <a:t>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Google </a:t>
            </a:r>
            <a:r>
              <a:rPr lang="en-US" dirty="0" err="1"/>
              <a:t>filesystem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SSTable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Chubby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en-US" dirty="0" smtClean="0"/>
              <a:t>Tablets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925568"/>
          </a:xfrm>
        </p:spPr>
        <p:txBody>
          <a:bodyPr>
            <a:normAutofit fontScale="85000" lnSpcReduction="2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ευρος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τιμών</a:t>
            </a:r>
            <a:r>
              <a:rPr lang="en-US" dirty="0" smtClean="0"/>
              <a:t> </a:t>
            </a:r>
            <a:r>
              <a:rPr lang="en-US" dirty="0" err="1" smtClean="0"/>
              <a:t>χωρίζεται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tablets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Tablet: </a:t>
            </a:r>
            <a:r>
              <a:rPr lang="el-GR" dirty="0" smtClean="0"/>
              <a:t>Ένα «ορθογώνιο κομμάτι» του πίνακα που περιέχει όλες τις γραμμές και στήλες μεταξύ δυο τιμών </a:t>
            </a:r>
            <a:r>
              <a:rPr lang="en-US" dirty="0" smtClean="0"/>
              <a:t>start </a:t>
            </a:r>
            <a:r>
              <a:rPr lang="el-GR" dirty="0" smtClean="0"/>
              <a:t>και </a:t>
            </a:r>
            <a:r>
              <a:rPr lang="en-US" dirty="0" smtClean="0"/>
              <a:t>end.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Αποτελείται από πολλά </a:t>
            </a:r>
            <a:r>
              <a:rPr lang="en-US" dirty="0" err="1" smtClean="0"/>
              <a:t>SSTables</a:t>
            </a:r>
            <a:endParaRPr lang="el-GR" dirty="0" smtClean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501008"/>
            <a:ext cx="2684289" cy="111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>
            <a:off x="1187624" y="378904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SSTable</a:t>
            </a:r>
            <a:r>
              <a:rPr lang="en-US" sz="2000" b="1" dirty="0" smtClean="0"/>
              <a:t>:</a:t>
            </a:r>
            <a:endParaRPr lang="el-GR" sz="2000" b="1" dirty="0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3" y="4869160"/>
            <a:ext cx="584572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TextBox"/>
          <p:cNvSpPr txBox="1"/>
          <p:nvPr/>
        </p:nvSpPr>
        <p:spPr>
          <a:xfrm>
            <a:off x="611560" y="569318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Tablet:</a:t>
            </a:r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Αρχιτεκτονική</a:t>
            </a:r>
            <a:endParaRPr lang="el-GR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1655979" y="3947458"/>
            <a:ext cx="1749612" cy="84249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library</a:t>
            </a:r>
            <a:endParaRPr lang="el-GR" dirty="0"/>
          </a:p>
        </p:txBody>
      </p:sp>
      <p:sp>
        <p:nvSpPr>
          <p:cNvPr id="5" name="Round Same Side Corner Rectangle 4"/>
          <p:cNvSpPr/>
          <p:nvPr/>
        </p:nvSpPr>
        <p:spPr>
          <a:xfrm rot="10800000" flipV="1">
            <a:off x="1655979" y="4789952"/>
            <a:ext cx="1749612" cy="842494"/>
          </a:xfrm>
          <a:prstGeom prst="round2SameRect">
            <a:avLst>
              <a:gd name="adj1" fmla="val 0"/>
              <a:gd name="adj2" fmla="val 18461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1473" rIns="82945" bIns="41473" rtlCol="0" anchor="b" anchorCtr="1"/>
          <a:lstStyle/>
          <a:p>
            <a:pPr algn="ctr"/>
            <a:r>
              <a:rPr lang="en-US" dirty="0" smtClean="0"/>
              <a:t>GFS</a:t>
            </a:r>
            <a:endParaRPr lang="el-GR" dirty="0"/>
          </a:p>
        </p:txBody>
      </p:sp>
      <p:sp>
        <p:nvSpPr>
          <p:cNvPr id="7" name="Rounded Rectangle 6"/>
          <p:cNvSpPr/>
          <p:nvPr/>
        </p:nvSpPr>
        <p:spPr>
          <a:xfrm>
            <a:off x="1850380" y="4919567"/>
            <a:ext cx="1484520" cy="3240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1785580" y="5697253"/>
            <a:ext cx="1360810" cy="63775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/>
              <a:t>Tablet server</a:t>
            </a:r>
            <a:endParaRPr lang="el-GR" dirty="0"/>
          </a:p>
        </p:txBody>
      </p:sp>
      <p:sp>
        <p:nvSpPr>
          <p:cNvPr id="9" name="Round Same Side Corner Rectangle 8"/>
          <p:cNvSpPr/>
          <p:nvPr/>
        </p:nvSpPr>
        <p:spPr>
          <a:xfrm>
            <a:off x="3859195" y="3947458"/>
            <a:ext cx="1749612" cy="84249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library</a:t>
            </a:r>
            <a:endParaRPr lang="el-GR" dirty="0"/>
          </a:p>
        </p:txBody>
      </p:sp>
      <p:sp>
        <p:nvSpPr>
          <p:cNvPr id="10" name="Round Same Side Corner Rectangle 9"/>
          <p:cNvSpPr/>
          <p:nvPr/>
        </p:nvSpPr>
        <p:spPr>
          <a:xfrm rot="10800000" flipV="1">
            <a:off x="3859195" y="4789952"/>
            <a:ext cx="1749612" cy="842494"/>
          </a:xfrm>
          <a:prstGeom prst="round2SameRect">
            <a:avLst>
              <a:gd name="adj1" fmla="val 0"/>
              <a:gd name="adj2" fmla="val 18461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1473" rIns="82945" bIns="41473" rtlCol="0" anchor="b" anchorCtr="1"/>
          <a:lstStyle/>
          <a:p>
            <a:pPr algn="ctr"/>
            <a:r>
              <a:rPr lang="en-US" dirty="0" smtClean="0"/>
              <a:t>GFS</a:t>
            </a:r>
            <a:endParaRPr lang="el-GR" dirty="0"/>
          </a:p>
        </p:txBody>
      </p:sp>
      <p:sp>
        <p:nvSpPr>
          <p:cNvPr id="11" name="Rounded Rectangle 10"/>
          <p:cNvSpPr/>
          <p:nvPr/>
        </p:nvSpPr>
        <p:spPr>
          <a:xfrm>
            <a:off x="4053596" y="4919567"/>
            <a:ext cx="1484520" cy="3240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3988795" y="5697253"/>
            <a:ext cx="1360810" cy="63775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/>
              <a:t>Tablet server</a:t>
            </a:r>
            <a:endParaRPr lang="el-GR" dirty="0"/>
          </a:p>
        </p:txBody>
      </p:sp>
      <p:sp>
        <p:nvSpPr>
          <p:cNvPr id="13" name="Oval 12"/>
          <p:cNvSpPr/>
          <p:nvPr/>
        </p:nvSpPr>
        <p:spPr>
          <a:xfrm>
            <a:off x="424770" y="2262469"/>
            <a:ext cx="1360810" cy="6480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Client</a:t>
            </a:r>
            <a:endParaRPr lang="el-GR" dirty="0"/>
          </a:p>
        </p:txBody>
      </p:sp>
      <p:sp>
        <p:nvSpPr>
          <p:cNvPr id="14" name="Rounded Rectangle 13"/>
          <p:cNvSpPr/>
          <p:nvPr/>
        </p:nvSpPr>
        <p:spPr>
          <a:xfrm>
            <a:off x="3599993" y="2003240"/>
            <a:ext cx="2527218" cy="1166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Master</a:t>
            </a:r>
            <a:endParaRPr lang="el-GR" dirty="0"/>
          </a:p>
        </p:txBody>
      </p:sp>
      <p:sp>
        <p:nvSpPr>
          <p:cNvPr id="15" name="Snip Single Corner Rectangle 14"/>
          <p:cNvSpPr/>
          <p:nvPr/>
        </p:nvSpPr>
        <p:spPr>
          <a:xfrm>
            <a:off x="6451213" y="3234578"/>
            <a:ext cx="1944014" cy="1166531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Chubby</a:t>
            </a:r>
            <a:endParaRPr lang="el-GR" dirty="0"/>
          </a:p>
        </p:txBody>
      </p:sp>
      <p:cxnSp>
        <p:nvCxnSpPr>
          <p:cNvPr id="17" name="Elbow Connector 16"/>
          <p:cNvCxnSpPr>
            <a:stCxn id="12" idx="2"/>
            <a:endCxn id="15" idx="1"/>
          </p:cNvCxnSpPr>
          <p:nvPr/>
        </p:nvCxnSpPr>
        <p:spPr>
          <a:xfrm rot="5400000" flipH="1" flipV="1">
            <a:off x="5079261" y="3991048"/>
            <a:ext cx="1933898" cy="2754020"/>
          </a:xfrm>
          <a:prstGeom prst="bentConnector3">
            <a:avLst>
              <a:gd name="adj1" fmla="val -11821"/>
            </a:avLst>
          </a:prstGeom>
          <a:ln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  <a:endCxn id="15" idx="1"/>
          </p:cNvCxnSpPr>
          <p:nvPr/>
        </p:nvCxnSpPr>
        <p:spPr>
          <a:xfrm rot="5400000" flipH="1" flipV="1">
            <a:off x="3977653" y="2889440"/>
            <a:ext cx="1933898" cy="4957235"/>
          </a:xfrm>
          <a:prstGeom prst="bentConnector3">
            <a:avLst>
              <a:gd name="adj1" fmla="val -11821"/>
            </a:avLst>
          </a:prstGeom>
          <a:ln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3" idx="6"/>
            <a:endCxn id="14" idx="1"/>
          </p:cNvCxnSpPr>
          <p:nvPr/>
        </p:nvCxnSpPr>
        <p:spPr>
          <a:xfrm>
            <a:off x="1785580" y="2586505"/>
            <a:ext cx="1814413" cy="144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4"/>
            <a:endCxn id="4" idx="3"/>
          </p:cNvCxnSpPr>
          <p:nvPr/>
        </p:nvCxnSpPr>
        <p:spPr>
          <a:xfrm rot="16200000" flipH="1">
            <a:off x="1299522" y="2716195"/>
            <a:ext cx="1036916" cy="14256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4"/>
            <a:endCxn id="9" idx="3"/>
          </p:cNvCxnSpPr>
          <p:nvPr/>
        </p:nvCxnSpPr>
        <p:spPr>
          <a:xfrm rot="16200000" flipH="1">
            <a:off x="2401130" y="1614587"/>
            <a:ext cx="1036916" cy="36288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09582" y="2262469"/>
            <a:ext cx="1296009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l-GR" dirty="0" smtClean="0"/>
              <a:t>Έλεγχος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09582" y="3364192"/>
            <a:ext cx="1296009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l-GR" dirty="0" smtClean="0"/>
              <a:t>Δεδομένα</a:t>
            </a:r>
            <a:endParaRPr lang="el-GR" dirty="0"/>
          </a:p>
        </p:txBody>
      </p:sp>
      <p:cxnSp>
        <p:nvCxnSpPr>
          <p:cNvPr id="29" name="Shape 28"/>
          <p:cNvCxnSpPr>
            <a:stCxn id="14" idx="3"/>
            <a:endCxn id="15" idx="3"/>
          </p:cNvCxnSpPr>
          <p:nvPr/>
        </p:nvCxnSpPr>
        <p:spPr>
          <a:xfrm>
            <a:off x="6127210" y="2586505"/>
            <a:ext cx="1296009" cy="648073"/>
          </a:xfrm>
          <a:prstGeom prst="bentConnector2">
            <a:avLst/>
          </a:prstGeom>
          <a:ln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GFS: Google File System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</a:t>
            </a:r>
            <a:r>
              <a:rPr lang="el-GR" dirty="0" err="1" smtClean="0"/>
              <a:t>λιμακώσιμο</a:t>
            </a:r>
            <a:r>
              <a:rPr lang="el-GR" dirty="0" smtClean="0"/>
              <a:t> κατανεμημένο σύστημα αρχείων</a:t>
            </a:r>
            <a:endParaRPr lang="en-US" dirty="0" smtClean="0"/>
          </a:p>
          <a:p>
            <a:r>
              <a:rPr lang="el-GR" dirty="0" smtClean="0"/>
              <a:t>Κατάλληλο για </a:t>
            </a:r>
            <a:r>
              <a:rPr lang="en-US" dirty="0" smtClean="0"/>
              <a:t>data-intensive</a:t>
            </a:r>
            <a:r>
              <a:rPr lang="el-GR" dirty="0" smtClean="0"/>
              <a:t> εφαρμογές </a:t>
            </a:r>
            <a:endParaRPr lang="en-US" dirty="0" smtClean="0"/>
          </a:p>
          <a:p>
            <a:r>
              <a:rPr lang="el-GR" dirty="0" smtClean="0"/>
              <a:t>Προσφέρει ανοχή σε σφάλματα, παρότι εκτελείται σε </a:t>
            </a:r>
            <a:r>
              <a:rPr lang="en-US" dirty="0" smtClean="0"/>
              <a:t>commodity </a:t>
            </a:r>
            <a:r>
              <a:rPr lang="el-GR" dirty="0" smtClean="0"/>
              <a:t>υπολογιστές </a:t>
            </a:r>
            <a:endParaRPr lang="en-US" dirty="0" smtClean="0"/>
          </a:p>
          <a:p>
            <a:r>
              <a:rPr lang="en-US" dirty="0" smtClean="0"/>
              <a:t>E</a:t>
            </a:r>
            <a:r>
              <a:rPr lang="el-GR" dirty="0" err="1" smtClean="0"/>
              <a:t>ξυπηρετεί</a:t>
            </a:r>
            <a:r>
              <a:rPr lang="el-GR" dirty="0" smtClean="0"/>
              <a:t> ένα μεγάλο σύνολο από πελάτες.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Master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Ανάθεση</a:t>
            </a:r>
            <a:r>
              <a:rPr lang="en-US" dirty="0"/>
              <a:t> tablet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κάποιον</a:t>
            </a:r>
            <a:r>
              <a:rPr lang="en-US" dirty="0"/>
              <a:t> tablet server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Εντοπισμός</a:t>
            </a:r>
            <a:r>
              <a:rPr lang="en-US" dirty="0"/>
              <a:t> </a:t>
            </a:r>
            <a:r>
              <a:rPr lang="en-US" dirty="0" err="1"/>
              <a:t>νέων</a:t>
            </a:r>
            <a:r>
              <a:rPr lang="en-US" dirty="0"/>
              <a:t> </a:t>
            </a:r>
            <a:r>
              <a:rPr lang="en-US" dirty="0" smtClean="0"/>
              <a:t>tablet </a:t>
            </a:r>
            <a:r>
              <a:rPr lang="en-US" dirty="0"/>
              <a:t>servers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Εξισσόροπηση</a:t>
            </a:r>
            <a:r>
              <a:rPr lang="en-US" dirty="0"/>
              <a:t> </a:t>
            </a:r>
            <a:r>
              <a:rPr lang="en-US" dirty="0" err="1"/>
              <a:t>φόρτου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Συλλογή</a:t>
            </a:r>
            <a:r>
              <a:rPr lang="en-US" dirty="0"/>
              <a:t> </a:t>
            </a:r>
            <a:r>
              <a:rPr lang="en-US" dirty="0" err="1"/>
              <a:t>σκουπιδιών</a:t>
            </a:r>
            <a:r>
              <a:rPr lang="en-US" dirty="0"/>
              <a:t> </a:t>
            </a:r>
            <a:r>
              <a:rPr lang="en-US" dirty="0" err="1"/>
              <a:t>από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GFS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Διαχείρ</a:t>
            </a:r>
            <a:r>
              <a:rPr lang="el-GR" dirty="0" smtClean="0"/>
              <a:t>ι</a:t>
            </a:r>
            <a:r>
              <a:rPr lang="en-US" dirty="0" err="1" smtClean="0"/>
              <a:t>ση</a:t>
            </a:r>
            <a:r>
              <a:rPr lang="en-US" dirty="0" smtClean="0"/>
              <a:t> </a:t>
            </a:r>
            <a:r>
              <a:rPr lang="en-US" dirty="0"/>
              <a:t>schema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περνάνε</a:t>
            </a:r>
            <a:r>
              <a:rPr lang="en-US" dirty="0"/>
              <a:t> </a:t>
            </a:r>
            <a:r>
              <a:rPr lang="en-US" dirty="0" err="1"/>
              <a:t>δεδομένα</a:t>
            </a:r>
            <a:r>
              <a:rPr lang="en-US" dirty="0"/>
              <a:t> </a:t>
            </a:r>
            <a:r>
              <a:rPr lang="en-US" dirty="0" err="1"/>
              <a:t>από</a:t>
            </a:r>
            <a:r>
              <a:rPr lang="en-US" dirty="0"/>
              <a:t> </a:t>
            </a:r>
            <a:r>
              <a:rPr lang="en-US" dirty="0" err="1" smtClean="0"/>
              <a:t>αυτόν</a:t>
            </a: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Τρέχει μαζί με τον </a:t>
            </a:r>
            <a:r>
              <a:rPr lang="en-US" dirty="0" smtClean="0"/>
              <a:t>Master </a:t>
            </a:r>
            <a:r>
              <a:rPr lang="el-GR" dirty="0" smtClean="0"/>
              <a:t>του </a:t>
            </a:r>
            <a:r>
              <a:rPr lang="en-US" dirty="0" smtClean="0"/>
              <a:t>GFS.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Tablet server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 smtClean="0"/>
              <a:t>Διαχείρ</a:t>
            </a:r>
            <a:r>
              <a:rPr lang="el-GR" sz="2800" dirty="0" smtClean="0"/>
              <a:t>ι</a:t>
            </a:r>
            <a:r>
              <a:rPr lang="en-US" sz="2800" dirty="0" err="1" smtClean="0"/>
              <a:t>ση</a:t>
            </a:r>
            <a:r>
              <a:rPr lang="en-US" sz="2800" dirty="0" smtClean="0"/>
              <a:t> </a:t>
            </a:r>
            <a:r>
              <a:rPr lang="en-US" sz="2800" dirty="0" err="1"/>
              <a:t>ενός</a:t>
            </a:r>
            <a:r>
              <a:rPr lang="en-US" sz="2800" dirty="0"/>
              <a:t> </a:t>
            </a:r>
            <a:r>
              <a:rPr lang="en-US" sz="2800" dirty="0" err="1"/>
              <a:t>συνόλου</a:t>
            </a:r>
            <a:r>
              <a:rPr lang="en-US" sz="2800" dirty="0"/>
              <a:t> tablets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Από</a:t>
            </a:r>
            <a:r>
              <a:rPr lang="en-US" sz="2400" dirty="0"/>
              <a:t> </a:t>
            </a:r>
            <a:r>
              <a:rPr lang="en-US" sz="2400" dirty="0" err="1"/>
              <a:t>δεκάδες</a:t>
            </a:r>
            <a:r>
              <a:rPr lang="en-US" sz="2400" dirty="0"/>
              <a:t> </a:t>
            </a:r>
            <a:r>
              <a:rPr lang="en-US" sz="2400" dirty="0" err="1"/>
              <a:t>μέχρι</a:t>
            </a:r>
            <a:r>
              <a:rPr lang="en-US" sz="2400" dirty="0"/>
              <a:t> </a:t>
            </a:r>
            <a:r>
              <a:rPr lang="en-US" sz="2400" dirty="0" err="1"/>
              <a:t>μερικές</a:t>
            </a:r>
            <a:r>
              <a:rPr lang="en-US" sz="2400" dirty="0"/>
              <a:t> </a:t>
            </a:r>
            <a:r>
              <a:rPr lang="en-US" sz="2400" dirty="0" err="1"/>
              <a:t>χιλιάδες</a:t>
            </a:r>
            <a:endParaRPr lang="en-US" sz="24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Εξυπηρέτηση</a:t>
            </a:r>
            <a:r>
              <a:rPr lang="en-US" sz="2800" dirty="0"/>
              <a:t> </a:t>
            </a:r>
            <a:r>
              <a:rPr lang="en-US" sz="2800" dirty="0" err="1"/>
              <a:t>αιτήσεων</a:t>
            </a:r>
            <a:r>
              <a:rPr lang="en-US" sz="2800" dirty="0"/>
              <a:t> </a:t>
            </a:r>
            <a:r>
              <a:rPr lang="en-US" sz="2800" dirty="0" err="1"/>
              <a:t>ανάγνωσης</a:t>
            </a:r>
            <a:r>
              <a:rPr lang="en-US" sz="2800" dirty="0"/>
              <a:t> </a:t>
            </a:r>
            <a:r>
              <a:rPr lang="en-US" sz="2800" dirty="0" err="1"/>
              <a:t>και</a:t>
            </a:r>
            <a:r>
              <a:rPr lang="en-US" sz="2800" dirty="0"/>
              <a:t> </a:t>
            </a:r>
            <a:r>
              <a:rPr lang="en-US" sz="2800" dirty="0" err="1"/>
              <a:t>εγγραφής</a:t>
            </a:r>
            <a:endParaRPr lang="en-US" sz="28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Διαίρεση</a:t>
            </a:r>
            <a:r>
              <a:rPr lang="en-US" sz="2800" dirty="0"/>
              <a:t> </a:t>
            </a:r>
            <a:r>
              <a:rPr lang="en-US" sz="2800" dirty="0" err="1"/>
              <a:t>των</a:t>
            </a:r>
            <a:r>
              <a:rPr lang="en-US" sz="2800" dirty="0"/>
              <a:t> tablets </a:t>
            </a:r>
            <a:r>
              <a:rPr lang="en-US" sz="2800" dirty="0" err="1"/>
              <a:t>που</a:t>
            </a:r>
            <a:r>
              <a:rPr lang="en-US" sz="2800" dirty="0"/>
              <a:t> </a:t>
            </a:r>
            <a:r>
              <a:rPr lang="en-US" sz="2800" dirty="0" err="1"/>
              <a:t>έχουν</a:t>
            </a:r>
            <a:r>
              <a:rPr lang="en-US" sz="2800" dirty="0"/>
              <a:t> </a:t>
            </a:r>
            <a:r>
              <a:rPr lang="en-US" sz="2800" dirty="0" err="1"/>
              <a:t>μεγαλώσει</a:t>
            </a:r>
            <a:r>
              <a:rPr lang="en-US" sz="2800" dirty="0"/>
              <a:t> </a:t>
            </a:r>
            <a:r>
              <a:rPr lang="en-US" sz="2800" dirty="0" err="1" smtClean="0"/>
              <a:t>υπερβολικά</a:t>
            </a:r>
            <a:r>
              <a:rPr lang="en-US" sz="2800" dirty="0" smtClean="0"/>
              <a:t> (</a:t>
            </a:r>
            <a:r>
              <a:rPr lang="el-GR" sz="2800" dirty="0" smtClean="0"/>
              <a:t>διαδικασία </a:t>
            </a:r>
            <a:r>
              <a:rPr lang="en-US" sz="2800" dirty="0" smtClean="0"/>
              <a:t>compaction)</a:t>
            </a:r>
            <a:endParaRPr lang="en-US" sz="2800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Αρχικά</a:t>
            </a:r>
            <a:r>
              <a:rPr lang="en-US" sz="2400" dirty="0"/>
              <a:t> </a:t>
            </a:r>
            <a:r>
              <a:rPr lang="en-US" sz="2400" dirty="0" err="1"/>
              <a:t>υπάρχει</a:t>
            </a:r>
            <a:r>
              <a:rPr lang="en-US" sz="2400" dirty="0"/>
              <a:t> </a:t>
            </a:r>
            <a:r>
              <a:rPr lang="en-US" sz="2400" dirty="0" err="1"/>
              <a:t>ένα</a:t>
            </a:r>
            <a:r>
              <a:rPr lang="en-US" sz="2400" dirty="0"/>
              <a:t> </a:t>
            </a:r>
            <a:r>
              <a:rPr lang="en-US" sz="2400" dirty="0" err="1"/>
              <a:t>μόνο</a:t>
            </a:r>
            <a:r>
              <a:rPr lang="en-US" sz="2400" dirty="0"/>
              <a:t> tablet </a:t>
            </a:r>
            <a:r>
              <a:rPr lang="en-US" sz="2400" dirty="0" err="1"/>
              <a:t>ανά</a:t>
            </a:r>
            <a:r>
              <a:rPr lang="en-US" sz="2400" dirty="0"/>
              <a:t> </a:t>
            </a:r>
            <a:r>
              <a:rPr lang="en-US" sz="2400" dirty="0" err="1"/>
              <a:t>πίνακα</a:t>
            </a:r>
            <a:r>
              <a:rPr lang="en-US" sz="2400" dirty="0"/>
              <a:t> </a:t>
            </a:r>
            <a:r>
              <a:rPr lang="en-US" sz="2400" dirty="0" err="1"/>
              <a:t>το</a:t>
            </a:r>
            <a:r>
              <a:rPr lang="en-US" sz="2400" dirty="0"/>
              <a:t> </a:t>
            </a:r>
            <a:r>
              <a:rPr lang="en-US" sz="2400" dirty="0" err="1"/>
              <a:t>οποίο</a:t>
            </a:r>
            <a:r>
              <a:rPr lang="en-US" sz="2400" dirty="0"/>
              <a:t> </a:t>
            </a:r>
            <a:r>
              <a:rPr lang="en-US" sz="2400" dirty="0" err="1"/>
              <a:t>διαιρείται</a:t>
            </a:r>
            <a:r>
              <a:rPr lang="en-US" sz="2400" dirty="0"/>
              <a:t> </a:t>
            </a:r>
            <a:r>
              <a:rPr lang="en-US" sz="2400" dirty="0" err="1"/>
              <a:t>όταν</a:t>
            </a:r>
            <a:r>
              <a:rPr lang="en-US" sz="2400" dirty="0"/>
              <a:t> </a:t>
            </a:r>
            <a:r>
              <a:rPr lang="en-US" sz="2400" dirty="0" err="1"/>
              <a:t>γίνει</a:t>
            </a:r>
            <a:r>
              <a:rPr lang="en-US" sz="2400" dirty="0"/>
              <a:t> </a:t>
            </a:r>
            <a:r>
              <a:rPr lang="en-US" sz="2400" dirty="0" err="1"/>
              <a:t>περίπου</a:t>
            </a:r>
            <a:r>
              <a:rPr lang="en-US" sz="2400" dirty="0"/>
              <a:t> 100-200 </a:t>
            </a:r>
            <a:r>
              <a:rPr lang="en-US" sz="2400" dirty="0" smtClean="0"/>
              <a:t>MB</a:t>
            </a:r>
            <a:endParaRPr lang="el-GR" sz="2400" dirty="0" smtClean="0"/>
          </a:p>
          <a:p>
            <a:pPr marL="417650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Μπορούν να προστεθούν/αφαιρεθούν δυναμικά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-27384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SSTable</a:t>
            </a:r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261046" y="1206860"/>
            <a:ext cx="8423595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/>
              <a:t>Format </a:t>
            </a:r>
            <a:r>
              <a:rPr lang="en-US" sz="2400" dirty="0" err="1"/>
              <a:t>αρχείου</a:t>
            </a:r>
            <a:r>
              <a:rPr lang="en-US" sz="2400" dirty="0"/>
              <a:t> </a:t>
            </a:r>
            <a:r>
              <a:rPr lang="en-US" sz="2400" dirty="0" err="1"/>
              <a:t>της</a:t>
            </a:r>
            <a:r>
              <a:rPr lang="en-US" sz="2400" dirty="0"/>
              <a:t> </a:t>
            </a:r>
            <a:r>
              <a:rPr lang="en-US" sz="2400" dirty="0" smtClean="0"/>
              <a:t>Google</a:t>
            </a:r>
            <a:endParaRPr lang="el-GR" sz="2400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smtClean="0"/>
              <a:t>Μέγεθος τάξης </a:t>
            </a:r>
            <a:r>
              <a:rPr lang="en-US" sz="2400" dirty="0" smtClean="0"/>
              <a:t>MB (</a:t>
            </a:r>
            <a:r>
              <a:rPr lang="el-GR" sz="2400" dirty="0" smtClean="0"/>
              <a:t>πχ 128</a:t>
            </a:r>
            <a:r>
              <a:rPr lang="en-US" sz="2400" dirty="0" smtClean="0"/>
              <a:t>MB)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smtClean="0"/>
              <a:t>Μπορεί να είναι και όλο στην </a:t>
            </a:r>
            <a:r>
              <a:rPr lang="en-US" sz="2400" dirty="0" smtClean="0"/>
              <a:t>RAM</a:t>
            </a:r>
            <a:endParaRPr lang="en-US" sz="24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Ταξινομημένα</a:t>
            </a:r>
            <a:r>
              <a:rPr lang="en-US" sz="2400" dirty="0"/>
              <a:t> </a:t>
            </a:r>
            <a:r>
              <a:rPr lang="en-US" sz="2400" dirty="0" err="1"/>
              <a:t>δεδομένα</a:t>
            </a:r>
            <a:endParaRPr lang="en-US" sz="24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Αντιστοιχεί</a:t>
            </a:r>
            <a:r>
              <a:rPr lang="en-US" sz="2400" dirty="0"/>
              <a:t> </a:t>
            </a:r>
            <a:r>
              <a:rPr lang="en-US" sz="2400" dirty="0" err="1"/>
              <a:t>κλειδιά</a:t>
            </a:r>
            <a:r>
              <a:rPr lang="en-US" sz="2400" dirty="0"/>
              <a:t> </a:t>
            </a:r>
            <a:r>
              <a:rPr lang="en-US" sz="2400" dirty="0" err="1"/>
              <a:t>σε</a:t>
            </a:r>
            <a:r>
              <a:rPr lang="en-US" sz="2400" dirty="0"/>
              <a:t> </a:t>
            </a:r>
            <a:r>
              <a:rPr lang="en-US" sz="2400" dirty="0" err="1"/>
              <a:t>τιμές</a:t>
            </a:r>
            <a:endParaRPr lang="en-US" sz="24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Αποτελείται</a:t>
            </a:r>
            <a:r>
              <a:rPr lang="en-US" sz="2400" dirty="0"/>
              <a:t> </a:t>
            </a:r>
            <a:r>
              <a:rPr lang="en-US" sz="2400" dirty="0" err="1"/>
              <a:t>από</a:t>
            </a:r>
            <a:r>
              <a:rPr lang="en-US" sz="2400" dirty="0"/>
              <a:t> </a:t>
            </a:r>
            <a:r>
              <a:rPr lang="en-US" sz="2400" dirty="0" smtClean="0"/>
              <a:t>blocks </a:t>
            </a:r>
            <a:r>
              <a:rPr lang="el-GR" sz="2400" dirty="0" smtClean="0"/>
              <a:t>τάξης </a:t>
            </a:r>
            <a:r>
              <a:rPr lang="en-US" sz="2400" dirty="0" smtClean="0"/>
              <a:t>KB</a:t>
            </a:r>
            <a:r>
              <a:rPr lang="el-GR" sz="2400" dirty="0" smtClean="0"/>
              <a:t> (πχ 64ΚΒ)</a:t>
            </a:r>
            <a:endParaRPr lang="en-US" sz="2400" dirty="0" smtClean="0"/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000" dirty="0" smtClean="0"/>
              <a:t>Ένα «ειδικό» </a:t>
            </a:r>
            <a:r>
              <a:rPr lang="en-US" sz="2000" dirty="0" smtClean="0"/>
              <a:t>block </a:t>
            </a:r>
            <a:r>
              <a:rPr lang="el-GR" sz="2000" dirty="0" smtClean="0"/>
              <a:t>περιέχει </a:t>
            </a:r>
            <a:r>
              <a:rPr lang="en-US" sz="2000" dirty="0" smtClean="0"/>
              <a:t>index </a:t>
            </a:r>
            <a:r>
              <a:rPr lang="el-GR" sz="2000" dirty="0" smtClean="0"/>
              <a:t>για γρήγορη αναζήτηση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000" dirty="0" smtClean="0"/>
              <a:t>Σε περίπτωση που το </a:t>
            </a:r>
            <a:r>
              <a:rPr lang="en-US" sz="2000" dirty="0" err="1" smtClean="0"/>
              <a:t>SSTable</a:t>
            </a:r>
            <a:r>
              <a:rPr lang="en-US" sz="2000" dirty="0" smtClean="0"/>
              <a:t> </a:t>
            </a:r>
            <a:r>
              <a:rPr lang="el-GR" sz="2000" dirty="0" smtClean="0"/>
              <a:t>είναι στον δίσκο, με το</a:t>
            </a:r>
            <a:r>
              <a:rPr lang="en-US" sz="2000" dirty="0" smtClean="0"/>
              <a:t> index block </a:t>
            </a:r>
            <a:r>
              <a:rPr lang="el-GR" sz="2000" dirty="0" smtClean="0"/>
              <a:t>σε μια αναζήτηση βρίσκεται το </a:t>
            </a:r>
            <a:r>
              <a:rPr lang="en-US" sz="2000" dirty="0" smtClean="0"/>
              <a:t>block </a:t>
            </a:r>
            <a:r>
              <a:rPr lang="el-GR" sz="2000" dirty="0" smtClean="0"/>
              <a:t>με 2 </a:t>
            </a:r>
            <a:r>
              <a:rPr lang="en-US" sz="2000" dirty="0" smtClean="0"/>
              <a:t>disk accesses. </a:t>
            </a:r>
            <a:endParaRPr lang="el-GR" sz="2000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0189" y="5157192"/>
            <a:ext cx="3768155" cy="141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Chubby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>
            <a:normAutofit fontScale="92500" lnSpcReduction="2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Κατανεμημένο</a:t>
            </a:r>
            <a:r>
              <a:rPr lang="en-US" dirty="0" smtClean="0"/>
              <a:t> locking service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Quorum </a:t>
            </a:r>
            <a:r>
              <a:rPr lang="el-GR" dirty="0" smtClean="0"/>
              <a:t>από περιττό αριθμό </a:t>
            </a:r>
            <a:r>
              <a:rPr lang="en-US" dirty="0" smtClean="0"/>
              <a:t>servers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Paxos</a:t>
            </a:r>
            <a:r>
              <a:rPr lang="en-US" dirty="0" smtClean="0"/>
              <a:t> -</a:t>
            </a:r>
            <a:r>
              <a:rPr lang="en-US" dirty="0"/>
              <a:t> </a:t>
            </a:r>
            <a:r>
              <a:rPr lang="en-US" dirty="0" smtClean="0"/>
              <a:t>like Algorithm (</a:t>
            </a:r>
            <a:r>
              <a:rPr lang="el-GR" dirty="0" smtClean="0"/>
              <a:t>επίλυση διαφωνιών)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Υψηλή</a:t>
            </a:r>
            <a:r>
              <a:rPr lang="en-US" dirty="0"/>
              <a:t> </a:t>
            </a:r>
            <a:r>
              <a:rPr lang="en-US" dirty="0" err="1"/>
              <a:t>διαθεσιμότητα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Χρησιμοποιείται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 smtClean="0"/>
              <a:t>:</a:t>
            </a:r>
            <a:endParaRPr lang="el-GR" dirty="0" smtClean="0"/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υπηρεσίες</a:t>
            </a:r>
            <a:r>
              <a:rPr lang="en-US" dirty="0" smtClean="0"/>
              <a:t> lock</a:t>
            </a:r>
            <a:r>
              <a:rPr lang="el-GR" dirty="0" smtClean="0"/>
              <a:t> (</a:t>
            </a:r>
            <a:r>
              <a:rPr lang="en-US" dirty="0" smtClean="0"/>
              <a:t>atomic transactions)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Εξασφάλ</a:t>
            </a:r>
            <a:r>
              <a:rPr lang="el-GR" dirty="0" smtClean="0"/>
              <a:t>ι</a:t>
            </a:r>
            <a:r>
              <a:rPr lang="en-US" dirty="0" err="1" smtClean="0"/>
              <a:t>ση</a:t>
            </a:r>
            <a:r>
              <a:rPr lang="en-US" dirty="0" smtClean="0"/>
              <a:t> </a:t>
            </a:r>
            <a:r>
              <a:rPr lang="en-US" dirty="0" err="1"/>
              <a:t>λειτουργίας</a:t>
            </a:r>
            <a:r>
              <a:rPr lang="en-US" dirty="0"/>
              <a:t> master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Αποθήκευση</a:t>
            </a:r>
            <a:r>
              <a:rPr lang="en-US" dirty="0"/>
              <a:t> </a:t>
            </a:r>
            <a:r>
              <a:rPr lang="en-US" dirty="0" err="1"/>
              <a:t>σημαντικών</a:t>
            </a:r>
            <a:r>
              <a:rPr lang="en-US" dirty="0"/>
              <a:t> </a:t>
            </a:r>
            <a:r>
              <a:rPr lang="en-US" dirty="0" err="1"/>
              <a:t>πληροφοριών</a:t>
            </a:r>
            <a:r>
              <a:rPr lang="en-US" dirty="0"/>
              <a:t>(</a:t>
            </a:r>
            <a:r>
              <a:rPr lang="en-US" dirty="0" err="1"/>
              <a:t>π.χ</a:t>
            </a:r>
            <a:r>
              <a:rPr lang="en-US" dirty="0"/>
              <a:t>. schema)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Ανακάλυψη</a:t>
            </a:r>
            <a:r>
              <a:rPr lang="en-US" dirty="0"/>
              <a:t> </a:t>
            </a:r>
            <a:r>
              <a:rPr lang="el-GR" dirty="0" smtClean="0"/>
              <a:t>νέων </a:t>
            </a:r>
            <a:r>
              <a:rPr lang="en-US" dirty="0" smtClean="0"/>
              <a:t>tablet </a:t>
            </a:r>
            <a:r>
              <a:rPr lang="en-US" dirty="0"/>
              <a:t>servers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Πληροφορίες</a:t>
            </a:r>
            <a:r>
              <a:rPr lang="en-US" dirty="0"/>
              <a:t> </a:t>
            </a:r>
            <a:r>
              <a:rPr lang="en-US" dirty="0" err="1"/>
              <a:t>ελέγχου</a:t>
            </a:r>
            <a:r>
              <a:rPr lang="en-US" dirty="0"/>
              <a:t> </a:t>
            </a:r>
            <a:r>
              <a:rPr lang="en-US" dirty="0" err="1"/>
              <a:t>πρόσβασης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Οργάνωση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tablets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Ιεραρχία</a:t>
            </a:r>
            <a:r>
              <a:rPr lang="en-US" sz="2800" dirty="0"/>
              <a:t> </a:t>
            </a:r>
            <a:r>
              <a:rPr lang="en-US" sz="2800" dirty="0" err="1"/>
              <a:t>τριών</a:t>
            </a:r>
            <a:r>
              <a:rPr lang="en-US" sz="2800" dirty="0"/>
              <a:t> </a:t>
            </a:r>
            <a:r>
              <a:rPr lang="en-US" sz="2800" dirty="0" err="1"/>
              <a:t>επιπέδων</a:t>
            </a:r>
            <a:r>
              <a:rPr lang="en-US" sz="2800" dirty="0"/>
              <a:t> </a:t>
            </a:r>
            <a:r>
              <a:rPr lang="en-US" sz="2800" dirty="0" err="1"/>
              <a:t>για</a:t>
            </a:r>
            <a:r>
              <a:rPr lang="en-US" sz="2800" dirty="0"/>
              <a:t> </a:t>
            </a:r>
            <a:r>
              <a:rPr lang="en-US" sz="2800" dirty="0" err="1"/>
              <a:t>την</a:t>
            </a:r>
            <a:r>
              <a:rPr lang="en-US" sz="2800" dirty="0"/>
              <a:t> </a:t>
            </a:r>
            <a:r>
              <a:rPr lang="en-US" sz="2800" dirty="0" err="1"/>
              <a:t>αποθήκευση</a:t>
            </a:r>
            <a:r>
              <a:rPr lang="en-US" sz="2800" dirty="0"/>
              <a:t> </a:t>
            </a:r>
            <a:r>
              <a:rPr lang="en-US" sz="2800" dirty="0" err="1"/>
              <a:t>της</a:t>
            </a:r>
            <a:r>
              <a:rPr lang="en-US" sz="2800" dirty="0"/>
              <a:t> </a:t>
            </a:r>
            <a:r>
              <a:rPr lang="en-US" sz="2800" dirty="0" err="1"/>
              <a:t>πληροφορίας</a:t>
            </a:r>
            <a:endParaRPr lang="en-US" sz="28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Ένα</a:t>
            </a:r>
            <a:r>
              <a:rPr lang="en-US" sz="2800" dirty="0"/>
              <a:t> </a:t>
            </a:r>
            <a:r>
              <a:rPr lang="en-US" sz="2800" dirty="0" err="1"/>
              <a:t>αρχείο</a:t>
            </a:r>
            <a:r>
              <a:rPr lang="en-US" sz="2800" dirty="0"/>
              <a:t> </a:t>
            </a:r>
            <a:r>
              <a:rPr lang="en-US" sz="2800" dirty="0" err="1"/>
              <a:t>στο</a:t>
            </a:r>
            <a:r>
              <a:rPr lang="en-US" sz="2800" dirty="0"/>
              <a:t> chubby </a:t>
            </a:r>
            <a:r>
              <a:rPr lang="en-US" sz="2800" dirty="0" err="1"/>
              <a:t>περιέχει</a:t>
            </a:r>
            <a:r>
              <a:rPr lang="en-US" sz="2800" dirty="0"/>
              <a:t> </a:t>
            </a:r>
            <a:r>
              <a:rPr lang="en-US" sz="2800" dirty="0" err="1"/>
              <a:t>την</a:t>
            </a:r>
            <a:r>
              <a:rPr lang="en-US" sz="2800" dirty="0"/>
              <a:t> </a:t>
            </a:r>
            <a:r>
              <a:rPr lang="en-US" sz="2800" dirty="0" err="1"/>
              <a:t>τοποθεσία</a:t>
            </a:r>
            <a:r>
              <a:rPr lang="en-US" sz="2800" dirty="0"/>
              <a:t> </a:t>
            </a:r>
            <a:r>
              <a:rPr lang="en-US" sz="2800" dirty="0" err="1"/>
              <a:t>του</a:t>
            </a:r>
            <a:r>
              <a:rPr lang="en-US" sz="2800" dirty="0"/>
              <a:t> root tablet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Το</a:t>
            </a:r>
            <a:r>
              <a:rPr lang="en-US" sz="2800" dirty="0"/>
              <a:t> root tablet </a:t>
            </a:r>
            <a:r>
              <a:rPr lang="en-US" sz="2800" dirty="0" err="1"/>
              <a:t>περιέχει</a:t>
            </a:r>
            <a:r>
              <a:rPr lang="en-US" sz="2800" dirty="0"/>
              <a:t> </a:t>
            </a:r>
            <a:r>
              <a:rPr lang="en-US" sz="2800" dirty="0" err="1"/>
              <a:t>πληροφορίες</a:t>
            </a:r>
            <a:r>
              <a:rPr lang="en-US" sz="2800" dirty="0"/>
              <a:t> </a:t>
            </a:r>
            <a:r>
              <a:rPr lang="en-US" sz="2800" dirty="0" err="1"/>
              <a:t>για</a:t>
            </a:r>
            <a:r>
              <a:rPr lang="en-US" sz="2800" dirty="0"/>
              <a:t> </a:t>
            </a:r>
            <a:r>
              <a:rPr lang="en-US" sz="2800" dirty="0" err="1"/>
              <a:t>το</a:t>
            </a:r>
            <a:r>
              <a:rPr lang="en-US" sz="2800" dirty="0"/>
              <a:t> </a:t>
            </a:r>
            <a:r>
              <a:rPr lang="en-US" sz="2800" dirty="0" err="1"/>
              <a:t>που</a:t>
            </a:r>
            <a:r>
              <a:rPr lang="en-US" sz="2800" dirty="0"/>
              <a:t> </a:t>
            </a:r>
            <a:r>
              <a:rPr lang="en-US" sz="2800" dirty="0" err="1"/>
              <a:t>βρίσκονται</a:t>
            </a:r>
            <a:r>
              <a:rPr lang="en-US" sz="2800" dirty="0"/>
              <a:t> </a:t>
            </a:r>
            <a:r>
              <a:rPr lang="en-US" sz="2800" dirty="0" err="1"/>
              <a:t>τα</a:t>
            </a:r>
            <a:r>
              <a:rPr lang="en-US" sz="2800" dirty="0"/>
              <a:t> tablets </a:t>
            </a:r>
            <a:r>
              <a:rPr lang="en-US" sz="2800" dirty="0" err="1"/>
              <a:t>ενός</a:t>
            </a:r>
            <a:r>
              <a:rPr lang="en-US" sz="2800" dirty="0"/>
              <a:t> </a:t>
            </a:r>
            <a:r>
              <a:rPr lang="en-US" sz="2800" dirty="0" err="1"/>
              <a:t>ειδικού</a:t>
            </a:r>
            <a:r>
              <a:rPr lang="en-US" sz="2800" dirty="0"/>
              <a:t> </a:t>
            </a:r>
            <a:r>
              <a:rPr lang="en-US" sz="2800" dirty="0" err="1"/>
              <a:t>πίνακα</a:t>
            </a:r>
            <a:r>
              <a:rPr lang="en-US" sz="2800" dirty="0"/>
              <a:t> METADATA </a:t>
            </a:r>
            <a:r>
              <a:rPr lang="en-US" sz="2800" dirty="0" smtClean="0"/>
              <a:t>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METADATA) </a:t>
            </a:r>
            <a:r>
              <a:rPr lang="en-US" sz="2800" dirty="0" err="1" smtClean="0"/>
              <a:t>και</a:t>
            </a:r>
            <a:r>
              <a:rPr lang="en-US" sz="2800" dirty="0" smtClean="0"/>
              <a:t> </a:t>
            </a:r>
            <a:r>
              <a:rPr lang="en-US" sz="2800" dirty="0" err="1"/>
              <a:t>δεν</a:t>
            </a:r>
            <a:r>
              <a:rPr lang="en-US" sz="2800" dirty="0"/>
              <a:t> </a:t>
            </a:r>
            <a:r>
              <a:rPr lang="en-US" sz="2800" dirty="0" err="1" smtClean="0"/>
              <a:t>δια</a:t>
            </a:r>
            <a:r>
              <a:rPr lang="el-GR" sz="2800" dirty="0" smtClean="0"/>
              <a:t>ι</a:t>
            </a:r>
            <a:r>
              <a:rPr lang="en-US" sz="2800" dirty="0" err="1" smtClean="0"/>
              <a:t>ρείται</a:t>
            </a:r>
            <a:r>
              <a:rPr lang="en-US" sz="2800" dirty="0" smtClean="0"/>
              <a:t> </a:t>
            </a:r>
            <a:r>
              <a:rPr lang="en-US" sz="2800" dirty="0" err="1"/>
              <a:t>ποτέ</a:t>
            </a:r>
            <a:endParaRPr lang="en-US" sz="28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/>
              <a:t>Ο </a:t>
            </a:r>
            <a:r>
              <a:rPr lang="en-US" sz="2800" dirty="0" smtClean="0"/>
              <a:t>METADATA </a:t>
            </a:r>
            <a:r>
              <a:rPr lang="en-US" sz="2800" dirty="0" err="1"/>
              <a:t>πίνακας</a:t>
            </a:r>
            <a:r>
              <a:rPr lang="en-US" sz="2800" dirty="0"/>
              <a:t> </a:t>
            </a:r>
            <a:r>
              <a:rPr lang="en-US" sz="2800" dirty="0" err="1"/>
              <a:t>περιέχει</a:t>
            </a:r>
            <a:r>
              <a:rPr lang="en-US" sz="2800" dirty="0"/>
              <a:t> </a:t>
            </a:r>
            <a:r>
              <a:rPr lang="en-US" sz="2800" dirty="0" err="1"/>
              <a:t>τις</a:t>
            </a:r>
            <a:r>
              <a:rPr lang="en-US" sz="2800" dirty="0"/>
              <a:t> </a:t>
            </a:r>
            <a:r>
              <a:rPr lang="en-US" sz="2800" dirty="0" err="1"/>
              <a:t>πληροφορίες</a:t>
            </a:r>
            <a:r>
              <a:rPr lang="en-US" sz="2800" dirty="0"/>
              <a:t> </a:t>
            </a:r>
            <a:r>
              <a:rPr lang="en-US" sz="2800" dirty="0" err="1"/>
              <a:t>για</a:t>
            </a:r>
            <a:r>
              <a:rPr lang="en-US" sz="2800" dirty="0"/>
              <a:t> </a:t>
            </a:r>
            <a:r>
              <a:rPr lang="en-US" sz="2800" dirty="0" err="1"/>
              <a:t>όλα</a:t>
            </a:r>
            <a:r>
              <a:rPr lang="en-US" sz="2800" dirty="0"/>
              <a:t> </a:t>
            </a:r>
            <a:r>
              <a:rPr lang="en-US" sz="2800" dirty="0" err="1"/>
              <a:t>τα</a:t>
            </a:r>
            <a:r>
              <a:rPr lang="en-US" sz="2800" dirty="0"/>
              <a:t> </a:t>
            </a:r>
            <a:r>
              <a:rPr lang="en-US" sz="2800" dirty="0" err="1"/>
              <a:t>υπόλοιπα</a:t>
            </a:r>
            <a:r>
              <a:rPr lang="en-US" sz="2800" dirty="0"/>
              <a:t> tablets </a:t>
            </a:r>
            <a:r>
              <a:rPr lang="en-US" sz="2800" dirty="0" err="1"/>
              <a:t>που</a:t>
            </a:r>
            <a:r>
              <a:rPr lang="en-US" sz="2800" dirty="0"/>
              <a:t> </a:t>
            </a:r>
            <a:r>
              <a:rPr lang="en-US" sz="2800" dirty="0" err="1"/>
              <a:t>περιέχουν</a:t>
            </a:r>
            <a:r>
              <a:rPr lang="en-US" sz="2800" dirty="0"/>
              <a:t> </a:t>
            </a:r>
            <a:r>
              <a:rPr lang="en-US" sz="2800" dirty="0" err="1"/>
              <a:t>τα</a:t>
            </a:r>
            <a:r>
              <a:rPr lang="en-US" sz="2800" dirty="0"/>
              <a:t> </a:t>
            </a:r>
            <a:r>
              <a:rPr lang="en-US" sz="2800" dirty="0" err="1"/>
              <a:t>δεδομένα</a:t>
            </a:r>
            <a:r>
              <a:rPr lang="en-US" sz="2800" dirty="0"/>
              <a:t> </a:t>
            </a:r>
            <a:r>
              <a:rPr lang="en-US" sz="2800" dirty="0" err="1"/>
              <a:t>του</a:t>
            </a:r>
            <a:r>
              <a:rPr lang="en-US" sz="2800" dirty="0"/>
              <a:t> </a:t>
            </a:r>
            <a:r>
              <a:rPr lang="en-US" sz="2800" dirty="0" err="1"/>
              <a:t>πίνακα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458"/>
            <a:ext cx="8229600" cy="75105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Οργάνωση των </a:t>
            </a:r>
            <a:r>
              <a:rPr lang="en-US" dirty="0" smtClean="0"/>
              <a:t>tablets</a:t>
            </a:r>
            <a:endParaRPr lang="el-GR" dirty="0"/>
          </a:p>
        </p:txBody>
      </p:sp>
      <p:sp>
        <p:nvSpPr>
          <p:cNvPr id="43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3573016"/>
            <a:ext cx="4768693" cy="3056877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Οι </a:t>
            </a:r>
            <a:r>
              <a:rPr lang="en-US" sz="2800" dirty="0" smtClean="0"/>
              <a:t>clients </a:t>
            </a:r>
            <a:r>
              <a:rPr lang="el-GR" sz="2800" dirty="0" smtClean="0"/>
              <a:t>κάνουν </a:t>
            </a:r>
            <a:r>
              <a:rPr lang="en-US" sz="2800" dirty="0" smtClean="0"/>
              <a:t>cache </a:t>
            </a:r>
            <a:r>
              <a:rPr lang="el-GR" sz="2800" dirty="0" smtClean="0"/>
              <a:t>το </a:t>
            </a:r>
            <a:r>
              <a:rPr lang="en-US" sz="2800" dirty="0" smtClean="0"/>
              <a:t>location. </a:t>
            </a:r>
            <a:r>
              <a:rPr lang="el-GR" sz="2800" dirty="0" smtClean="0"/>
              <a:t>Στην χειρότερη</a:t>
            </a:r>
            <a:r>
              <a:rPr lang="en-US" sz="2800" dirty="0" smtClean="0"/>
              <a:t> (</a:t>
            </a:r>
            <a:r>
              <a:rPr lang="el-GR" sz="2800" dirty="0" smtClean="0"/>
              <a:t>λάθος </a:t>
            </a:r>
            <a:r>
              <a:rPr lang="en-US" sz="2800" dirty="0" smtClean="0"/>
              <a:t>cache)</a:t>
            </a:r>
            <a:r>
              <a:rPr lang="el-GR" sz="2800" dirty="0" smtClean="0"/>
              <a:t>, με </a:t>
            </a:r>
            <a:r>
              <a:rPr lang="en-US" sz="2800" dirty="0" smtClean="0"/>
              <a:t>6</a:t>
            </a:r>
            <a:r>
              <a:rPr lang="el-GR" sz="2800" dirty="0" smtClean="0"/>
              <a:t> </a:t>
            </a:r>
            <a:r>
              <a:rPr lang="en-US" sz="2800" dirty="0" smtClean="0"/>
              <a:t>network </a:t>
            </a:r>
            <a:r>
              <a:rPr lang="en-US" sz="2800" dirty="0" err="1" smtClean="0"/>
              <a:t>msgs</a:t>
            </a:r>
            <a:r>
              <a:rPr lang="en-US" sz="2800" dirty="0" smtClean="0"/>
              <a:t> </a:t>
            </a:r>
            <a:r>
              <a:rPr lang="el-GR" sz="2800" dirty="0" smtClean="0"/>
              <a:t>βρίσκουν το </a:t>
            </a:r>
            <a:r>
              <a:rPr lang="en-US" sz="2800" dirty="0" smtClean="0"/>
              <a:t>location.</a:t>
            </a:r>
            <a:endParaRPr lang="en-US" sz="2800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683972" y="2304007"/>
            <a:ext cx="2073615" cy="648073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Chubby</a:t>
            </a:r>
            <a:endParaRPr lang="el-GR" dirty="0"/>
          </a:p>
        </p:txBody>
      </p:sp>
      <p:grpSp>
        <p:nvGrpSpPr>
          <p:cNvPr id="3" name="Group 8"/>
          <p:cNvGrpSpPr/>
          <p:nvPr/>
        </p:nvGrpSpPr>
        <p:grpSpPr>
          <a:xfrm>
            <a:off x="3211190" y="2174393"/>
            <a:ext cx="1555211" cy="842494"/>
            <a:chOff x="3825866" y="3922713"/>
            <a:chExt cx="2000264" cy="1071570"/>
          </a:xfrm>
        </p:grpSpPr>
        <p:sp>
          <p:nvSpPr>
            <p:cNvPr id="5" name="Rectangle 4"/>
            <p:cNvSpPr/>
            <p:nvPr/>
          </p:nvSpPr>
          <p:spPr>
            <a:xfrm>
              <a:off x="3825866" y="392271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25866" y="427990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25866" y="463709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" name="Group 9"/>
          <p:cNvGrpSpPr/>
          <p:nvPr/>
        </p:nvGrpSpPr>
        <p:grpSpPr>
          <a:xfrm>
            <a:off x="5284804" y="1202284"/>
            <a:ext cx="1555211" cy="842494"/>
            <a:chOff x="3825866" y="3922713"/>
            <a:chExt cx="2000264" cy="1071570"/>
          </a:xfrm>
        </p:grpSpPr>
        <p:sp>
          <p:nvSpPr>
            <p:cNvPr id="11" name="Rectangle 10"/>
            <p:cNvSpPr/>
            <p:nvPr/>
          </p:nvSpPr>
          <p:spPr>
            <a:xfrm>
              <a:off x="3825866" y="392271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25866" y="427990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25866" y="463709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" name="Group 13"/>
          <p:cNvGrpSpPr/>
          <p:nvPr/>
        </p:nvGrpSpPr>
        <p:grpSpPr>
          <a:xfrm>
            <a:off x="5284804" y="2304007"/>
            <a:ext cx="1555211" cy="842494"/>
            <a:chOff x="3825866" y="3922713"/>
            <a:chExt cx="2000264" cy="1071570"/>
          </a:xfrm>
        </p:grpSpPr>
        <p:sp>
          <p:nvSpPr>
            <p:cNvPr id="15" name="Rectangle 14"/>
            <p:cNvSpPr/>
            <p:nvPr/>
          </p:nvSpPr>
          <p:spPr>
            <a:xfrm>
              <a:off x="3825866" y="392271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25866" y="427990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25866" y="463709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" name="Group 17"/>
          <p:cNvGrpSpPr/>
          <p:nvPr/>
        </p:nvGrpSpPr>
        <p:grpSpPr>
          <a:xfrm>
            <a:off x="5284804" y="3405731"/>
            <a:ext cx="1555211" cy="842494"/>
            <a:chOff x="3825866" y="3922713"/>
            <a:chExt cx="2000264" cy="1071570"/>
          </a:xfrm>
        </p:grpSpPr>
        <p:sp>
          <p:nvSpPr>
            <p:cNvPr id="19" name="Rectangle 18"/>
            <p:cNvSpPr/>
            <p:nvPr/>
          </p:nvSpPr>
          <p:spPr>
            <a:xfrm>
              <a:off x="3825866" y="392271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25866" y="427990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825866" y="463709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4" name="Group 21"/>
          <p:cNvGrpSpPr/>
          <p:nvPr/>
        </p:nvGrpSpPr>
        <p:grpSpPr>
          <a:xfrm>
            <a:off x="7358419" y="4118610"/>
            <a:ext cx="1555211" cy="842494"/>
            <a:chOff x="3825866" y="3922713"/>
            <a:chExt cx="2000264" cy="1071570"/>
          </a:xfrm>
        </p:grpSpPr>
        <p:sp>
          <p:nvSpPr>
            <p:cNvPr id="23" name="Rectangle 22"/>
            <p:cNvSpPr/>
            <p:nvPr/>
          </p:nvSpPr>
          <p:spPr>
            <a:xfrm>
              <a:off x="3825866" y="392271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25866" y="427990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825866" y="463709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8" name="Group 25"/>
          <p:cNvGrpSpPr/>
          <p:nvPr/>
        </p:nvGrpSpPr>
        <p:grpSpPr>
          <a:xfrm>
            <a:off x="7358419" y="813440"/>
            <a:ext cx="1555211" cy="842494"/>
            <a:chOff x="3825866" y="3922713"/>
            <a:chExt cx="2000264" cy="1071570"/>
          </a:xfrm>
        </p:grpSpPr>
        <p:sp>
          <p:nvSpPr>
            <p:cNvPr id="27" name="Rectangle 26"/>
            <p:cNvSpPr/>
            <p:nvPr/>
          </p:nvSpPr>
          <p:spPr>
            <a:xfrm>
              <a:off x="3825866" y="392271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25866" y="427990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825866" y="463709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2" name="Group 40"/>
          <p:cNvGrpSpPr/>
          <p:nvPr/>
        </p:nvGrpSpPr>
        <p:grpSpPr>
          <a:xfrm>
            <a:off x="7358419" y="1915164"/>
            <a:ext cx="1555211" cy="842494"/>
            <a:chOff x="8112146" y="3779837"/>
            <a:chExt cx="1714512" cy="928694"/>
          </a:xfrm>
        </p:grpSpPr>
        <p:sp>
          <p:nvSpPr>
            <p:cNvPr id="31" name="Rectangle 30"/>
            <p:cNvSpPr/>
            <p:nvPr/>
          </p:nvSpPr>
          <p:spPr>
            <a:xfrm>
              <a:off x="8112146" y="3779837"/>
              <a:ext cx="1714512" cy="3095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112146" y="4089402"/>
              <a:ext cx="1714512" cy="3095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 row</a:t>
              </a:r>
              <a:endParaRPr lang="el-GR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112146" y="4398966"/>
              <a:ext cx="1714512" cy="3095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6" name="Group 33"/>
          <p:cNvGrpSpPr/>
          <p:nvPr/>
        </p:nvGrpSpPr>
        <p:grpSpPr>
          <a:xfrm>
            <a:off x="7358419" y="3016887"/>
            <a:ext cx="1555211" cy="842494"/>
            <a:chOff x="3825866" y="3922713"/>
            <a:chExt cx="2000264" cy="1071570"/>
          </a:xfrm>
        </p:grpSpPr>
        <p:sp>
          <p:nvSpPr>
            <p:cNvPr id="35" name="Rectangle 34"/>
            <p:cNvSpPr/>
            <p:nvPr/>
          </p:nvSpPr>
          <p:spPr>
            <a:xfrm>
              <a:off x="3825866" y="392271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825866" y="427990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825866" y="463709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563888" y="1844109"/>
            <a:ext cx="899999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/>
              <a:t>ROOT</a:t>
            </a:r>
            <a:endParaRPr lang="el-GR" dirty="0"/>
          </a:p>
        </p:txBody>
      </p:sp>
      <p:sp>
        <p:nvSpPr>
          <p:cNvPr id="39" name="TextBox 38"/>
          <p:cNvSpPr txBox="1"/>
          <p:nvPr/>
        </p:nvSpPr>
        <p:spPr>
          <a:xfrm>
            <a:off x="5364088" y="878247"/>
            <a:ext cx="1490342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/>
              <a:t>METADATA</a:t>
            </a:r>
            <a:endParaRPr lang="el-GR" dirty="0"/>
          </a:p>
        </p:txBody>
      </p:sp>
      <p:sp>
        <p:nvSpPr>
          <p:cNvPr id="40" name="TextBox 39"/>
          <p:cNvSpPr txBox="1"/>
          <p:nvPr/>
        </p:nvSpPr>
        <p:spPr>
          <a:xfrm>
            <a:off x="7747222" y="489404"/>
            <a:ext cx="777605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/>
              <a:t>Table</a:t>
            </a:r>
            <a:endParaRPr lang="el-GR" dirty="0"/>
          </a:p>
        </p:txBody>
      </p:sp>
      <p:sp>
        <p:nvSpPr>
          <p:cNvPr id="42" name="Rectangle 41"/>
          <p:cNvSpPr/>
          <p:nvPr/>
        </p:nvSpPr>
        <p:spPr>
          <a:xfrm>
            <a:off x="7358418" y="2174393"/>
            <a:ext cx="1555212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a row</a:t>
            </a:r>
            <a:endParaRPr lang="el-GR" dirty="0"/>
          </a:p>
        </p:txBody>
      </p:sp>
      <p:cxnSp>
        <p:nvCxnSpPr>
          <p:cNvPr id="44" name="Straight Arrow Connector 43"/>
          <p:cNvCxnSpPr>
            <a:stCxn id="4" idx="0"/>
            <a:endCxn id="5" idx="1"/>
          </p:cNvCxnSpPr>
          <p:nvPr/>
        </p:nvCxnSpPr>
        <p:spPr>
          <a:xfrm flipV="1">
            <a:off x="2757587" y="2314809"/>
            <a:ext cx="453603" cy="313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5" idx="3"/>
            <a:endCxn id="16" idx="1"/>
          </p:cNvCxnSpPr>
          <p:nvPr/>
        </p:nvCxnSpPr>
        <p:spPr>
          <a:xfrm>
            <a:off x="4766401" y="2314809"/>
            <a:ext cx="518404" cy="410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6" idx="3"/>
            <a:endCxn id="42" idx="1"/>
          </p:cNvCxnSpPr>
          <p:nvPr/>
        </p:nvCxnSpPr>
        <p:spPr>
          <a:xfrm flipV="1">
            <a:off x="6840016" y="2336411"/>
            <a:ext cx="518403" cy="388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Ανάθεση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tablets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8"/>
            <a:ext cx="8361156" cy="4894916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Κάθε</a:t>
            </a:r>
            <a:r>
              <a:rPr lang="en-US" sz="2800" dirty="0"/>
              <a:t> tablet </a:t>
            </a:r>
            <a:r>
              <a:rPr lang="en-US" sz="2800" dirty="0" err="1"/>
              <a:t>ανατίθεται</a:t>
            </a:r>
            <a:r>
              <a:rPr lang="en-US" sz="2800" dirty="0"/>
              <a:t> </a:t>
            </a:r>
            <a:r>
              <a:rPr lang="en-US" sz="2800" dirty="0" err="1"/>
              <a:t>σε</a:t>
            </a:r>
            <a:r>
              <a:rPr lang="en-US" sz="2800" dirty="0"/>
              <a:t> </a:t>
            </a:r>
            <a:r>
              <a:rPr lang="en-US" sz="2800" dirty="0" err="1"/>
              <a:t>ένα</a:t>
            </a:r>
            <a:r>
              <a:rPr lang="en-US" sz="2800" dirty="0"/>
              <a:t> tablet server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/>
              <a:t>Ο master </a:t>
            </a:r>
            <a:r>
              <a:rPr lang="en-US" sz="2800" dirty="0" err="1"/>
              <a:t>είναι</a:t>
            </a:r>
            <a:r>
              <a:rPr lang="en-US" sz="2800" dirty="0"/>
              <a:t> </a:t>
            </a:r>
            <a:r>
              <a:rPr lang="en-US" sz="2800" dirty="0" err="1"/>
              <a:t>υπεύθυνος</a:t>
            </a:r>
            <a:r>
              <a:rPr lang="en-US" sz="2800" dirty="0"/>
              <a:t> </a:t>
            </a:r>
            <a:r>
              <a:rPr lang="en-US" sz="2800" dirty="0" err="1"/>
              <a:t>για</a:t>
            </a:r>
            <a:r>
              <a:rPr lang="en-US" sz="2800" dirty="0"/>
              <a:t> </a:t>
            </a:r>
            <a:r>
              <a:rPr lang="en-US" sz="2800" dirty="0" err="1"/>
              <a:t>την</a:t>
            </a:r>
            <a:r>
              <a:rPr lang="en-US" sz="2800" dirty="0"/>
              <a:t> </a:t>
            </a:r>
            <a:r>
              <a:rPr lang="en-US" sz="2800" dirty="0" err="1"/>
              <a:t>ανάθεση</a:t>
            </a:r>
            <a:r>
              <a:rPr lang="en-US" sz="2800" dirty="0"/>
              <a:t> </a:t>
            </a:r>
            <a:r>
              <a:rPr lang="en-US" sz="2800" dirty="0" err="1"/>
              <a:t>τους</a:t>
            </a:r>
            <a:endParaRPr lang="en-US" sz="2800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Ελεγχει</a:t>
            </a:r>
            <a:r>
              <a:rPr lang="en-US" sz="2400" dirty="0"/>
              <a:t> </a:t>
            </a:r>
            <a:r>
              <a:rPr lang="en-US" sz="2400" dirty="0" err="1"/>
              <a:t>την</a:t>
            </a:r>
            <a:r>
              <a:rPr lang="en-US" sz="2400" dirty="0"/>
              <a:t> </a:t>
            </a:r>
            <a:r>
              <a:rPr lang="en-US" sz="2400" dirty="0" err="1"/>
              <a:t>κατάσταση</a:t>
            </a:r>
            <a:r>
              <a:rPr lang="en-US" sz="2400" dirty="0"/>
              <a:t> </a:t>
            </a:r>
            <a:r>
              <a:rPr lang="en-US" sz="2400" dirty="0" err="1"/>
              <a:t>κάθε</a:t>
            </a:r>
            <a:r>
              <a:rPr lang="en-US" sz="2400" dirty="0"/>
              <a:t> </a:t>
            </a:r>
            <a:r>
              <a:rPr lang="en-US" sz="2400" dirty="0" smtClean="0"/>
              <a:t>server </a:t>
            </a:r>
            <a:r>
              <a:rPr lang="el-GR" sz="2400" dirty="0" smtClean="0"/>
              <a:t>περιοδικά</a:t>
            </a:r>
            <a:endParaRPr lang="en-US" sz="24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Το</a:t>
            </a:r>
            <a:r>
              <a:rPr lang="en-US" sz="2800" dirty="0"/>
              <a:t> Chubby </a:t>
            </a:r>
            <a:r>
              <a:rPr lang="en-US" sz="2800" dirty="0" err="1"/>
              <a:t>χρησιμοποιείται</a:t>
            </a:r>
            <a:r>
              <a:rPr lang="en-US" sz="2800" dirty="0"/>
              <a:t> </a:t>
            </a:r>
            <a:r>
              <a:rPr lang="en-US" sz="2800" dirty="0" err="1"/>
              <a:t>για</a:t>
            </a:r>
            <a:r>
              <a:rPr lang="en-US" sz="2800" dirty="0"/>
              <a:t> </a:t>
            </a:r>
            <a:r>
              <a:rPr lang="en-US" sz="2800" dirty="0" err="1"/>
              <a:t>την</a:t>
            </a:r>
            <a:r>
              <a:rPr lang="en-US" sz="2800" dirty="0"/>
              <a:t> </a:t>
            </a:r>
            <a:r>
              <a:rPr lang="en-US" sz="2800" dirty="0" err="1"/>
              <a:t>παρακολούθηση</a:t>
            </a:r>
            <a:r>
              <a:rPr lang="en-US" sz="2800" dirty="0"/>
              <a:t> </a:t>
            </a:r>
            <a:r>
              <a:rPr lang="en-US" sz="2800" dirty="0" err="1"/>
              <a:t>των</a:t>
            </a:r>
            <a:r>
              <a:rPr lang="en-US" sz="2800" dirty="0"/>
              <a:t> tablet </a:t>
            </a:r>
            <a:r>
              <a:rPr lang="en-US" sz="2800" dirty="0" smtClean="0"/>
              <a:t>servers</a:t>
            </a:r>
            <a:endParaRPr lang="el-GR" sz="2800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Κατά την έναρξη ενός </a:t>
            </a:r>
            <a:r>
              <a:rPr lang="en-US" sz="2800" dirty="0" smtClean="0"/>
              <a:t>Master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smtClean="0"/>
              <a:t>Lock </a:t>
            </a:r>
            <a:r>
              <a:rPr lang="el-GR" sz="2400" dirty="0" smtClean="0"/>
              <a:t>στο </a:t>
            </a:r>
            <a:r>
              <a:rPr lang="en-US" sz="2400" dirty="0" smtClean="0"/>
              <a:t>Chubby, </a:t>
            </a:r>
            <a:r>
              <a:rPr lang="en-US" sz="2400" dirty="0" err="1" smtClean="0"/>
              <a:t>ls</a:t>
            </a:r>
            <a:r>
              <a:rPr lang="en-US" sz="2400" dirty="0" smtClean="0"/>
              <a:t> </a:t>
            </a:r>
            <a:r>
              <a:rPr lang="el-GR" sz="2400" dirty="0" smtClean="0"/>
              <a:t>στο </a:t>
            </a:r>
            <a:r>
              <a:rPr lang="en-US" sz="2400" dirty="0" smtClean="0"/>
              <a:t>dir, </a:t>
            </a:r>
            <a:r>
              <a:rPr lang="el-GR" sz="2400" dirty="0" smtClean="0"/>
              <a:t>επικοινωνία με κάθε</a:t>
            </a:r>
            <a:r>
              <a:rPr lang="en-US" sz="2400" dirty="0" smtClean="0"/>
              <a:t> live server</a:t>
            </a:r>
            <a:r>
              <a:rPr lang="el-GR" sz="2400" dirty="0" smtClean="0"/>
              <a:t> για να βρει ποια </a:t>
            </a:r>
            <a:r>
              <a:rPr lang="en-US" sz="2400" dirty="0" smtClean="0"/>
              <a:t>tablets </a:t>
            </a:r>
            <a:r>
              <a:rPr lang="el-GR" sz="2400" dirty="0" smtClean="0"/>
              <a:t>είναι ήδη </a:t>
            </a:r>
            <a:r>
              <a:rPr lang="en-US" sz="2400" dirty="0" smtClean="0"/>
              <a:t>assigned, </a:t>
            </a:r>
            <a:r>
              <a:rPr lang="el-GR" sz="2400" dirty="0" smtClean="0"/>
              <a:t>διάβασμα του </a:t>
            </a:r>
            <a:r>
              <a:rPr lang="en-US" sz="2400" dirty="0" smtClean="0"/>
              <a:t>METADATA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Ξεκίνημα </a:t>
            </a:r>
            <a:r>
              <a:rPr lang="en-US" dirty="0" smtClean="0"/>
              <a:t>Master</a:t>
            </a:r>
            <a:endParaRPr lang="el-GR" dirty="0"/>
          </a:p>
        </p:txBody>
      </p:sp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8436149" cy="354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Μοίρασμα των </a:t>
            </a:r>
            <a:r>
              <a:rPr lang="en-US" dirty="0" smtClean="0"/>
              <a:t>tablets</a:t>
            </a:r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Χρησιμοποιείται</a:t>
            </a:r>
            <a:r>
              <a:rPr lang="en-US" sz="2800" dirty="0"/>
              <a:t> </a:t>
            </a:r>
            <a:r>
              <a:rPr lang="en-US" sz="2800" dirty="0" err="1"/>
              <a:t>το</a:t>
            </a:r>
            <a:r>
              <a:rPr lang="en-US" sz="2800" dirty="0"/>
              <a:t> GFS </a:t>
            </a:r>
            <a:r>
              <a:rPr lang="en-US" sz="2800" dirty="0" err="1"/>
              <a:t>για</a:t>
            </a:r>
            <a:r>
              <a:rPr lang="en-US" sz="2800" dirty="0"/>
              <a:t> </a:t>
            </a:r>
            <a:r>
              <a:rPr lang="en-US" sz="2800" dirty="0" err="1"/>
              <a:t>την</a:t>
            </a:r>
            <a:r>
              <a:rPr lang="en-US" sz="2800" dirty="0"/>
              <a:t> </a:t>
            </a:r>
            <a:r>
              <a:rPr lang="en-US" sz="2800" dirty="0" err="1"/>
              <a:t>μόνιμη</a:t>
            </a:r>
            <a:r>
              <a:rPr lang="en-US" sz="2800" dirty="0"/>
              <a:t> </a:t>
            </a:r>
            <a:r>
              <a:rPr lang="en-US" sz="2800" dirty="0" err="1"/>
              <a:t>αποθήκευση</a:t>
            </a:r>
            <a:r>
              <a:rPr lang="en-US" sz="2800" dirty="0"/>
              <a:t> </a:t>
            </a:r>
            <a:r>
              <a:rPr lang="en-US" sz="2800" dirty="0" err="1"/>
              <a:t>των</a:t>
            </a:r>
            <a:r>
              <a:rPr lang="en-US" sz="2800" dirty="0"/>
              <a:t> </a:t>
            </a:r>
            <a:r>
              <a:rPr lang="en-US" sz="2800" dirty="0" err="1"/>
              <a:t>δεδομένων</a:t>
            </a:r>
            <a:r>
              <a:rPr lang="en-US" sz="2800" dirty="0"/>
              <a:t> </a:t>
            </a:r>
            <a:r>
              <a:rPr lang="en-US" sz="2800" dirty="0" err="1"/>
              <a:t>ενός</a:t>
            </a:r>
            <a:r>
              <a:rPr lang="en-US" sz="2800" dirty="0"/>
              <a:t> tablet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Ένα</a:t>
            </a:r>
            <a:r>
              <a:rPr lang="en-US" sz="2800" dirty="0"/>
              <a:t> commit log </a:t>
            </a:r>
            <a:r>
              <a:rPr lang="en-US" sz="2800" dirty="0" err="1"/>
              <a:t>χρησιμοποιείται</a:t>
            </a:r>
            <a:r>
              <a:rPr lang="en-US" sz="2800" dirty="0"/>
              <a:t> </a:t>
            </a:r>
            <a:r>
              <a:rPr lang="en-US" sz="2800" dirty="0" err="1"/>
              <a:t>για</a:t>
            </a:r>
            <a:r>
              <a:rPr lang="en-US" sz="2800" dirty="0"/>
              <a:t> </a:t>
            </a:r>
            <a:r>
              <a:rPr lang="en-US" sz="2800" dirty="0" err="1"/>
              <a:t>τις</a:t>
            </a:r>
            <a:r>
              <a:rPr lang="en-US" sz="2800" dirty="0"/>
              <a:t> </a:t>
            </a:r>
            <a:r>
              <a:rPr lang="en-US" sz="2800" dirty="0" err="1"/>
              <a:t>ενημερώσεις</a:t>
            </a:r>
            <a:endParaRPr lang="en-US" sz="28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Οι</a:t>
            </a:r>
            <a:r>
              <a:rPr lang="en-US" sz="2800" dirty="0"/>
              <a:t> </a:t>
            </a:r>
            <a:r>
              <a:rPr lang="el-GR" sz="2800" dirty="0" smtClean="0"/>
              <a:t>πιο </a:t>
            </a:r>
            <a:r>
              <a:rPr lang="en-US" sz="2800" dirty="0" err="1" smtClean="0"/>
              <a:t>πρόσφατες</a:t>
            </a:r>
            <a:r>
              <a:rPr lang="en-US" sz="2800" dirty="0" smtClean="0"/>
              <a:t> </a:t>
            </a:r>
            <a:r>
              <a:rPr lang="en-US" sz="2800" dirty="0" err="1"/>
              <a:t>διατηρούνται</a:t>
            </a:r>
            <a:r>
              <a:rPr lang="en-US" sz="2800" dirty="0"/>
              <a:t> </a:t>
            </a:r>
            <a:r>
              <a:rPr lang="en-US" sz="2800" dirty="0" err="1"/>
              <a:t>σε</a:t>
            </a:r>
            <a:r>
              <a:rPr lang="en-US" sz="2800" dirty="0"/>
              <a:t> </a:t>
            </a:r>
            <a:r>
              <a:rPr lang="en-US" sz="2800" dirty="0" err="1"/>
              <a:t>ένα</a:t>
            </a:r>
            <a:r>
              <a:rPr lang="en-US" sz="2800" dirty="0"/>
              <a:t> </a:t>
            </a:r>
            <a:r>
              <a:rPr lang="en-US" sz="2800" dirty="0" err="1"/>
              <a:t>memtable</a:t>
            </a:r>
            <a:r>
              <a:rPr lang="en-US" sz="2800" dirty="0"/>
              <a:t> </a:t>
            </a:r>
            <a:r>
              <a:rPr lang="en-US" sz="2800" dirty="0" err="1"/>
              <a:t>στη</a:t>
            </a:r>
            <a:r>
              <a:rPr lang="en-US" sz="2800" dirty="0"/>
              <a:t> </a:t>
            </a:r>
            <a:r>
              <a:rPr lang="en-US" sz="2800" dirty="0" err="1" smtClean="0"/>
              <a:t>μνήμη</a:t>
            </a:r>
            <a:r>
              <a:rPr lang="el-GR" sz="2800" dirty="0" smtClean="0"/>
              <a:t> </a:t>
            </a:r>
            <a:r>
              <a:rPr lang="en-US" sz="2800" dirty="0" smtClean="0"/>
              <a:t>RAM</a:t>
            </a:r>
            <a:endParaRPr lang="en-US" sz="28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Ότ</a:t>
            </a:r>
            <a:r>
              <a:rPr lang="en-US" sz="2800" dirty="0"/>
              <a:t>αν ένα tablet ανακτάται τότε οι πληροφορίες του συγχωνεύονται με αυτές του </a:t>
            </a:r>
            <a:r>
              <a:rPr lang="en-US" sz="2800" dirty="0" smtClean="0"/>
              <a:t>memTable</a:t>
            </a:r>
          </a:p>
          <a:p>
            <a:pPr marL="757407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smtClean="0"/>
              <a:t>Κάνει </a:t>
            </a:r>
            <a:r>
              <a:rPr lang="en-US" sz="2400" dirty="0" smtClean="0"/>
              <a:t>recovery </a:t>
            </a:r>
            <a:r>
              <a:rPr lang="el-GR" sz="2400" dirty="0" smtClean="0"/>
              <a:t>από το </a:t>
            </a:r>
            <a:r>
              <a:rPr lang="en-US" sz="2400" dirty="0" smtClean="0"/>
              <a:t>log (WAL)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Εξυπηρέτηση αιτήσεων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9538" y="2122513"/>
            <a:ext cx="6419520" cy="36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Παραδοχές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Υψηλή συχνότητα βλαβών.</a:t>
            </a:r>
          </a:p>
          <a:p>
            <a:r>
              <a:rPr lang="el-GR" dirty="0" smtClean="0"/>
              <a:t>Τα αρχεία σε τέτοιου είδους συστήματα είναι μεγάλα </a:t>
            </a:r>
            <a:r>
              <a:rPr lang="en-US" dirty="0" smtClean="0"/>
              <a:t>(</a:t>
            </a:r>
            <a:r>
              <a:rPr lang="el-GR" dirty="0" smtClean="0"/>
              <a:t>πολλά </a:t>
            </a:r>
            <a:r>
              <a:rPr lang="en-US" dirty="0" smtClean="0"/>
              <a:t>GBs)</a:t>
            </a:r>
          </a:p>
          <a:p>
            <a:r>
              <a:rPr lang="el-GR" dirty="0" smtClean="0"/>
              <a:t>Πρόσβαση αρχείων</a:t>
            </a:r>
          </a:p>
          <a:p>
            <a:pPr lvl="1"/>
            <a:r>
              <a:rPr lang="el-GR" dirty="0" smtClean="0"/>
              <a:t>Τα περισσότερα αρχεία τροποποιούνται µε προσάρτηση(</a:t>
            </a:r>
            <a:r>
              <a:rPr lang="el-GR" dirty="0" err="1" smtClean="0"/>
              <a:t>append</a:t>
            </a:r>
            <a:r>
              <a:rPr lang="el-GR" dirty="0" smtClean="0"/>
              <a:t>)</a:t>
            </a:r>
          </a:p>
          <a:p>
            <a:pPr lvl="1"/>
            <a:r>
              <a:rPr lang="en-US" dirty="0" smtClean="0"/>
              <a:t>2 </a:t>
            </a:r>
            <a:r>
              <a:rPr lang="el-GR" dirty="0" smtClean="0"/>
              <a:t>ειδών</a:t>
            </a:r>
            <a:r>
              <a:rPr lang="en-US" dirty="0" smtClean="0"/>
              <a:t> reads: </a:t>
            </a:r>
            <a:r>
              <a:rPr lang="el-GR" dirty="0" smtClean="0"/>
              <a:t>μεγάλα σειριακά </a:t>
            </a:r>
            <a:r>
              <a:rPr lang="en-US" dirty="0" smtClean="0"/>
              <a:t>reads </a:t>
            </a:r>
            <a:r>
              <a:rPr lang="el-GR" dirty="0" smtClean="0"/>
              <a:t>ή μικρά </a:t>
            </a:r>
            <a:r>
              <a:rPr lang="en-US" dirty="0" smtClean="0"/>
              <a:t>random reads</a:t>
            </a:r>
            <a:endParaRPr lang="el-GR" dirty="0" smtClean="0"/>
          </a:p>
          <a:p>
            <a:r>
              <a:rPr lang="el-GR" dirty="0" smtClean="0"/>
              <a:t>Ειδικός </a:t>
            </a:r>
            <a:r>
              <a:rPr lang="el-GR" dirty="0" err="1" smtClean="0"/>
              <a:t>χειρισµός</a:t>
            </a:r>
            <a:r>
              <a:rPr lang="el-GR" dirty="0" smtClean="0"/>
              <a:t> για παράλληλο </a:t>
            </a:r>
            <a:r>
              <a:rPr lang="el-GR" dirty="0" err="1" smtClean="0"/>
              <a:t>append</a:t>
            </a:r>
            <a:endParaRPr lang="en-US" dirty="0" smtClean="0"/>
          </a:p>
          <a:p>
            <a:r>
              <a:rPr lang="el-GR" dirty="0" smtClean="0"/>
              <a:t>Ταιριάζουν για </a:t>
            </a:r>
            <a:r>
              <a:rPr lang="en-US" dirty="0" smtClean="0"/>
              <a:t>data analytics</a:t>
            </a:r>
            <a:endParaRPr lang="el-GR" dirty="0" smtClean="0"/>
          </a:p>
          <a:p>
            <a:pPr lvl="1"/>
            <a:r>
              <a:rPr lang="el-GR" dirty="0" smtClean="0"/>
              <a:t>Συνήθως µ</a:t>
            </a:r>
            <a:r>
              <a:rPr lang="el-GR" dirty="0" err="1" smtClean="0"/>
              <a:t>εγάλα</a:t>
            </a:r>
            <a:r>
              <a:rPr lang="el-GR" dirty="0" smtClean="0"/>
              <a:t> αρχεία.</a:t>
            </a:r>
          </a:p>
          <a:p>
            <a:pPr lvl="1"/>
            <a:r>
              <a:rPr lang="el-GR" dirty="0" smtClean="0"/>
              <a:t>Το υψηλό bandwidth προτιµάται από το χαµηλό latency.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Εγγραφή</a:t>
            </a:r>
            <a:r>
              <a:rPr lang="en-US" dirty="0"/>
              <a:t> </a:t>
            </a:r>
            <a:r>
              <a:rPr lang="en-US" dirty="0" err="1" smtClean="0"/>
              <a:t>δε</a:t>
            </a:r>
            <a:r>
              <a:rPr lang="el-GR" dirty="0" smtClean="0"/>
              <a:t>δ</a:t>
            </a:r>
            <a:r>
              <a:rPr lang="en-US" dirty="0" err="1" smtClean="0"/>
              <a:t>ομένων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Έλεγχος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είδους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εγγραφής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δικαιωμάτων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χρήστη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Οι</a:t>
            </a:r>
            <a:r>
              <a:rPr lang="en-US" dirty="0"/>
              <a:t> α</a:t>
            </a:r>
            <a:r>
              <a:rPr lang="en-US" dirty="0" err="1"/>
              <a:t>λλ</a:t>
            </a:r>
            <a:r>
              <a:rPr lang="en-US" dirty="0"/>
              <a:t>αγές καταγράφονται στο commit </a:t>
            </a:r>
            <a:r>
              <a:rPr lang="en-US" dirty="0" smtClean="0"/>
              <a:t>log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/>
              <a:t>memtable</a:t>
            </a:r>
            <a:r>
              <a:rPr lang="en-US" dirty="0"/>
              <a:t> </a:t>
            </a:r>
            <a:r>
              <a:rPr lang="en-US" dirty="0" err="1"/>
              <a:t>ενημερώνεται</a:t>
            </a:r>
            <a:r>
              <a:rPr lang="en-US" dirty="0"/>
              <a:t> </a:t>
            </a:r>
            <a:r>
              <a:rPr lang="en-US" dirty="0" err="1" smtClean="0"/>
              <a:t>όταν</a:t>
            </a:r>
            <a:r>
              <a:rPr lang="en-US" dirty="0" smtClean="0"/>
              <a:t> </a:t>
            </a:r>
            <a:r>
              <a:rPr lang="en-US" dirty="0" err="1"/>
              <a:t>ολοκληρωθεί</a:t>
            </a:r>
            <a:r>
              <a:rPr lang="en-US" dirty="0"/>
              <a:t> η </a:t>
            </a:r>
            <a:r>
              <a:rPr lang="en-US" dirty="0" err="1"/>
              <a:t>εγγραφή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Εγγραφή</a:t>
            </a:r>
            <a:r>
              <a:rPr lang="en-US" dirty="0"/>
              <a:t> </a:t>
            </a:r>
            <a:r>
              <a:rPr lang="en-US" dirty="0" err="1" smtClean="0"/>
              <a:t>δε</a:t>
            </a:r>
            <a:r>
              <a:rPr lang="el-GR" dirty="0" smtClean="0"/>
              <a:t>δ</a:t>
            </a:r>
            <a:r>
              <a:rPr lang="en-US" dirty="0" err="1" smtClean="0"/>
              <a:t>ομένων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729594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4960802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6" name="Rounded Rectangle 5"/>
          <p:cNvSpPr/>
          <p:nvPr/>
        </p:nvSpPr>
        <p:spPr>
          <a:xfrm>
            <a:off x="6192011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7" name="Rounded Rectangle 6"/>
          <p:cNvSpPr/>
          <p:nvPr/>
        </p:nvSpPr>
        <p:spPr>
          <a:xfrm>
            <a:off x="1007974" y="3364192"/>
            <a:ext cx="1814413" cy="2073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Commit Log</a:t>
            </a:r>
            <a:endParaRPr lang="el-GR" dirty="0"/>
          </a:p>
        </p:txBody>
      </p:sp>
      <p:sp>
        <p:nvSpPr>
          <p:cNvPr id="8" name="Rounded Rectangle 7"/>
          <p:cNvSpPr/>
          <p:nvPr/>
        </p:nvSpPr>
        <p:spPr>
          <a:xfrm>
            <a:off x="3794394" y="2456890"/>
            <a:ext cx="2656819" cy="648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memtable</a:t>
            </a:r>
            <a:endParaRPr lang="el-GR" dirty="0"/>
          </a:p>
        </p:txBody>
      </p:sp>
      <p:sp>
        <p:nvSpPr>
          <p:cNvPr id="9" name="Rectangle 8"/>
          <p:cNvSpPr/>
          <p:nvPr/>
        </p:nvSpPr>
        <p:spPr>
          <a:xfrm>
            <a:off x="1591179" y="2392083"/>
            <a:ext cx="1296009" cy="38884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write</a:t>
            </a:r>
            <a:endParaRPr lang="el-GR" dirty="0"/>
          </a:p>
        </p:txBody>
      </p:sp>
      <p:cxnSp>
        <p:nvCxnSpPr>
          <p:cNvPr id="11" name="Straight Arrow Connector 10"/>
          <p:cNvCxnSpPr>
            <a:stCxn id="9" idx="2"/>
            <a:endCxn id="7" idx="0"/>
          </p:cNvCxnSpPr>
          <p:nvPr/>
        </p:nvCxnSpPr>
        <p:spPr>
          <a:xfrm rot="5400000">
            <a:off x="1785550" y="2910559"/>
            <a:ext cx="583265" cy="324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  <a:endCxn id="8" idx="1"/>
          </p:cNvCxnSpPr>
          <p:nvPr/>
        </p:nvCxnSpPr>
        <p:spPr>
          <a:xfrm>
            <a:off x="2887188" y="2586505"/>
            <a:ext cx="907206" cy="194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Συμπύκνωση</a:t>
            </a:r>
            <a:r>
              <a:rPr lang="en-US" dirty="0" smtClean="0"/>
              <a:t> (compaction)</a:t>
            </a:r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Όταν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memtable</a:t>
            </a:r>
            <a:r>
              <a:rPr lang="en-US" dirty="0"/>
              <a:t> </a:t>
            </a:r>
            <a:r>
              <a:rPr lang="en-US" dirty="0" err="1"/>
              <a:t>μεγαλώσει</a:t>
            </a:r>
            <a:r>
              <a:rPr lang="en-US" dirty="0"/>
              <a:t> </a:t>
            </a:r>
            <a:r>
              <a:rPr lang="en-US" dirty="0" err="1"/>
              <a:t>αρκετά</a:t>
            </a:r>
            <a:r>
              <a:rPr lang="en-US" dirty="0"/>
              <a:t>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Minor  compaction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Σταματάει</a:t>
            </a:r>
            <a:r>
              <a:rPr lang="en-US" dirty="0" smtClean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χρησιμοποιείται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Δημιουργείται</a:t>
            </a:r>
            <a:r>
              <a:rPr lang="en-US" dirty="0"/>
              <a:t> </a:t>
            </a:r>
            <a:r>
              <a:rPr lang="en-US" dirty="0" err="1"/>
              <a:t>ένα</a:t>
            </a:r>
            <a:r>
              <a:rPr lang="en-US" dirty="0"/>
              <a:t> </a:t>
            </a:r>
            <a:r>
              <a:rPr lang="en-US" dirty="0" err="1"/>
              <a:t>νέο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αρχικό</a:t>
            </a:r>
            <a:r>
              <a:rPr lang="en-US" dirty="0"/>
              <a:t> </a:t>
            </a:r>
            <a:r>
              <a:rPr lang="en-US" dirty="0" err="1"/>
              <a:t>εγγράφεται</a:t>
            </a:r>
            <a:r>
              <a:rPr lang="en-US" dirty="0"/>
              <a:t> </a:t>
            </a:r>
            <a:r>
              <a:rPr lang="en-US" dirty="0" err="1"/>
              <a:t>ως</a:t>
            </a:r>
            <a:r>
              <a:rPr lang="en-US" dirty="0"/>
              <a:t> </a:t>
            </a:r>
            <a:r>
              <a:rPr lang="en-US" dirty="0" err="1"/>
              <a:t>SSTable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GFS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Major compaction: </a:t>
            </a:r>
            <a:r>
              <a:rPr lang="el-GR" dirty="0" smtClean="0"/>
              <a:t>π</a:t>
            </a:r>
            <a:r>
              <a:rPr lang="en-US" dirty="0" err="1" smtClean="0"/>
              <a:t>εριοδικά</a:t>
            </a:r>
            <a:r>
              <a:rPr lang="en-US" dirty="0" smtClean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SSTables</a:t>
            </a:r>
            <a:r>
              <a:rPr lang="en-US" dirty="0"/>
              <a:t> </a:t>
            </a:r>
            <a:r>
              <a:rPr lang="en-US" dirty="0" err="1" smtClean="0"/>
              <a:t>συγχωνευονται</a:t>
            </a:r>
            <a:endParaRPr lang="el-GR" dirty="0" smtClean="0"/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Αποφεύγεται η δημιουργία πολλών αρχείων από πολλά </a:t>
            </a:r>
            <a:r>
              <a:rPr lang="en-US" dirty="0" smtClean="0"/>
              <a:t>minor compactions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Συμπύκνωση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729594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4960802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6" name="Rounded Rectangle 5"/>
          <p:cNvSpPr/>
          <p:nvPr/>
        </p:nvSpPr>
        <p:spPr>
          <a:xfrm>
            <a:off x="6192011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7" name="Rounded Rectangle 6"/>
          <p:cNvSpPr/>
          <p:nvPr/>
        </p:nvSpPr>
        <p:spPr>
          <a:xfrm>
            <a:off x="1007974" y="3364192"/>
            <a:ext cx="1814413" cy="2073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Commit Log</a:t>
            </a:r>
            <a:endParaRPr lang="el-GR" dirty="0"/>
          </a:p>
        </p:txBody>
      </p:sp>
      <p:sp>
        <p:nvSpPr>
          <p:cNvPr id="8" name="Rounded Rectangle 7"/>
          <p:cNvSpPr/>
          <p:nvPr/>
        </p:nvSpPr>
        <p:spPr>
          <a:xfrm>
            <a:off x="3794394" y="2456890"/>
            <a:ext cx="2656819" cy="648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memtable</a:t>
            </a:r>
            <a:endParaRPr lang="el-GR" dirty="0"/>
          </a:p>
        </p:txBody>
      </p:sp>
      <p:sp>
        <p:nvSpPr>
          <p:cNvPr id="9" name="Rectangle 8"/>
          <p:cNvSpPr/>
          <p:nvPr/>
        </p:nvSpPr>
        <p:spPr>
          <a:xfrm>
            <a:off x="1591179" y="2392083"/>
            <a:ext cx="1296009" cy="38884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write</a:t>
            </a:r>
            <a:endParaRPr lang="el-GR" dirty="0"/>
          </a:p>
        </p:txBody>
      </p:sp>
      <p:cxnSp>
        <p:nvCxnSpPr>
          <p:cNvPr id="11" name="Straight Arrow Connector 10"/>
          <p:cNvCxnSpPr>
            <a:stCxn id="9" idx="2"/>
            <a:endCxn id="7" idx="0"/>
          </p:cNvCxnSpPr>
          <p:nvPr/>
        </p:nvCxnSpPr>
        <p:spPr>
          <a:xfrm rot="5400000">
            <a:off x="1785550" y="2910559"/>
            <a:ext cx="583265" cy="324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  <a:endCxn id="8" idx="1"/>
          </p:cNvCxnSpPr>
          <p:nvPr/>
        </p:nvCxnSpPr>
        <p:spPr>
          <a:xfrm>
            <a:off x="2887188" y="2586505"/>
            <a:ext cx="907206" cy="194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7423219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cxnSp>
        <p:nvCxnSpPr>
          <p:cNvPr id="14" name="Straight Arrow Connector 13"/>
          <p:cNvCxnSpPr>
            <a:stCxn id="8" idx="2"/>
            <a:endCxn id="12" idx="0"/>
          </p:cNvCxnSpPr>
          <p:nvPr/>
        </p:nvCxnSpPr>
        <p:spPr>
          <a:xfrm rot="16200000" flipH="1">
            <a:off x="5965148" y="2262619"/>
            <a:ext cx="1166531" cy="2851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608807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16" name="15 - TextBox"/>
          <p:cNvSpPr txBox="1"/>
          <p:nvPr/>
        </p:nvSpPr>
        <p:spPr>
          <a:xfrm>
            <a:off x="6662159" y="3307489"/>
            <a:ext cx="2090160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/>
              <a:t>Minor Compaction</a:t>
            </a:r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6596842" y="3233027"/>
            <a:ext cx="2351430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b="1" dirty="0" smtClean="0"/>
              <a:t>Major Compaction</a:t>
            </a:r>
            <a:endParaRPr lang="el-GR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2" grpId="0" animBg="1"/>
      <p:bldP spid="12" grpId="1" animBg="1"/>
      <p:bldP spid="13" grpId="0" animBg="1"/>
      <p:bldP spid="16" grpId="0"/>
      <p:bldP spid="16" grpId="1"/>
      <p:bldP spid="1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Ανάγνωση</a:t>
            </a:r>
            <a:r>
              <a:rPr lang="en-US" dirty="0"/>
              <a:t> </a:t>
            </a:r>
            <a:r>
              <a:rPr lang="en-US" dirty="0" err="1"/>
              <a:t>δεδομένων</a:t>
            </a:r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Έλεγχος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είδους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ανάγνωσης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δικαιωμάτων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χρήστη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Η </a:t>
            </a:r>
            <a:r>
              <a:rPr lang="en-US" dirty="0" err="1"/>
              <a:t>ανάγνωση</a:t>
            </a:r>
            <a:r>
              <a:rPr lang="en-US" dirty="0"/>
              <a:t> </a:t>
            </a:r>
            <a:r>
              <a:rPr lang="en-US" dirty="0" err="1"/>
              <a:t>πραγματοποιείται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 smtClean="0"/>
              <a:t>συνδ</a:t>
            </a:r>
            <a:r>
              <a:rPr lang="el-GR" dirty="0" smtClean="0"/>
              <a:t>υ</a:t>
            </a:r>
            <a:r>
              <a:rPr lang="en-US" dirty="0" err="1" smtClean="0"/>
              <a:t>ασμένα</a:t>
            </a:r>
            <a:r>
              <a:rPr lang="en-US" dirty="0" smtClean="0"/>
              <a:t> </a:t>
            </a:r>
            <a:r>
              <a:rPr lang="en-US" dirty="0" err="1"/>
              <a:t>δεδομένα</a:t>
            </a:r>
            <a:r>
              <a:rPr lang="en-US" dirty="0"/>
              <a:t> </a:t>
            </a:r>
            <a:r>
              <a:rPr lang="en-US" dirty="0" err="1"/>
              <a:t>από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SSTable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memtable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Ανάγνωση</a:t>
            </a:r>
            <a:r>
              <a:rPr lang="en-US" dirty="0" smtClean="0"/>
              <a:t> </a:t>
            </a:r>
            <a:r>
              <a:rPr lang="en-US" dirty="0" err="1" smtClean="0"/>
              <a:t>δε</a:t>
            </a:r>
            <a:r>
              <a:rPr lang="el-GR" dirty="0" smtClean="0"/>
              <a:t>δ</a:t>
            </a:r>
            <a:r>
              <a:rPr lang="en-US" dirty="0" err="1" smtClean="0"/>
              <a:t>ομένων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729594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4960802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6" name="Rounded Rectangle 5"/>
          <p:cNvSpPr/>
          <p:nvPr/>
        </p:nvSpPr>
        <p:spPr>
          <a:xfrm>
            <a:off x="6192011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7" name="Rounded Rectangle 6"/>
          <p:cNvSpPr/>
          <p:nvPr/>
        </p:nvSpPr>
        <p:spPr>
          <a:xfrm>
            <a:off x="1007974" y="3364192"/>
            <a:ext cx="1814413" cy="2073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Commit Log</a:t>
            </a:r>
            <a:endParaRPr lang="el-GR" dirty="0"/>
          </a:p>
        </p:txBody>
      </p:sp>
      <p:sp>
        <p:nvSpPr>
          <p:cNvPr id="8" name="Rounded Rectangle 7"/>
          <p:cNvSpPr/>
          <p:nvPr/>
        </p:nvSpPr>
        <p:spPr>
          <a:xfrm>
            <a:off x="3794394" y="2456890"/>
            <a:ext cx="2656819" cy="648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memtable</a:t>
            </a:r>
            <a:endParaRPr lang="el-GR" dirty="0"/>
          </a:p>
        </p:txBody>
      </p:sp>
      <p:sp>
        <p:nvSpPr>
          <p:cNvPr id="12" name="Rectangle 11"/>
          <p:cNvSpPr/>
          <p:nvPr/>
        </p:nvSpPr>
        <p:spPr>
          <a:xfrm>
            <a:off x="7358419" y="2456891"/>
            <a:ext cx="1296009" cy="32403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read</a:t>
            </a:r>
            <a:endParaRPr lang="el-GR" dirty="0"/>
          </a:p>
        </p:txBody>
      </p:sp>
      <p:cxnSp>
        <p:nvCxnSpPr>
          <p:cNvPr id="17" name="Straight Arrow Connector 16"/>
          <p:cNvCxnSpPr>
            <a:stCxn id="12" idx="1"/>
            <a:endCxn id="8" idx="3"/>
          </p:cNvCxnSpPr>
          <p:nvPr/>
        </p:nvCxnSpPr>
        <p:spPr>
          <a:xfrm rot="10800000" flipV="1">
            <a:off x="6451213" y="2618908"/>
            <a:ext cx="907206" cy="162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2"/>
            <a:endCxn id="5" idx="0"/>
          </p:cNvCxnSpPr>
          <p:nvPr/>
        </p:nvCxnSpPr>
        <p:spPr>
          <a:xfrm rot="5400000">
            <a:off x="6013732" y="2278803"/>
            <a:ext cx="1490567" cy="2494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Βελτιώσεις</a:t>
            </a: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Locality groups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χρήση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ομαδοποιούνται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column families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Ένα</a:t>
            </a:r>
            <a:r>
              <a:rPr lang="en-US" dirty="0"/>
              <a:t> </a:t>
            </a:r>
            <a:r>
              <a:rPr lang="en-US" dirty="0" err="1"/>
              <a:t>ξεχωριστό</a:t>
            </a:r>
            <a:r>
              <a:rPr lang="en-US" dirty="0"/>
              <a:t> </a:t>
            </a:r>
            <a:r>
              <a:rPr lang="en-US" dirty="0" err="1"/>
              <a:t>SSTable</a:t>
            </a:r>
            <a:r>
              <a:rPr lang="en-US" dirty="0"/>
              <a:t> </a:t>
            </a:r>
            <a:r>
              <a:rPr lang="en-US" dirty="0" err="1"/>
              <a:t>δημιουργειται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καθένα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Διευκολύνουν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 smtClean="0"/>
              <a:t>διαχείρ</a:t>
            </a:r>
            <a:r>
              <a:rPr lang="el-GR" dirty="0" smtClean="0"/>
              <a:t>ι</a:t>
            </a:r>
            <a:r>
              <a:rPr lang="en-US" dirty="0" err="1" smtClean="0"/>
              <a:t>ση</a:t>
            </a:r>
            <a:r>
              <a:rPr lang="en-US" dirty="0" smtClean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πινάκων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Βελτιώσεις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Συμπίεση</a:t>
            </a:r>
            <a:endParaRPr lang="en-US" sz="2800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/>
              <a:t>Ο </a:t>
            </a:r>
            <a:r>
              <a:rPr lang="en-US" sz="2400" dirty="0" err="1"/>
              <a:t>χρήστης</a:t>
            </a:r>
            <a:r>
              <a:rPr lang="en-US" sz="2400" dirty="0"/>
              <a:t> </a:t>
            </a:r>
            <a:r>
              <a:rPr lang="en-US" sz="2400" dirty="0" err="1"/>
              <a:t>μπορεί</a:t>
            </a:r>
            <a:r>
              <a:rPr lang="en-US" sz="2400" dirty="0"/>
              <a:t> </a:t>
            </a:r>
            <a:r>
              <a:rPr lang="en-US" sz="2400" dirty="0" err="1"/>
              <a:t>να</a:t>
            </a:r>
            <a:r>
              <a:rPr lang="en-US" sz="2400" dirty="0"/>
              <a:t> </a:t>
            </a:r>
            <a:r>
              <a:rPr lang="en-US" sz="2400" dirty="0" err="1"/>
              <a:t>καθορίσει</a:t>
            </a:r>
            <a:r>
              <a:rPr lang="en-US" sz="2400" dirty="0"/>
              <a:t> </a:t>
            </a:r>
            <a:r>
              <a:rPr lang="en-US" sz="2400" dirty="0" err="1"/>
              <a:t>το</a:t>
            </a:r>
            <a:r>
              <a:rPr lang="en-US" sz="2400" dirty="0"/>
              <a:t> </a:t>
            </a:r>
            <a:r>
              <a:rPr lang="en-US" sz="2400" dirty="0" err="1"/>
              <a:t>επίπεδο</a:t>
            </a:r>
            <a:r>
              <a:rPr lang="en-US" sz="2400" dirty="0"/>
              <a:t> </a:t>
            </a:r>
            <a:r>
              <a:rPr lang="en-US" sz="2400" dirty="0" err="1"/>
              <a:t>της</a:t>
            </a:r>
            <a:endParaRPr lang="en-US" sz="2400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Εφαρμόζεται</a:t>
            </a:r>
            <a:r>
              <a:rPr lang="en-US" sz="2400" dirty="0"/>
              <a:t> </a:t>
            </a:r>
            <a:r>
              <a:rPr lang="en-US" sz="2400" dirty="0" err="1"/>
              <a:t>σε</a:t>
            </a:r>
            <a:r>
              <a:rPr lang="en-US" sz="2400" dirty="0"/>
              <a:t> </a:t>
            </a:r>
            <a:r>
              <a:rPr lang="en-US" sz="2400" dirty="0" err="1"/>
              <a:t>κάθε</a:t>
            </a:r>
            <a:r>
              <a:rPr lang="en-US" sz="2400" dirty="0"/>
              <a:t> </a:t>
            </a:r>
            <a:r>
              <a:rPr lang="en-US" sz="2400" dirty="0" err="1"/>
              <a:t>SSTable</a:t>
            </a:r>
            <a:r>
              <a:rPr lang="en-US" sz="2400" dirty="0"/>
              <a:t> block </a:t>
            </a:r>
            <a:r>
              <a:rPr lang="en-US" sz="2400" dirty="0" err="1" smtClean="0"/>
              <a:t>ξεχωριστά</a:t>
            </a:r>
            <a:endParaRPr lang="el-GR" sz="2400" dirty="0" smtClean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smtClean="0"/>
              <a:t>Ταχύτητα εναντίον μεγάλης συμπίεσης (φτηνοί δίσκοι)</a:t>
            </a:r>
            <a:endParaRPr lang="en-US" sz="2400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Δεν</a:t>
            </a:r>
            <a:r>
              <a:rPr lang="en-US" sz="2400" dirty="0"/>
              <a:t> </a:t>
            </a:r>
            <a:r>
              <a:rPr lang="en-US" sz="2400" dirty="0" err="1"/>
              <a:t>απαιτείται</a:t>
            </a:r>
            <a:r>
              <a:rPr lang="en-US" sz="2400" dirty="0"/>
              <a:t> </a:t>
            </a:r>
            <a:r>
              <a:rPr lang="en-US" sz="2400" dirty="0" err="1"/>
              <a:t>αποσυμπίεση</a:t>
            </a:r>
            <a:r>
              <a:rPr lang="en-US" sz="2400" dirty="0"/>
              <a:t> </a:t>
            </a:r>
            <a:r>
              <a:rPr lang="en-US" sz="2400" dirty="0" err="1"/>
              <a:t>ολοκληρου</a:t>
            </a:r>
            <a:r>
              <a:rPr lang="en-US" sz="2400" dirty="0"/>
              <a:t> </a:t>
            </a:r>
            <a:r>
              <a:rPr lang="en-US" sz="2400" dirty="0" err="1"/>
              <a:t>του</a:t>
            </a:r>
            <a:r>
              <a:rPr lang="en-US" sz="2400" dirty="0"/>
              <a:t> </a:t>
            </a:r>
            <a:r>
              <a:rPr lang="en-US" sz="2400" dirty="0" err="1" smtClean="0"/>
              <a:t>αρχείου</a:t>
            </a:r>
            <a:endParaRPr lang="el-GR" sz="2400" dirty="0" smtClean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smtClean="0"/>
              <a:t>Λόγοι 10/1 σε σχέση με τυπικό </a:t>
            </a:r>
            <a:r>
              <a:rPr lang="en-US" sz="2400" dirty="0" smtClean="0"/>
              <a:t>zip 3/1 </a:t>
            </a:r>
            <a:r>
              <a:rPr lang="el-GR" sz="2400" dirty="0" smtClean="0"/>
              <a:t>επειδή τα δεδομένα που είναι «κοντά» μοιάζουν μεταξύ τους.</a:t>
            </a:r>
            <a:endParaRPr lang="en-US" sz="2400" dirty="0" smtClean="0"/>
          </a:p>
          <a:p>
            <a:pPr marL="783372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Βελτιώσεις</a:t>
            </a:r>
            <a:endParaRPr lang="en-US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Caching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Πραγματοποιείται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δύο</a:t>
            </a:r>
            <a:r>
              <a:rPr lang="en-US" dirty="0"/>
              <a:t> </a:t>
            </a:r>
            <a:r>
              <a:rPr lang="en-US" dirty="0" err="1"/>
              <a:t>επίπεδα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Η Scan Cache </a:t>
            </a:r>
            <a:r>
              <a:rPr lang="en-US" dirty="0" err="1"/>
              <a:t>διατηρεί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ζευγη</a:t>
            </a:r>
            <a:r>
              <a:rPr lang="en-US" dirty="0"/>
              <a:t> key-value(</a:t>
            </a:r>
            <a:r>
              <a:rPr lang="en-US" dirty="0" err="1"/>
              <a:t>υψηλό</a:t>
            </a:r>
            <a:r>
              <a:rPr lang="en-US" dirty="0"/>
              <a:t> </a:t>
            </a:r>
            <a:r>
              <a:rPr lang="en-US" dirty="0" err="1"/>
              <a:t>επίπεδο</a:t>
            </a:r>
            <a:r>
              <a:rPr lang="en-US" dirty="0"/>
              <a:t>)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Η Block Cache </a:t>
            </a:r>
            <a:r>
              <a:rPr lang="en-US" dirty="0" err="1"/>
              <a:t>διατηρεί</a:t>
            </a:r>
            <a:r>
              <a:rPr lang="en-US" dirty="0"/>
              <a:t> </a:t>
            </a:r>
            <a:r>
              <a:rPr lang="en-US" dirty="0" err="1"/>
              <a:t>ολόκληρα</a:t>
            </a:r>
            <a:r>
              <a:rPr lang="en-US" dirty="0"/>
              <a:t> blocks </a:t>
            </a:r>
            <a:r>
              <a:rPr lang="en-US" dirty="0" err="1"/>
              <a:t>από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SSTable</a:t>
            </a:r>
            <a:r>
              <a:rPr lang="en-US" dirty="0"/>
              <a:t>(</a:t>
            </a:r>
            <a:r>
              <a:rPr lang="en-US" dirty="0" err="1"/>
              <a:t>χαμηλό</a:t>
            </a:r>
            <a:r>
              <a:rPr lang="en-US" dirty="0"/>
              <a:t> </a:t>
            </a:r>
            <a:r>
              <a:rPr lang="en-US" dirty="0" err="1"/>
              <a:t>επίπεδο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Βελτιώσεις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>
            <a:normAutofit fontScale="92500" lnSpcReduction="2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Bloom filters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Ο </a:t>
            </a:r>
            <a:r>
              <a:rPr lang="en-US" dirty="0" err="1"/>
              <a:t>χρήστης</a:t>
            </a:r>
            <a:r>
              <a:rPr lang="en-US" dirty="0"/>
              <a:t> </a:t>
            </a:r>
            <a:r>
              <a:rPr lang="en-US" dirty="0" err="1"/>
              <a:t>καθορίζει</a:t>
            </a:r>
            <a:r>
              <a:rPr lang="en-US" dirty="0"/>
              <a:t> </a:t>
            </a:r>
            <a:r>
              <a:rPr lang="en-US" dirty="0" err="1"/>
              <a:t>αν</a:t>
            </a:r>
            <a:r>
              <a:rPr lang="en-US" dirty="0"/>
              <a:t> </a:t>
            </a:r>
            <a:r>
              <a:rPr lang="en-US" dirty="0" err="1"/>
              <a:t>θα</a:t>
            </a:r>
            <a:r>
              <a:rPr lang="en-US" dirty="0"/>
              <a:t> </a:t>
            </a:r>
            <a:r>
              <a:rPr lang="en-US" dirty="0" err="1"/>
              <a:t>χρησιμοποιηθούν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Χρησιμοποιείται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καθοριστεί</a:t>
            </a:r>
            <a:r>
              <a:rPr lang="en-US" dirty="0"/>
              <a:t> </a:t>
            </a:r>
            <a:r>
              <a:rPr lang="en-US" dirty="0" err="1"/>
              <a:t>αν</a:t>
            </a:r>
            <a:r>
              <a:rPr lang="en-US" dirty="0"/>
              <a:t> </a:t>
            </a:r>
            <a:r>
              <a:rPr lang="en-US" dirty="0" err="1"/>
              <a:t>κάποιο</a:t>
            </a:r>
            <a:r>
              <a:rPr lang="en-US" dirty="0"/>
              <a:t> </a:t>
            </a:r>
            <a:r>
              <a:rPr lang="en-US" dirty="0" err="1"/>
              <a:t>SSTable</a:t>
            </a:r>
            <a:r>
              <a:rPr lang="en-US" dirty="0"/>
              <a:t> </a:t>
            </a:r>
            <a:r>
              <a:rPr lang="en-US" dirty="0" err="1"/>
              <a:t>περιέχει</a:t>
            </a:r>
            <a:r>
              <a:rPr lang="en-US" dirty="0"/>
              <a:t> </a:t>
            </a:r>
            <a:r>
              <a:rPr lang="en-US" dirty="0" err="1"/>
              <a:t>δεδομένα</a:t>
            </a:r>
            <a:r>
              <a:rPr lang="en-US" dirty="0"/>
              <a:t> </a:t>
            </a:r>
            <a:r>
              <a:rPr lang="en-US" dirty="0" err="1"/>
              <a:t>από</a:t>
            </a:r>
            <a:r>
              <a:rPr lang="en-US" dirty="0"/>
              <a:t> </a:t>
            </a:r>
            <a:r>
              <a:rPr lang="en-US" dirty="0" err="1"/>
              <a:t>συγκεκριμένο</a:t>
            </a:r>
            <a:r>
              <a:rPr lang="en-US" dirty="0"/>
              <a:t> row </a:t>
            </a:r>
            <a:r>
              <a:rPr lang="en-US" dirty="0" err="1"/>
              <a:t>χωρίς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 smtClean="0"/>
              <a:t>ανακτήσουμε</a:t>
            </a:r>
            <a:endParaRPr lang="en-US" dirty="0" smtClean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Με λίγο αποθηκευτικό χώρο παραπάνω μπορούμε να αποκλείουμε αμέσως μεγάλο αριθμό </a:t>
            </a:r>
            <a:r>
              <a:rPr lang="en-US" dirty="0" err="1" smtClean="0"/>
              <a:t>sstables</a:t>
            </a:r>
            <a:r>
              <a:rPr lang="en-US" dirty="0" smtClean="0"/>
              <a:t>.</a:t>
            </a:r>
            <a:endParaRPr lang="el-GR" dirty="0" smtClean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Πιθανά </a:t>
            </a:r>
            <a:r>
              <a:rPr lang="en-US" dirty="0" smtClean="0"/>
              <a:t>false positives:</a:t>
            </a:r>
            <a:r>
              <a:rPr lang="el-GR" dirty="0" smtClean="0"/>
              <a:t> Σε αυτή την περίπτωση απλά δεν θα βρει κάτι στο </a:t>
            </a:r>
            <a:r>
              <a:rPr lang="en-US" dirty="0" err="1" smtClean="0"/>
              <a:t>sstable</a:t>
            </a:r>
            <a:r>
              <a:rPr lang="en-US" dirty="0" smtClean="0"/>
              <a:t>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Ποτέ </a:t>
            </a:r>
            <a:r>
              <a:rPr lang="en-US" dirty="0" smtClean="0"/>
              <a:t>false negatives: </a:t>
            </a:r>
            <a:r>
              <a:rPr lang="el-GR" dirty="0" smtClean="0"/>
              <a:t>ότι δεν βρίσκει, σίγουρα δεν υπάρχει.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Δημιουργούνται</a:t>
            </a:r>
            <a:r>
              <a:rPr lang="en-US" dirty="0"/>
              <a:t> </a:t>
            </a:r>
            <a:r>
              <a:rPr lang="en-US" dirty="0" err="1"/>
              <a:t>βάση</a:t>
            </a:r>
            <a:r>
              <a:rPr lang="en-US" dirty="0"/>
              <a:t> locality group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Διεπαφή</a:t>
            </a:r>
            <a:r>
              <a:rPr lang="en-US" dirty="0" smtClean="0"/>
              <a:t> </a:t>
            </a:r>
            <a:r>
              <a:rPr lang="el-GR" dirty="0" smtClean="0"/>
              <a:t>συστήµατος αρχείων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create/delete</a:t>
            </a:r>
            <a:endParaRPr lang="el-GR" dirty="0" smtClean="0"/>
          </a:p>
          <a:p>
            <a:r>
              <a:rPr lang="en-US" dirty="0" smtClean="0"/>
              <a:t>open/close</a:t>
            </a:r>
            <a:endParaRPr lang="el-GR" dirty="0" smtClean="0"/>
          </a:p>
          <a:p>
            <a:r>
              <a:rPr lang="en-US" dirty="0" smtClean="0"/>
              <a:t>read/write</a:t>
            </a:r>
            <a:endParaRPr lang="el-GR" dirty="0" smtClean="0"/>
          </a:p>
          <a:p>
            <a:r>
              <a:rPr lang="en-US" dirty="0" smtClean="0"/>
              <a:t>Snapshot</a:t>
            </a:r>
            <a:endParaRPr lang="el-GR" dirty="0" smtClean="0"/>
          </a:p>
          <a:p>
            <a:r>
              <a:rPr lang="en-US" dirty="0" smtClean="0"/>
              <a:t>record append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Bloom Filter</a:t>
            </a:r>
            <a:endParaRPr lang="el-GR" dirty="0"/>
          </a:p>
        </p:txBody>
      </p:sp>
      <p:pic>
        <p:nvPicPr>
          <p:cNvPr id="34818" name="Picture 2" descr="https://upload.wikimedia.org/wikipedia/commons/thumb/a/ac/Bloom_filter.svg/360px-Bloom_filter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05064"/>
            <a:ext cx="6832382" cy="2448272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2328727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smtClean="0"/>
              <a:t>Array of m bits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smtClean="0"/>
              <a:t>K hash functions 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smtClean="0"/>
              <a:t>Empty set -&gt; all 0s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smtClean="0"/>
              <a:t>Add element: k hash functions -&gt; k positions set to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Bloom Filter</a:t>
            </a:r>
            <a:endParaRPr lang="el-GR" dirty="0"/>
          </a:p>
        </p:txBody>
      </p:sp>
      <p:pic>
        <p:nvPicPr>
          <p:cNvPr id="1026" name="Picture 2" descr="File:Bloom filter speed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388288"/>
            <a:ext cx="5904656" cy="5255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Βελτιώσεις</a:t>
            </a:r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240456" y="1484784"/>
            <a:ext cx="8580016" cy="4849007"/>
          </a:xfrm>
          <a:ln/>
        </p:spPr>
        <p:txBody>
          <a:bodyPr>
            <a:normAutofit fontScale="92500" lnSpcReduction="2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Υλοποιήση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commit log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Υπάρχει</a:t>
            </a:r>
            <a:r>
              <a:rPr lang="en-US" dirty="0"/>
              <a:t> </a:t>
            </a:r>
            <a:r>
              <a:rPr lang="en-US" dirty="0" err="1"/>
              <a:t>μόνο</a:t>
            </a:r>
            <a:r>
              <a:rPr lang="en-US" dirty="0"/>
              <a:t> </a:t>
            </a:r>
            <a:r>
              <a:rPr lang="en-US" dirty="0" err="1"/>
              <a:t>ένα</a:t>
            </a:r>
            <a:r>
              <a:rPr lang="en-US" dirty="0"/>
              <a:t> </a:t>
            </a:r>
            <a:r>
              <a:rPr lang="en-US" dirty="0" err="1"/>
              <a:t>ανά</a:t>
            </a:r>
            <a:r>
              <a:rPr lang="en-US" dirty="0"/>
              <a:t> tablet </a:t>
            </a:r>
            <a:r>
              <a:rPr lang="en-US" dirty="0" smtClean="0"/>
              <a:t>server </a:t>
            </a:r>
            <a:r>
              <a:rPr lang="el-GR" dirty="0" smtClean="0"/>
              <a:t>(και όχι ανά </a:t>
            </a:r>
            <a:r>
              <a:rPr lang="en-US" dirty="0" smtClean="0"/>
              <a:t>tablet)</a:t>
            </a:r>
          </a:p>
          <a:p>
            <a:pPr marL="1057664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Αλλιώς θέλαμε πολλά ταυτόχρονα ανοιχτά αρχεία ανά </a:t>
            </a:r>
            <a:r>
              <a:rPr lang="en-US" dirty="0" smtClean="0"/>
              <a:t>server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Βελτιώνει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απόδοση</a:t>
            </a:r>
            <a:r>
              <a:rPr lang="en-US" dirty="0"/>
              <a:t>, </a:t>
            </a:r>
            <a:r>
              <a:rPr lang="en-US" dirty="0" err="1"/>
              <a:t>αλλά</a:t>
            </a:r>
            <a:r>
              <a:rPr lang="en-US" dirty="0"/>
              <a:t> </a:t>
            </a:r>
            <a:r>
              <a:rPr lang="en-US" dirty="0" err="1"/>
              <a:t>προκαλεί</a:t>
            </a:r>
            <a:r>
              <a:rPr lang="en-US" dirty="0"/>
              <a:t> </a:t>
            </a:r>
            <a:r>
              <a:rPr lang="en-US" dirty="0" err="1"/>
              <a:t>προβλήματα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περίπτωση</a:t>
            </a:r>
            <a:r>
              <a:rPr lang="en-US" dirty="0"/>
              <a:t> </a:t>
            </a:r>
            <a:r>
              <a:rPr lang="en-US" dirty="0" err="1" smtClean="0"/>
              <a:t>σφάλματος</a:t>
            </a:r>
            <a:endParaRPr lang="en-US" dirty="0" smtClean="0"/>
          </a:p>
          <a:p>
            <a:pPr marL="1057664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Tablets </a:t>
            </a:r>
            <a:r>
              <a:rPr lang="el-GR" dirty="0" smtClean="0"/>
              <a:t>γίνονται </a:t>
            </a:r>
            <a:r>
              <a:rPr lang="en-US" dirty="0" smtClean="0"/>
              <a:t>re-assign </a:t>
            </a:r>
            <a:r>
              <a:rPr lang="el-GR" dirty="0" smtClean="0"/>
              <a:t>σε πολλούς νέους </a:t>
            </a:r>
            <a:r>
              <a:rPr lang="en-US" dirty="0" smtClean="0"/>
              <a:t>servers</a:t>
            </a:r>
          </a:p>
          <a:p>
            <a:pPr marL="1057664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Χρειάζονται όλοι να </a:t>
            </a:r>
            <a:r>
              <a:rPr lang="el-GR" dirty="0" err="1" smtClean="0"/>
              <a:t>σκανάρουν</a:t>
            </a:r>
            <a:r>
              <a:rPr lang="el-GR" dirty="0" smtClean="0"/>
              <a:t> όλο το </a:t>
            </a:r>
            <a:r>
              <a:rPr lang="en-US" dirty="0" smtClean="0"/>
              <a:t>log </a:t>
            </a:r>
            <a:r>
              <a:rPr lang="el-GR" dirty="0" smtClean="0"/>
              <a:t>για να βρουν τα </a:t>
            </a:r>
            <a:r>
              <a:rPr lang="en-US" dirty="0" smtClean="0"/>
              <a:t>tablets </a:t>
            </a:r>
            <a:r>
              <a:rPr lang="el-GR" dirty="0" smtClean="0"/>
              <a:t>που τους ενδιαφέρουν (για </a:t>
            </a:r>
            <a:r>
              <a:rPr lang="en-US" dirty="0" smtClean="0"/>
              <a:t>REDO/UNDO)</a:t>
            </a:r>
            <a:endParaRPr lang="el-GR" dirty="0" smtClean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Ταξινόμηση</a:t>
            </a:r>
            <a:r>
              <a:rPr lang="en-US" dirty="0" smtClean="0"/>
              <a:t> </a:t>
            </a:r>
            <a:r>
              <a:rPr lang="en-US" dirty="0" err="1"/>
              <a:t>βάσει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smtClean="0"/>
              <a:t>key</a:t>
            </a:r>
          </a:p>
          <a:p>
            <a:pPr marL="1057664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Σπάσιμο του </a:t>
            </a:r>
            <a:r>
              <a:rPr lang="en-US" dirty="0" smtClean="0"/>
              <a:t>commit log </a:t>
            </a:r>
            <a:r>
              <a:rPr lang="el-GR" dirty="0" smtClean="0"/>
              <a:t>σε 64ΜΒ </a:t>
            </a:r>
            <a:r>
              <a:rPr lang="en-US" dirty="0" smtClean="0"/>
              <a:t>chunks</a:t>
            </a:r>
            <a:r>
              <a:rPr lang="el-GR" dirty="0" smtClean="0"/>
              <a:t> για </a:t>
            </a:r>
            <a:r>
              <a:rPr lang="el-GR" dirty="0" err="1" smtClean="0"/>
              <a:t>παραλληλοποίηση</a:t>
            </a:r>
            <a:r>
              <a:rPr lang="en-US" dirty="0" smtClean="0"/>
              <a:t> </a:t>
            </a:r>
            <a:r>
              <a:rPr lang="el-GR" dirty="0" smtClean="0"/>
              <a:t>του </a:t>
            </a:r>
            <a:r>
              <a:rPr lang="en-US" dirty="0" smtClean="0"/>
              <a:t>sorting</a:t>
            </a:r>
          </a:p>
          <a:p>
            <a:pPr marL="1057663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Όλες</a:t>
            </a:r>
            <a:r>
              <a:rPr lang="en-US" dirty="0" smtClean="0"/>
              <a:t> </a:t>
            </a:r>
            <a:r>
              <a:rPr lang="en-US" dirty="0" err="1"/>
              <a:t>οι</a:t>
            </a:r>
            <a:r>
              <a:rPr lang="en-US" dirty="0"/>
              <a:t> α</a:t>
            </a:r>
            <a:r>
              <a:rPr lang="en-US" dirty="0" err="1"/>
              <a:t>λλ</a:t>
            </a:r>
            <a:r>
              <a:rPr lang="en-US" dirty="0"/>
              <a:t>αγές ενός </a:t>
            </a:r>
            <a:r>
              <a:rPr lang="en-US" dirty="0" smtClean="0"/>
              <a:t>tablet </a:t>
            </a:r>
            <a:r>
              <a:rPr lang="en-US" dirty="0"/>
              <a:t>βρίσκονται </a:t>
            </a:r>
            <a:r>
              <a:rPr lang="en-US" dirty="0" smtClean="0"/>
              <a:t>κοντά: </a:t>
            </a:r>
            <a:r>
              <a:rPr lang="el-GR" dirty="0" smtClean="0"/>
              <a:t>μόνο ένα </a:t>
            </a:r>
            <a:r>
              <a:rPr lang="en-US" dirty="0" smtClean="0"/>
              <a:t>disk seek </a:t>
            </a:r>
            <a:r>
              <a:rPr lang="el-GR" dirty="0" smtClean="0"/>
              <a:t>και </a:t>
            </a:r>
            <a:r>
              <a:rPr lang="en-US" dirty="0" smtClean="0"/>
              <a:t>seq. read </a:t>
            </a:r>
            <a:r>
              <a:rPr lang="el-GR" dirty="0" smtClean="0"/>
              <a:t>για </a:t>
            </a:r>
            <a:r>
              <a:rPr lang="en-US" dirty="0" smtClean="0"/>
              <a:t>recovery </a:t>
            </a:r>
            <a:r>
              <a:rPr lang="el-GR" dirty="0" smtClean="0"/>
              <a:t>ενός </a:t>
            </a:r>
            <a:r>
              <a:rPr lang="en-US" dirty="0" smtClean="0"/>
              <a:t>tablet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HBase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Κλώνος του </a:t>
            </a:r>
            <a:r>
              <a:rPr lang="en-US" dirty="0" err="1" smtClean="0"/>
              <a:t>Bigtable</a:t>
            </a:r>
            <a:endParaRPr lang="en-US" dirty="0" smtClean="0"/>
          </a:p>
          <a:p>
            <a:r>
              <a:rPr lang="el-GR" dirty="0" smtClean="0"/>
              <a:t>Ανοιχτού κώδικα</a:t>
            </a:r>
          </a:p>
          <a:p>
            <a:r>
              <a:rPr lang="en-US" dirty="0" smtClean="0"/>
              <a:t>Apache project</a:t>
            </a:r>
          </a:p>
          <a:p>
            <a:r>
              <a:rPr lang="el-GR" dirty="0" smtClean="0"/>
              <a:t>«Συνοδεύει» το </a:t>
            </a:r>
            <a:r>
              <a:rPr lang="en-US" dirty="0" err="1" smtClean="0"/>
              <a:t>Hadoop</a:t>
            </a:r>
            <a:endParaRPr lang="el-GR" dirty="0" smtClean="0"/>
          </a:p>
          <a:p>
            <a:pPr lvl="1"/>
            <a:r>
              <a:rPr lang="en-US" dirty="0" smtClean="0"/>
              <a:t>HDFS </a:t>
            </a:r>
            <a:r>
              <a:rPr lang="el-GR" dirty="0" smtClean="0"/>
              <a:t>αντί </a:t>
            </a:r>
            <a:r>
              <a:rPr lang="en-US" dirty="0" smtClean="0"/>
              <a:t>GFS</a:t>
            </a:r>
          </a:p>
          <a:p>
            <a:pPr lvl="1"/>
            <a:r>
              <a:rPr lang="el-GR" dirty="0" smtClean="0"/>
              <a:t>Μπορεί να χρησιμοποιηθεί από το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MapReduce</a:t>
            </a:r>
            <a:endParaRPr lang="en-US" dirty="0" smtClean="0"/>
          </a:p>
          <a:p>
            <a:r>
              <a:rPr lang="en-US" dirty="0" smtClean="0"/>
              <a:t>Java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30296"/>
            <a:ext cx="8229600" cy="1012351"/>
          </a:xfrm>
        </p:spPr>
        <p:txBody>
          <a:bodyPr>
            <a:normAutofit/>
          </a:bodyPr>
          <a:lstStyle/>
          <a:p>
            <a:r>
              <a:rPr lang="el-GR" dirty="0" smtClean="0"/>
              <a:t>Αντιστοιχίες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10281"/>
            <a:ext cx="4040188" cy="659352"/>
          </a:xfrm>
        </p:spPr>
        <p:txBody>
          <a:bodyPr/>
          <a:lstStyle/>
          <a:p>
            <a:r>
              <a:rPr lang="en-US" dirty="0" err="1" smtClean="0"/>
              <a:t>BigTable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869632"/>
            <a:ext cx="4040188" cy="4629612"/>
          </a:xfrm>
        </p:spPr>
        <p:txBody>
          <a:bodyPr/>
          <a:lstStyle/>
          <a:p>
            <a:r>
              <a:rPr lang="en-US" dirty="0" smtClean="0"/>
              <a:t>Master</a:t>
            </a:r>
          </a:p>
          <a:p>
            <a:r>
              <a:rPr lang="en-US" dirty="0" err="1" smtClean="0"/>
              <a:t>TabletServer</a:t>
            </a:r>
            <a:endParaRPr lang="en-US" dirty="0" smtClean="0"/>
          </a:p>
          <a:p>
            <a:r>
              <a:rPr lang="en-US" dirty="0" err="1" smtClean="0"/>
              <a:t>SSTable</a:t>
            </a:r>
            <a:endParaRPr lang="en-US" dirty="0" smtClean="0"/>
          </a:p>
          <a:p>
            <a:r>
              <a:rPr lang="en-US" dirty="0" smtClean="0"/>
              <a:t>Tablet</a:t>
            </a:r>
          </a:p>
          <a:p>
            <a:r>
              <a:rPr lang="en-US" dirty="0" smtClean="0"/>
              <a:t>Chubby</a:t>
            </a:r>
            <a:endParaRPr lang="el-GR" dirty="0" smtClean="0"/>
          </a:p>
          <a:p>
            <a:r>
              <a:rPr lang="en-US" dirty="0" smtClean="0"/>
              <a:t>GFS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214789"/>
            <a:ext cx="4041775" cy="654843"/>
          </a:xfrm>
        </p:spPr>
        <p:txBody>
          <a:bodyPr/>
          <a:lstStyle/>
          <a:p>
            <a:r>
              <a:rPr lang="en-US" dirty="0" smtClean="0"/>
              <a:t>HBase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869632"/>
            <a:ext cx="4041775" cy="4629612"/>
          </a:xfrm>
        </p:spPr>
        <p:txBody>
          <a:bodyPr/>
          <a:lstStyle/>
          <a:p>
            <a:r>
              <a:rPr lang="en-US" dirty="0" err="1" smtClean="0"/>
              <a:t>HMaster</a:t>
            </a:r>
            <a:endParaRPr lang="en-US" dirty="0" smtClean="0"/>
          </a:p>
          <a:p>
            <a:r>
              <a:rPr lang="en-US" dirty="0" smtClean="0"/>
              <a:t>Region Server</a:t>
            </a:r>
          </a:p>
          <a:p>
            <a:r>
              <a:rPr lang="en-US" dirty="0" err="1" smtClean="0"/>
              <a:t>Hfile</a:t>
            </a:r>
            <a:r>
              <a:rPr lang="en-US" dirty="0" smtClean="0"/>
              <a:t> (</a:t>
            </a:r>
            <a:r>
              <a:rPr lang="el-GR" dirty="0" smtClean="0"/>
              <a:t>περίπου)</a:t>
            </a:r>
            <a:endParaRPr lang="en-US" dirty="0" smtClean="0"/>
          </a:p>
          <a:p>
            <a:r>
              <a:rPr lang="en-US" dirty="0" err="1" smtClean="0"/>
              <a:t>TableRegion</a:t>
            </a:r>
            <a:endParaRPr lang="en-US" dirty="0" smtClean="0"/>
          </a:p>
          <a:p>
            <a:r>
              <a:rPr lang="en-US" dirty="0" smtClean="0"/>
              <a:t>Zookeeper</a:t>
            </a:r>
          </a:p>
          <a:p>
            <a:r>
              <a:rPr lang="en-US" dirty="0" smtClean="0"/>
              <a:t>HDFS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l-GR" dirty="0" smtClean="0"/>
              <a:t>Ερωτήσεις?</a:t>
            </a:r>
            <a:endParaRPr lang="el-GR" dirty="0"/>
          </a:p>
        </p:txBody>
      </p:sp>
      <p:pic>
        <p:nvPicPr>
          <p:cNvPr id="2" name="Picture 2" descr="C:\Users\Ioannis Konstantinou\AppData\Local\Microsoft\Windows\Temporary Internet Files\Content.IE5\11CA9EE8\MP900401828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0068" y="1484784"/>
            <a:ext cx="3022092" cy="4530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803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Αρχιτεκτονική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</a:t>
            </a:r>
            <a:r>
              <a:rPr lang="el-GR" dirty="0" smtClean="0"/>
              <a:t>νας </a:t>
            </a:r>
            <a:r>
              <a:rPr lang="en-US" dirty="0" smtClean="0"/>
              <a:t>master</a:t>
            </a:r>
            <a:endParaRPr lang="el-GR" dirty="0" smtClean="0"/>
          </a:p>
          <a:p>
            <a:r>
              <a:rPr lang="el-GR" dirty="0" smtClean="0"/>
              <a:t>Πολλαπλοί </a:t>
            </a:r>
            <a:r>
              <a:rPr lang="en-US" dirty="0" err="1" smtClean="0"/>
              <a:t>chunkserver</a:t>
            </a:r>
            <a:endParaRPr lang="el-GR" dirty="0" smtClean="0"/>
          </a:p>
          <a:p>
            <a:r>
              <a:rPr lang="el-GR" dirty="0" smtClean="0"/>
              <a:t>Πολλαπλοί </a:t>
            </a:r>
            <a:r>
              <a:rPr lang="en-US" dirty="0" smtClean="0"/>
              <a:t>clients</a:t>
            </a:r>
            <a:endParaRPr lang="el-GR" dirty="0" smtClean="0"/>
          </a:p>
          <a:p>
            <a:r>
              <a:rPr lang="el-GR" dirty="0" smtClean="0"/>
              <a:t>Τα αρχεία χωρίζονται σε </a:t>
            </a:r>
            <a:r>
              <a:rPr lang="en-US" dirty="0" smtClean="0"/>
              <a:t>chunks </a:t>
            </a:r>
            <a:r>
              <a:rPr lang="el-GR" dirty="0" smtClean="0"/>
              <a:t>σταθερού µ</a:t>
            </a:r>
            <a:r>
              <a:rPr lang="el-GR" dirty="0" err="1" smtClean="0"/>
              <a:t>εγέθους</a:t>
            </a:r>
            <a:endParaRPr lang="el-GR" dirty="0" smtClean="0"/>
          </a:p>
          <a:p>
            <a:r>
              <a:rPr lang="el-GR" dirty="0" smtClean="0"/>
              <a:t>Δεν πραγματοποιείται </a:t>
            </a:r>
            <a:r>
              <a:rPr lang="en-US" dirty="0" smtClean="0"/>
              <a:t>caching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Αρχιτεκτονική</a:t>
            </a:r>
            <a:endParaRPr lang="el-GR" dirty="0"/>
          </a:p>
        </p:txBody>
      </p:sp>
      <p:sp>
        <p:nvSpPr>
          <p:cNvPr id="4" name="Rounded Rectangle 3"/>
          <p:cNvSpPr/>
          <p:nvPr/>
        </p:nvSpPr>
        <p:spPr>
          <a:xfrm>
            <a:off x="928663" y="2571744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/>
              <a:t>Client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71538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286117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5500694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4357686" y="2143116"/>
            <a:ext cx="3571900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/>
              <a:t>Master</a:t>
            </a:r>
            <a:endParaRPr lang="el-GR" dirty="0"/>
          </a:p>
        </p:txBody>
      </p:sp>
      <p:cxnSp>
        <p:nvCxnSpPr>
          <p:cNvPr id="11" name="Elbow Connector 10"/>
          <p:cNvCxnSpPr>
            <a:stCxn id="9" idx="2"/>
            <a:endCxn id="8" idx="0"/>
          </p:cNvCxnSpPr>
          <p:nvPr/>
        </p:nvCxnSpPr>
        <p:spPr>
          <a:xfrm rot="16200000" flipH="1">
            <a:off x="5715008" y="4071942"/>
            <a:ext cx="1143008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9" idx="2"/>
            <a:endCxn id="7" idx="0"/>
          </p:cNvCxnSpPr>
          <p:nvPr/>
        </p:nvCxnSpPr>
        <p:spPr>
          <a:xfrm rot="5400000">
            <a:off x="4607719" y="3250406"/>
            <a:ext cx="1143008" cy="192882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9" idx="2"/>
            <a:endCxn id="6" idx="0"/>
          </p:cNvCxnSpPr>
          <p:nvPr/>
        </p:nvCxnSpPr>
        <p:spPr>
          <a:xfrm rot="5400000">
            <a:off x="3500430" y="2143117"/>
            <a:ext cx="1143008" cy="41434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8" idx="0"/>
            <a:endCxn id="9" idx="2"/>
          </p:cNvCxnSpPr>
          <p:nvPr/>
        </p:nvCxnSpPr>
        <p:spPr>
          <a:xfrm rot="16200000" flipV="1">
            <a:off x="5715008" y="4071942"/>
            <a:ext cx="1143008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3"/>
            <a:endCxn id="9" idx="1"/>
          </p:cNvCxnSpPr>
          <p:nvPr/>
        </p:nvCxnSpPr>
        <p:spPr>
          <a:xfrm>
            <a:off x="2786050" y="2893215"/>
            <a:ext cx="157163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0"/>
            <a:endCxn id="4" idx="2"/>
          </p:cNvCxnSpPr>
          <p:nvPr/>
        </p:nvCxnSpPr>
        <p:spPr>
          <a:xfrm rot="16200000" flipV="1">
            <a:off x="1142976" y="3929066"/>
            <a:ext cx="1571636" cy="142876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0"/>
            <a:endCxn id="4" idx="2"/>
          </p:cNvCxnSpPr>
          <p:nvPr/>
        </p:nvCxnSpPr>
        <p:spPr>
          <a:xfrm rot="16200000" flipV="1">
            <a:off x="2250265" y="2821777"/>
            <a:ext cx="1571636" cy="2357454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0"/>
            <a:endCxn id="4" idx="2"/>
          </p:cNvCxnSpPr>
          <p:nvPr/>
        </p:nvCxnSpPr>
        <p:spPr>
          <a:xfrm rot="16200000" flipV="1">
            <a:off x="3357554" y="1714488"/>
            <a:ext cx="1571636" cy="4572032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Cslab_presentation_template (1)</Template>
  <TotalTime>1673</TotalTime>
  <Words>2641</Words>
  <Application>Microsoft Office PowerPoint</Application>
  <PresentationFormat>Προβολή στην οθόνη (4:3)</PresentationFormat>
  <Paragraphs>570</Paragraphs>
  <Slides>75</Slides>
  <Notes>29</Notes>
  <HiddenSlides>3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75</vt:i4>
      </vt:variant>
    </vt:vector>
  </HeadingPairs>
  <TitlesOfParts>
    <vt:vector size="76" baseType="lpstr">
      <vt:lpstr>Θέμα του Office</vt:lpstr>
      <vt:lpstr>Διαφάνεια 1</vt:lpstr>
      <vt:lpstr>Περιεχόμενα</vt:lpstr>
      <vt:lpstr>Γενικά</vt:lpstr>
      <vt:lpstr>Γενικά</vt:lpstr>
      <vt:lpstr>GFS: Google File System</vt:lpstr>
      <vt:lpstr>Παραδοχές</vt:lpstr>
      <vt:lpstr>Διεπαφή συστήµατος αρχείων</vt:lpstr>
      <vt:lpstr>Αρχιτεκτονική</vt:lpstr>
      <vt:lpstr>Αρχιτεκτονική</vt:lpstr>
      <vt:lpstr>GFS Files</vt:lpstr>
      <vt:lpstr>Μέγεθος chunk</vt:lpstr>
      <vt:lpstr>Master</vt:lpstr>
      <vt:lpstr>Συνέπεια</vt:lpstr>
      <vt:lpstr>Lease, mutation και ροή δεδοµένων</vt:lpstr>
      <vt:lpstr>Διαφάνεια 15</vt:lpstr>
      <vt:lpstr>Lease, mutation και ροή δεδοµένων (Αποθήκευση)</vt:lpstr>
      <vt:lpstr>Lease, mutation και ροή δεδοµένων (Ανάγνωση)</vt:lpstr>
      <vt:lpstr>Διαχείριση namespace και locking</vt:lpstr>
      <vt:lpstr>Τοποθέτηση αντιγράφων</vt:lpstr>
      <vt:lpstr>Ισορροπία δεσµευµένων πόρων</vt:lpstr>
      <vt:lpstr>Garbage collection</vt:lpstr>
      <vt:lpstr>Stale replica detection</vt:lpstr>
      <vt:lpstr>Υψηλή διαθεσιµότητα</vt:lpstr>
      <vt:lpstr>Ακεραιότητα δεδοµένων</vt:lpstr>
      <vt:lpstr>Hadoop HDFS</vt:lpstr>
      <vt:lpstr>Πλεονεκτήματα του Hadoop HDFS</vt:lpstr>
      <vt:lpstr>Βασικές αρχές του HDFS</vt:lpstr>
      <vt:lpstr>Η αρχιτεκτονική του HDFS</vt:lpstr>
      <vt:lpstr>NameNode - DataNode</vt:lpstr>
      <vt:lpstr>Εγγραφή – Ανάγνωση στο HDFS</vt:lpstr>
      <vt:lpstr>Write Data Pipelining</vt:lpstr>
      <vt:lpstr>NameΝode αντίγραφα Blocks</vt:lpstr>
      <vt:lpstr>Replication</vt:lpstr>
      <vt:lpstr>Η ορθότητα των δεδομένων</vt:lpstr>
      <vt:lpstr>Βλάβη στον NameNode</vt:lpstr>
      <vt:lpstr>Rebalancer</vt:lpstr>
      <vt:lpstr>Τι δεν κάνει το HDFS</vt:lpstr>
      <vt:lpstr>BigTable</vt:lpstr>
      <vt:lpstr>Χαρακτηριστικά</vt:lpstr>
      <vt:lpstr>Μοντέλο δεδομένων</vt:lpstr>
      <vt:lpstr>Γραμμές (rows)</vt:lpstr>
      <vt:lpstr>Στήλες (columns)</vt:lpstr>
      <vt:lpstr>Χρονοσφραγίδες (timestamps)</vt:lpstr>
      <vt:lpstr>Παράδειγμα</vt:lpstr>
      <vt:lpstr>API 1/2</vt:lpstr>
      <vt:lpstr>API 2/2</vt:lpstr>
      <vt:lpstr>Αρχιτεκτονική</vt:lpstr>
      <vt:lpstr>Tablets</vt:lpstr>
      <vt:lpstr>Αρχιτεκτονική</vt:lpstr>
      <vt:lpstr>Master</vt:lpstr>
      <vt:lpstr>Tablet server</vt:lpstr>
      <vt:lpstr>SSTable</vt:lpstr>
      <vt:lpstr>Chubby</vt:lpstr>
      <vt:lpstr>Οργάνωση των tablets</vt:lpstr>
      <vt:lpstr>Οργάνωση των tablets</vt:lpstr>
      <vt:lpstr>Ανάθεση των tablets</vt:lpstr>
      <vt:lpstr>Ξεκίνημα Master</vt:lpstr>
      <vt:lpstr>Μοίρασμα των tablets</vt:lpstr>
      <vt:lpstr>Εξυπηρέτηση αιτήσεων</vt:lpstr>
      <vt:lpstr>Εγγραφή δεδομένων</vt:lpstr>
      <vt:lpstr>Εγγραφή δεδομένων</vt:lpstr>
      <vt:lpstr>Συμπύκνωση (compaction)</vt:lpstr>
      <vt:lpstr>Συμπύκνωση</vt:lpstr>
      <vt:lpstr>Ανάγνωση δεδομένων</vt:lpstr>
      <vt:lpstr>Ανάγνωση δεδομένων</vt:lpstr>
      <vt:lpstr>Βελτιώσεις</vt:lpstr>
      <vt:lpstr>Βελτιώσεις</vt:lpstr>
      <vt:lpstr>Βελτιώσεις</vt:lpstr>
      <vt:lpstr>Βελτιώσεις</vt:lpstr>
      <vt:lpstr>Παράδειγμα Bloom Filter</vt:lpstr>
      <vt:lpstr>Παράδειγμα Bloom Filter</vt:lpstr>
      <vt:lpstr>Βελτιώσεις</vt:lpstr>
      <vt:lpstr>HBase</vt:lpstr>
      <vt:lpstr>Αντιστοιχίες</vt:lpstr>
      <vt:lpstr>Ερωτήσεις?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</dc:creator>
  <cp:lastModifiedBy>doka</cp:lastModifiedBy>
  <cp:revision>104</cp:revision>
  <dcterms:created xsi:type="dcterms:W3CDTF">2011-03-01T18:10:46Z</dcterms:created>
  <dcterms:modified xsi:type="dcterms:W3CDTF">2016-01-21T10:08:33Z</dcterms:modified>
</cp:coreProperties>
</file>