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50"/>
  </p:notesMasterIdLst>
  <p:sldIdLst>
    <p:sldId id="256" r:id="rId2"/>
    <p:sldId id="486" r:id="rId3"/>
    <p:sldId id="462" r:id="rId4"/>
    <p:sldId id="506" r:id="rId5"/>
    <p:sldId id="507" r:id="rId6"/>
    <p:sldId id="509" r:id="rId7"/>
    <p:sldId id="510" r:id="rId8"/>
    <p:sldId id="515" r:id="rId9"/>
    <p:sldId id="511" r:id="rId10"/>
    <p:sldId id="512" r:id="rId11"/>
    <p:sldId id="513" r:id="rId12"/>
    <p:sldId id="463" r:id="rId13"/>
    <p:sldId id="464" r:id="rId14"/>
    <p:sldId id="465" r:id="rId15"/>
    <p:sldId id="466" r:id="rId16"/>
    <p:sldId id="467" r:id="rId17"/>
    <p:sldId id="469" r:id="rId18"/>
    <p:sldId id="470" r:id="rId19"/>
    <p:sldId id="487" r:id="rId20"/>
    <p:sldId id="472" r:id="rId21"/>
    <p:sldId id="473" r:id="rId22"/>
    <p:sldId id="488" r:id="rId23"/>
    <p:sldId id="474" r:id="rId24"/>
    <p:sldId id="489" r:id="rId25"/>
    <p:sldId id="490" r:id="rId26"/>
    <p:sldId id="491" r:id="rId27"/>
    <p:sldId id="492" r:id="rId28"/>
    <p:sldId id="493" r:id="rId29"/>
    <p:sldId id="476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485" r:id="rId39"/>
    <p:sldId id="494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02" r:id="rId48"/>
    <p:sldId id="503" r:id="rId49"/>
  </p:sldIdLst>
  <p:sldSz cx="9144000" cy="6858000" type="screen4x3"/>
  <p:notesSz cx="10234613" cy="70993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6812" autoAdjust="0"/>
  </p:normalViewPr>
  <p:slideViewPr>
    <p:cSldViewPr>
      <p:cViewPr varScale="1">
        <p:scale>
          <a:sx n="94" d="100"/>
          <a:sy n="94" d="100"/>
        </p:scale>
        <p:origin x="-128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19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10234613" cy="7099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97550" y="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277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343275" y="533400"/>
            <a:ext cx="3546475" cy="266065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1023938" y="3373438"/>
            <a:ext cx="8185150" cy="319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l-G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97550" y="6743700"/>
            <a:ext cx="4433888" cy="352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ED60039-CB09-48AF-B49E-9760B370CF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fld id="{1ED15A1F-741E-4DF5-B0D0-975EB6BC7808}" type="slidenum">
              <a:rPr lang="el-GR" smtClean="0">
                <a:latin typeface="Times New Roman" pitchFamily="18" charset="0"/>
              </a:rPr>
              <a:pPr>
                <a:buFont typeface="Wingdings" pitchFamily="2" charset="2"/>
                <a:buNone/>
              </a:pPr>
              <a:t>1</a:t>
            </a:fld>
            <a:endParaRPr lang="el-GR" smtClean="0">
              <a:latin typeface="Times New Roman" pitchFamily="18" charset="0"/>
            </a:endParaRPr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3400"/>
            <a:ext cx="3548063" cy="2662238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3938" y="3373438"/>
            <a:ext cx="8186737" cy="3192462"/>
          </a:xfrm>
          <a:noFill/>
          <a:ln/>
        </p:spPr>
        <p:txBody>
          <a:bodyPr wrap="none" anchor="ctr"/>
          <a:lstStyle/>
          <a:p>
            <a:endParaRPr lang="el-GR" smtClean="0">
              <a:latin typeface="Times New Roman" pitchFamily="18" charset="0"/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4320" tIns="47160" rIns="94320" bIns="4716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1E622BF-EA08-44FF-BC0F-571CE05E246E}" type="slidenum">
              <a:rPr lang="el-GR" sz="1300">
                <a:solidFill>
                  <a:srgbClr val="000000"/>
                </a:solidFill>
                <a:ea typeface="WenQuanYi Micro Hei" charset="0"/>
                <a:cs typeface="WenQuanYi Micro 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l-GR" sz="1300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26C51-1577-4671-8D83-AD05C706E8D9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D3C3-ECFB-45C5-BB86-A20C182DB34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D6F2-249E-4E74-AEF1-357BEB8023C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57A4-54FA-46F9-887B-22C630186E54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919F-1C81-41B9-83F9-9C5D39B42FC7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028B-EF3D-4644-816C-AB9DD45B6050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933B-25A2-4C99-85ED-A365C1510C9E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141D-612C-4360-A4FA-F82F45D1DDCB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1E8-7EAD-4C1D-A739-C4AD93AE639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591C-6224-4CC5-8A15-AD631975713D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22E7-D324-4BB8-BD32-28893D8A1CB2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B093D2-082E-44F1-8B89-B2F25A23D616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F491CB-8FF0-4AD7-BD19-72FD185E7947}" type="datetime1">
              <a:rPr lang="el-GR" sz="1000" b="1">
                <a:latin typeface="Calibri" pitchFamily="34" charset="0"/>
              </a:rPr>
              <a:pPr>
                <a:defRPr/>
              </a:pPr>
              <a:t>21/1/2016</a:t>
            </a:fld>
            <a:endParaRPr lang="el-GR" sz="1000" b="1" dirty="0">
              <a:latin typeface="Calibri" pitchFamily="34" charset="0"/>
            </a:endParaRPr>
          </a:p>
        </p:txBody>
      </p:sp>
      <p:sp>
        <p:nvSpPr>
          <p:cNvPr id="12" name="11 - TextBox"/>
          <p:cNvSpPr txBox="1"/>
          <p:nvPr userDrawn="1"/>
        </p:nvSpPr>
        <p:spPr>
          <a:xfrm>
            <a:off x="466526" y="6556375"/>
            <a:ext cx="468153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2"/>
                </a:solidFill>
                <a:latin typeface="+mj-lt"/>
              </a:rPr>
              <a:t>Big Data related projects</a:t>
            </a:r>
            <a:endParaRPr lang="el-GR" sz="1200" dirty="0">
              <a:solidFill>
                <a:schemeClr val="bg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Consensus</a:t>
            </a: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326057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2015-2016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104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Είμαστε καταδικασμένοι;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buFontTx/>
              <a:buChar char="•"/>
            </a:pPr>
            <a:r>
              <a:rPr lang="el-GR" sz="2000" dirty="0" smtClean="0"/>
              <a:t>Τα ασύγχρονα συστήματα δεν μπορούν να εγγυηθούν ότι θα έρθουν σε συμφωνία ακόμα και με αποτυχία μιας μόνο διεργασίας</a:t>
            </a:r>
          </a:p>
          <a:p>
            <a:pPr marL="285750" lvl="1">
              <a:buFontTx/>
              <a:buChar char="•"/>
            </a:pPr>
            <a:endParaRPr lang="en-US" sz="2000" dirty="0" smtClean="0"/>
          </a:p>
          <a:p>
            <a:r>
              <a:rPr lang="el-GR" sz="2000" dirty="0" smtClean="0"/>
              <a:t>Κλειδί</a:t>
            </a:r>
            <a:r>
              <a:rPr lang="en-US" sz="2000" dirty="0" smtClean="0"/>
              <a:t>: “</a:t>
            </a:r>
            <a:r>
              <a:rPr lang="el-GR" sz="2000" dirty="0" smtClean="0"/>
              <a:t>εγγύηση</a:t>
            </a:r>
            <a:r>
              <a:rPr lang="en-US" sz="2000" dirty="0" smtClean="0"/>
              <a:t>”</a:t>
            </a:r>
          </a:p>
          <a:p>
            <a:pPr lvl="1"/>
            <a:r>
              <a:rPr lang="el-GR" sz="1800" dirty="0" smtClean="0"/>
              <a:t>Δε σημαίνει ότι οι διεργασίες δεν μπορούν να έρθουν σε συμφωνία αν μια από αυτές αποτύχει</a:t>
            </a:r>
            <a:endParaRPr lang="en-US" sz="1800" dirty="0" smtClean="0"/>
          </a:p>
          <a:p>
            <a:pPr lvl="1"/>
            <a:r>
              <a:rPr lang="el-GR" sz="1800" dirty="0" smtClean="0"/>
              <a:t>Επιτρέπει συμφωνία με κάποια πιθανότητα μεγαλύτερη από 0</a:t>
            </a:r>
            <a:endParaRPr lang="en-US" sz="1800" dirty="0" smtClean="0"/>
          </a:p>
          <a:p>
            <a:pPr lvl="1"/>
            <a:r>
              <a:rPr lang="el-GR" sz="1800" dirty="0" smtClean="0"/>
              <a:t>Στην πράξη πολλά συστήματα επιτυγχάνουν  </a:t>
            </a:r>
            <a:r>
              <a:rPr lang="en-US" sz="1800" dirty="0" smtClean="0"/>
              <a:t>consensus</a:t>
            </a:r>
            <a:endParaRPr lang="el-GR" sz="1800" dirty="0" smtClean="0"/>
          </a:p>
          <a:p>
            <a:pPr lvl="1"/>
            <a:endParaRPr lang="en-US" sz="1800" dirty="0" smtClean="0"/>
          </a:p>
          <a:p>
            <a:r>
              <a:rPr lang="el-GR" sz="2000" dirty="0" smtClean="0"/>
              <a:t>Πώς το ξεπερνάμε;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Τεχνικές για να ξεπεράσουμε το αδύνατο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Τεχνική </a:t>
            </a:r>
            <a:r>
              <a:rPr lang="en-US" sz="2000" dirty="0" smtClean="0"/>
              <a:t>1: </a:t>
            </a:r>
            <a:r>
              <a:rPr lang="el-GR" sz="2000" dirty="0" smtClean="0">
                <a:solidFill>
                  <a:srgbClr val="FF0000"/>
                </a:solidFill>
              </a:rPr>
              <a:t>κρύβουμε τις αποτυχίες </a:t>
            </a:r>
            <a:r>
              <a:rPr lang="en-US" sz="2000" dirty="0" smtClean="0"/>
              <a:t>(crash-stop)</a:t>
            </a:r>
          </a:p>
          <a:p>
            <a:pPr lvl="1"/>
            <a:r>
              <a:rPr lang="el-GR" sz="1800" dirty="0" smtClean="0"/>
              <a:t>Χρήση </a:t>
            </a:r>
            <a:r>
              <a:rPr lang="en-US" sz="1800" dirty="0" smtClean="0"/>
              <a:t>persistent storage </a:t>
            </a:r>
            <a:r>
              <a:rPr lang="el-GR" sz="1800" dirty="0" smtClean="0"/>
              <a:t>και τοπικών </a:t>
            </a:r>
            <a:r>
              <a:rPr lang="en-US" sz="1800" dirty="0" smtClean="0"/>
              <a:t>checkpoints</a:t>
            </a:r>
          </a:p>
          <a:p>
            <a:pPr lvl="1"/>
            <a:r>
              <a:rPr lang="el-GR" sz="1800" dirty="0" smtClean="0"/>
              <a:t>Μετά από αποτυχία, επανεκκίνηση της διεργασίας και ανάνηψη από το τελευταίο</a:t>
            </a:r>
            <a:r>
              <a:rPr lang="en-US" sz="1800" dirty="0" smtClean="0"/>
              <a:t> checkpoint</a:t>
            </a:r>
          </a:p>
          <a:p>
            <a:pPr lvl="1"/>
            <a:r>
              <a:rPr lang="el-GR" sz="1800" dirty="0" smtClean="0"/>
              <a:t>Μπορεί να εισάγει αυθαίρετες καθυστερήσεις</a:t>
            </a:r>
          </a:p>
          <a:p>
            <a:pPr lvl="1"/>
            <a:endParaRPr lang="en-US" sz="1800" dirty="0" smtClean="0"/>
          </a:p>
          <a:p>
            <a:r>
              <a:rPr lang="el-GR" sz="2000" dirty="0" smtClean="0"/>
              <a:t>Τεχνική </a:t>
            </a:r>
            <a:r>
              <a:rPr lang="en-US" sz="2000" dirty="0" smtClean="0"/>
              <a:t>2: </a:t>
            </a:r>
            <a:r>
              <a:rPr lang="el-GR" sz="2000" dirty="0" smtClean="0">
                <a:solidFill>
                  <a:srgbClr val="FF0000"/>
                </a:solidFill>
              </a:rPr>
              <a:t>χρησιμοποιούμε ανιχνευτές λαθών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l-GR" sz="1800" dirty="0" smtClean="0"/>
              <a:t>Π.χ.</a:t>
            </a:r>
            <a:r>
              <a:rPr lang="en-US" sz="1800" dirty="0" smtClean="0"/>
              <a:t>, </a:t>
            </a:r>
            <a:r>
              <a:rPr lang="el-GR" sz="1800" dirty="0" smtClean="0"/>
              <a:t>αν μια διεργασία είναι αργή, θεωρούμε ότι έχει αποτύχει</a:t>
            </a:r>
            <a:endParaRPr lang="en-US" sz="1800" dirty="0" smtClean="0"/>
          </a:p>
          <a:p>
            <a:pPr lvl="1"/>
            <a:r>
              <a:rPr lang="el-GR" sz="1800" dirty="0" smtClean="0"/>
              <a:t>Τότε τη σκοτώνουμε πραγματικά ή αγνοούμε τα μηνύματά της από εκείνο το σημείο και μετά</a:t>
            </a:r>
            <a:r>
              <a:rPr lang="en-US" sz="1800" dirty="0" smtClean="0"/>
              <a:t> (fail-silent)</a:t>
            </a:r>
          </a:p>
          <a:p>
            <a:pPr lvl="1"/>
            <a:r>
              <a:rPr lang="el-GR" sz="1800" dirty="0" smtClean="0"/>
              <a:t>Αυτό μετατρέπει το ασύγχρονο σε σύγχρονο σύστημα</a:t>
            </a:r>
          </a:p>
          <a:p>
            <a:pPr lvl="1"/>
            <a:r>
              <a:rPr lang="el-GR" sz="1800" dirty="0" smtClean="0"/>
              <a:t>Οι ανιχνευτές λαθών δεν είναι </a:t>
            </a:r>
            <a:r>
              <a:rPr lang="en-US" sz="1800" dirty="0" smtClean="0"/>
              <a:t>100% </a:t>
            </a:r>
            <a:r>
              <a:rPr lang="el-GR" sz="1800" dirty="0" smtClean="0"/>
              <a:t>ακριβείς και απαιτούν μεγάλο </a:t>
            </a:r>
            <a:r>
              <a:rPr lang="en-US" sz="1800" dirty="0" smtClean="0"/>
              <a:t>timeout</a:t>
            </a:r>
            <a:r>
              <a:rPr lang="el-GR" sz="1800" dirty="0" smtClean="0"/>
              <a:t> για να έχουν μια λογική συμπεριφορά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Σκοπός ενός αλγορίθμου </a:t>
            </a:r>
            <a:r>
              <a:rPr lang="en-US" sz="4000" dirty="0" smtClean="0"/>
              <a:t>consensus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Ανοχή σε σφάλματα</a:t>
            </a:r>
            <a:endParaRPr lang="en-US" sz="2400" dirty="0" smtClean="0"/>
          </a:p>
          <a:p>
            <a:pPr lvl="1"/>
            <a:r>
              <a:rPr lang="el-GR" sz="2000" dirty="0" smtClean="0"/>
              <a:t>Δεν μπλοκάρει όταν η πλειονότητα των διεργασιών δουλεύουν</a:t>
            </a:r>
            <a:endParaRPr lang="en-US" sz="2000" dirty="0" smtClean="0"/>
          </a:p>
          <a:p>
            <a:r>
              <a:rPr lang="el-GR" sz="2400" dirty="0" smtClean="0"/>
              <a:t>Συμφωνία σε ένα αποτέλεσμα ανάμεσα σε ομάδα διεργασιών ακόμα κι αν:</a:t>
            </a:r>
          </a:p>
          <a:p>
            <a:pPr lvl="1"/>
            <a:r>
              <a:rPr lang="el-GR" sz="2000" dirty="0" smtClean="0"/>
              <a:t>Κάποιες διεργασίες πεθάνουν</a:t>
            </a:r>
            <a:endParaRPr lang="en-US" sz="2000" dirty="0" smtClean="0"/>
          </a:p>
          <a:p>
            <a:pPr lvl="1"/>
            <a:r>
              <a:rPr lang="el-GR" sz="2000" dirty="0" smtClean="0"/>
              <a:t>Κάποια μηνύματα χαθούν, έρθουν εκτός σειράς ή πολλές φορές</a:t>
            </a:r>
            <a:endParaRPr lang="en-US" sz="2000" dirty="0" smtClean="0"/>
          </a:p>
          <a:p>
            <a:pPr lvl="1"/>
            <a:r>
              <a:rPr lang="el-GR" sz="2000" dirty="0" smtClean="0"/>
              <a:t>Αν παραδοθούν, τα μηνύματα δεν αλλοιώνονται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Απαιτήσεις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Ισχύς (</a:t>
            </a:r>
            <a:r>
              <a:rPr lang="en-US" sz="2400" dirty="0" smtClean="0"/>
              <a:t>validity)</a:t>
            </a:r>
          </a:p>
          <a:p>
            <a:pPr lvl="1"/>
            <a:r>
              <a:rPr lang="el-GR" sz="2000" dirty="0" smtClean="0"/>
              <a:t>Μπορούν να επιλεγούν μόνο τιμές που έχουν προταθεί</a:t>
            </a:r>
            <a:endParaRPr lang="en-US" sz="2000" dirty="0" smtClean="0"/>
          </a:p>
          <a:p>
            <a:r>
              <a:rPr lang="el-GR" sz="2400" dirty="0" smtClean="0"/>
              <a:t>Ομοιόμορφη συμφωνία</a:t>
            </a:r>
            <a:endParaRPr lang="en-US" sz="2400" dirty="0" smtClean="0"/>
          </a:p>
          <a:p>
            <a:pPr lvl="1"/>
            <a:r>
              <a:rPr lang="el-GR" sz="2000" dirty="0" smtClean="0"/>
              <a:t>Δε γίνεται δύο κόμβοι να επιλέξουν διαφορετικές τιμές</a:t>
            </a:r>
            <a:endParaRPr lang="en-US" sz="2000" dirty="0" smtClean="0"/>
          </a:p>
          <a:p>
            <a:r>
              <a:rPr lang="el-GR" sz="2400" dirty="0" smtClean="0"/>
              <a:t>Ακεραιότητα</a:t>
            </a:r>
            <a:r>
              <a:rPr lang="en-US" sz="2400" dirty="0" smtClean="0"/>
              <a:t> (integrity)</a:t>
            </a:r>
          </a:p>
          <a:p>
            <a:pPr lvl="1"/>
            <a:r>
              <a:rPr lang="el-GR" sz="2000" dirty="0" smtClean="0"/>
              <a:t>Κάθε κόμβος μπορεί να επιλέξει μία μοναδική τιμή</a:t>
            </a:r>
            <a:endParaRPr lang="en-US" sz="2000" dirty="0" smtClean="0"/>
          </a:p>
          <a:p>
            <a:r>
              <a:rPr lang="el-GR" sz="2400" dirty="0" smtClean="0"/>
              <a:t>Τερματισμός</a:t>
            </a:r>
            <a:endParaRPr lang="en-US" sz="2400" dirty="0" smtClean="0"/>
          </a:p>
          <a:p>
            <a:pPr lvl="1"/>
            <a:r>
              <a:rPr lang="el-GR" sz="2000" dirty="0" smtClean="0"/>
              <a:t>Κάθε κόμβος θα επιλέξει τελικά (</a:t>
            </a:r>
            <a:r>
              <a:rPr lang="en-US" sz="2000" dirty="0" smtClean="0"/>
              <a:t>eventually) </a:t>
            </a:r>
            <a:r>
              <a:rPr lang="el-GR" sz="2000" dirty="0" smtClean="0"/>
              <a:t>μια τιμή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 αλγόριθμος</a:t>
            </a:r>
            <a:r>
              <a:rPr lang="en-US" sz="2400" dirty="0" smtClean="0"/>
              <a:t> consensus </a:t>
            </a:r>
          </a:p>
          <a:p>
            <a:pPr lvl="1"/>
            <a:r>
              <a:rPr lang="el-GR" sz="2000" dirty="0" smtClean="0"/>
              <a:t>Ένας από τους πιο αποδοτικούς και κομψούς αλγορίθμους</a:t>
            </a:r>
            <a:endParaRPr lang="en-US" sz="2000" dirty="0" smtClean="0"/>
          </a:p>
          <a:p>
            <a:pPr lvl="1"/>
            <a:r>
              <a:rPr lang="el-GR" sz="2000" dirty="0" smtClean="0"/>
              <a:t>Πασίγνωστος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Τι γίνεται με το </a:t>
            </a:r>
            <a:r>
              <a:rPr lang="en-US" sz="2400" dirty="0" smtClean="0"/>
              <a:t>FLP (impossibility of consensus)?</a:t>
            </a:r>
          </a:p>
          <a:p>
            <a:pPr lvl="1"/>
            <a:r>
              <a:rPr lang="el-GR" sz="2000" dirty="0" smtClean="0"/>
              <a:t>Προφανώς δε λύνει το </a:t>
            </a:r>
            <a:r>
              <a:rPr lang="en-US" sz="2000" dirty="0" smtClean="0"/>
              <a:t>FLP</a:t>
            </a:r>
          </a:p>
          <a:p>
            <a:pPr lvl="1"/>
            <a:r>
              <a:rPr lang="el-GR" sz="2000" dirty="0" smtClean="0"/>
              <a:t>Βασίζεται σε ανιχνευτές σφαλμάτων για παράκαμψη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ιστορία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Δημιουργήθηκε από τον</a:t>
            </a:r>
            <a:r>
              <a:rPr lang="en-US" sz="2400" dirty="0" smtClean="0"/>
              <a:t> Leslie </a:t>
            </a:r>
            <a:r>
              <a:rPr lang="en-US" sz="2400" dirty="0" err="1" smtClean="0"/>
              <a:t>Lamport</a:t>
            </a:r>
            <a:r>
              <a:rPr lang="en-US" sz="2400" dirty="0" smtClean="0"/>
              <a:t> </a:t>
            </a:r>
          </a:p>
          <a:p>
            <a:r>
              <a:rPr lang="el-GR" sz="2400" dirty="0" smtClean="0"/>
              <a:t>Το </a:t>
            </a:r>
            <a:r>
              <a:rPr lang="en-US" sz="2400" dirty="0" smtClean="0"/>
              <a:t>abstract</a:t>
            </a:r>
            <a:r>
              <a:rPr lang="el-GR" sz="2400" dirty="0" smtClean="0"/>
              <a:t> του </a:t>
            </a:r>
            <a:r>
              <a:rPr lang="en-US" sz="2400" dirty="0" smtClean="0"/>
              <a:t>paper</a:t>
            </a:r>
          </a:p>
          <a:p>
            <a:pPr lvl="1"/>
            <a:r>
              <a:rPr lang="en-US" sz="2000" i="1" dirty="0" smtClean="0"/>
              <a:t>“Recent archaeological discoveries on the island of </a:t>
            </a:r>
            <a:r>
              <a:rPr lang="en-US" sz="2000" i="1" dirty="0" err="1" smtClean="0"/>
              <a:t>Paxos</a:t>
            </a:r>
            <a:r>
              <a:rPr lang="en-US" sz="2000" i="1" dirty="0" smtClean="0"/>
              <a:t> reveal that the parliament functioned despite the peripatetic propensity of its part-time legislators. The legislators maintained consistent copies of the parliamentary record, despite their frequent forays from the chamber and the forgetfulness of their messengers. The </a:t>
            </a:r>
            <a:r>
              <a:rPr lang="en-US" sz="2000" i="1" dirty="0" err="1" smtClean="0"/>
              <a:t>Paxon</a:t>
            </a:r>
            <a:r>
              <a:rPr lang="en-US" sz="2000" i="1" dirty="0" smtClean="0"/>
              <a:t> parliament’s protocol provides a new way of implementing the state-machine approach to the design of distributed systems.”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ιστορία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O </a:t>
            </a:r>
            <a:r>
              <a:rPr lang="el-GR" sz="2000" dirty="0" smtClean="0"/>
              <a:t>κόσμος αρχικά νόμιζε ότι πρόκειται για αστείο</a:t>
            </a:r>
          </a:p>
          <a:p>
            <a:endParaRPr lang="en-US" sz="2000" dirty="0" smtClean="0"/>
          </a:p>
          <a:p>
            <a:r>
              <a:rPr lang="el-GR" sz="2000" dirty="0" smtClean="0"/>
              <a:t>Ο </a:t>
            </a:r>
            <a:r>
              <a:rPr lang="en-US" sz="2000" dirty="0" err="1" smtClean="0"/>
              <a:t>Lamport</a:t>
            </a:r>
            <a:r>
              <a:rPr lang="en-US" sz="2000" dirty="0" smtClean="0"/>
              <a:t> </a:t>
            </a:r>
            <a:r>
              <a:rPr lang="el-GR" sz="2000" dirty="0" smtClean="0"/>
              <a:t>δημοσίευσε τελικά το </a:t>
            </a:r>
            <a:r>
              <a:rPr lang="en-US" sz="2000" dirty="0" smtClean="0"/>
              <a:t>paper 8 </a:t>
            </a:r>
            <a:r>
              <a:rPr lang="el-GR" sz="2000" dirty="0" smtClean="0"/>
              <a:t>χρόνια μετά τη συγγραφή του, το</a:t>
            </a:r>
            <a:r>
              <a:rPr lang="en-US" sz="2000" dirty="0" smtClean="0"/>
              <a:t> 1998 </a:t>
            </a:r>
            <a:r>
              <a:rPr lang="el-GR" sz="2000" dirty="0" smtClean="0"/>
              <a:t> (</a:t>
            </a:r>
            <a:r>
              <a:rPr lang="en-US" sz="1800" dirty="0" smtClean="0"/>
              <a:t>“The Part-Time Parliament”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r>
              <a:rPr lang="el-GR" sz="2000" dirty="0" smtClean="0"/>
              <a:t>Κανείς δεν το καταλάβαινε</a:t>
            </a:r>
          </a:p>
          <a:p>
            <a:endParaRPr lang="en-US" sz="2000" dirty="0" smtClean="0"/>
          </a:p>
          <a:p>
            <a:r>
              <a:rPr lang="el-GR" sz="2000" dirty="0" smtClean="0"/>
              <a:t>Ο </a:t>
            </a:r>
            <a:r>
              <a:rPr lang="en-US" sz="2000" dirty="0" err="1" smtClean="0"/>
              <a:t>Lamport</a:t>
            </a:r>
            <a:r>
              <a:rPr lang="en-US" sz="2000" dirty="0" smtClean="0"/>
              <a:t> </a:t>
            </a:r>
            <a:r>
              <a:rPr lang="el-GR" sz="2000" dirty="0" smtClean="0"/>
              <a:t>έγραψε άλλο </a:t>
            </a:r>
            <a:r>
              <a:rPr lang="en-US" sz="2000" dirty="0" smtClean="0"/>
              <a:t>paper </a:t>
            </a:r>
            <a:r>
              <a:rPr lang="el-GR" sz="2000" dirty="0" smtClean="0"/>
              <a:t>που εξηγεί το </a:t>
            </a:r>
            <a:r>
              <a:rPr lang="en-US" sz="2000" dirty="0" err="1" smtClean="0"/>
              <a:t>Paxos</a:t>
            </a:r>
            <a:r>
              <a:rPr lang="en-US" sz="2000" dirty="0" smtClean="0"/>
              <a:t> </a:t>
            </a:r>
            <a:r>
              <a:rPr lang="el-GR" sz="2000" dirty="0" smtClean="0"/>
              <a:t>σε απλά Αγγλικά</a:t>
            </a:r>
            <a:endParaRPr lang="en-US" sz="2000" dirty="0" smtClean="0"/>
          </a:p>
          <a:p>
            <a:pPr lvl="1"/>
            <a:r>
              <a:rPr lang="el-GR" sz="1800" dirty="0" smtClean="0"/>
              <a:t>Τίτλος</a:t>
            </a:r>
            <a:r>
              <a:rPr lang="en-US" sz="1800" dirty="0" smtClean="0"/>
              <a:t>: “</a:t>
            </a:r>
            <a:r>
              <a:rPr lang="en-US" sz="1800" dirty="0" err="1" smtClean="0"/>
              <a:t>Paxos</a:t>
            </a:r>
            <a:r>
              <a:rPr lang="en-US" sz="1800" dirty="0" smtClean="0"/>
              <a:t> Made Simple”</a:t>
            </a:r>
          </a:p>
          <a:p>
            <a:pPr lvl="1"/>
            <a:r>
              <a:rPr lang="en-US" sz="1800" dirty="0" smtClean="0"/>
              <a:t>Abstract: “The </a:t>
            </a:r>
            <a:r>
              <a:rPr lang="en-US" sz="1800" dirty="0" err="1" smtClean="0"/>
              <a:t>Paxos</a:t>
            </a:r>
            <a:r>
              <a:rPr lang="en-US" sz="1800" dirty="0" smtClean="0"/>
              <a:t> algorithm, when presented in plain English, is very simple.”</a:t>
            </a:r>
            <a:endParaRPr lang="el-GR" sz="1800" dirty="0" smtClean="0"/>
          </a:p>
          <a:p>
            <a:pPr lvl="1"/>
            <a:endParaRPr lang="en-US" sz="1800" dirty="0" smtClean="0"/>
          </a:p>
          <a:p>
            <a:r>
              <a:rPr lang="el-GR" sz="2000" dirty="0" smtClean="0"/>
              <a:t>Ακόμα κι έτσι, ο αλγόριθμος είναι δυσνόητος</a:t>
            </a:r>
            <a:endParaRPr lang="en-US" sz="20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Τελικά όμως…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Πολλά πραγματικά συστήματα υλοποιούν το </a:t>
            </a:r>
            <a:r>
              <a:rPr lang="en-US" sz="2000" dirty="0" err="1" smtClean="0"/>
              <a:t>Paxos</a:t>
            </a:r>
            <a:endParaRPr lang="en-US" sz="2000" dirty="0" smtClean="0"/>
          </a:p>
          <a:p>
            <a:pPr lvl="1"/>
            <a:r>
              <a:rPr lang="en-US" sz="1800" dirty="0" smtClean="0"/>
              <a:t>Google Chubby</a:t>
            </a:r>
          </a:p>
          <a:p>
            <a:pPr lvl="1"/>
            <a:r>
              <a:rPr lang="en-US" sz="1800" dirty="0" smtClean="0"/>
              <a:t>MS Bing cluster management</a:t>
            </a:r>
          </a:p>
          <a:p>
            <a:pPr lvl="1"/>
            <a:r>
              <a:rPr lang="en-US" sz="1800" dirty="0" smtClean="0"/>
              <a:t>AWS</a:t>
            </a:r>
          </a:p>
          <a:p>
            <a:pPr lvl="1"/>
            <a:r>
              <a:rPr lang="en-US" sz="1800" smtClean="0"/>
              <a:t>Cassandra</a:t>
            </a:r>
            <a:endParaRPr lang="en-US" sz="1800" dirty="0" smtClean="0"/>
          </a:p>
          <a:p>
            <a:r>
              <a:rPr lang="en-US" sz="2000" dirty="0" smtClean="0"/>
              <a:t>Amazon CTO Werner </a:t>
            </a:r>
            <a:r>
              <a:rPr lang="en-US" sz="2000" dirty="0" err="1" smtClean="0"/>
              <a:t>Vogels</a:t>
            </a:r>
            <a:r>
              <a:rPr lang="en-US" sz="2000" dirty="0" smtClean="0"/>
              <a:t> (</a:t>
            </a:r>
            <a:r>
              <a:rPr lang="el-GR" sz="2000" dirty="0" smtClean="0"/>
              <a:t>σε</a:t>
            </a:r>
            <a:r>
              <a:rPr lang="en-US" sz="2000" dirty="0" smtClean="0"/>
              <a:t> blog post “Job Openings in My Group”)</a:t>
            </a:r>
          </a:p>
          <a:p>
            <a:pPr lvl="1"/>
            <a:r>
              <a:rPr lang="en-US" sz="1800" i="1" dirty="0" smtClean="0"/>
              <a:t>“What kind of things am I looking for in you?”</a:t>
            </a:r>
          </a:p>
          <a:p>
            <a:pPr lvl="1"/>
            <a:r>
              <a:rPr lang="en-US" sz="1800" i="1" dirty="0" smtClean="0"/>
              <a:t>“You know your distributed systems theory: You know about logical time, snapshots, stability, message ordering, but also acid and multi-level transactions. You have heard about the FLP impossibility argument. You know why failure detectors can solve it (but you do not have to remember which one diamond-w was). </a:t>
            </a:r>
            <a:r>
              <a:rPr lang="en-US" sz="1800" i="1" dirty="0" smtClean="0">
                <a:solidFill>
                  <a:srgbClr val="FF0000"/>
                </a:solidFill>
              </a:rPr>
              <a:t>You have at least once tried to understand </a:t>
            </a:r>
            <a:r>
              <a:rPr lang="en-US" sz="1800" i="1" dirty="0" err="1" smtClean="0">
                <a:solidFill>
                  <a:srgbClr val="FF0000"/>
                </a:solidFill>
              </a:rPr>
              <a:t>Paxos</a:t>
            </a:r>
            <a:r>
              <a:rPr lang="en-US" sz="1800" i="1" dirty="0" smtClean="0">
                <a:solidFill>
                  <a:srgbClr val="FF0000"/>
                </a:solidFill>
              </a:rPr>
              <a:t> by reading the original paper</a:t>
            </a:r>
            <a:r>
              <a:rPr lang="en-US" sz="1800" i="1" dirty="0" smtClean="0"/>
              <a:t>.”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Υποθέσεις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Το δίκτυο είναι ασύγχρονο με καθυστερήσεις στα μηνύματα</a:t>
            </a:r>
            <a:endParaRPr lang="en-US" sz="2400" dirty="0" smtClean="0"/>
          </a:p>
          <a:p>
            <a:r>
              <a:rPr lang="el-GR" sz="2400" dirty="0" smtClean="0"/>
              <a:t>Το δίκτυο μπορεί να χάσει μηνύματα ή να τα στείλει περισσότερες από μια φορές αλλά δεν μπορεί να τα αλλοιώσει</a:t>
            </a:r>
            <a:endParaRPr lang="en-US" sz="2400" dirty="0" smtClean="0"/>
          </a:p>
          <a:p>
            <a:r>
              <a:rPr lang="el-GR" sz="2400" dirty="0" smtClean="0"/>
              <a:t>Οι διεργασίες μπορεί να </a:t>
            </a:r>
            <a:r>
              <a:rPr lang="el-GR" sz="2400" dirty="0" err="1" smtClean="0"/>
              <a:t>κρασάρουν</a:t>
            </a:r>
            <a:r>
              <a:rPr lang="el-GR" sz="2400" dirty="0" smtClean="0"/>
              <a:t> (και να σταματήσουν)</a:t>
            </a:r>
            <a:endParaRPr lang="en-US" sz="2400" dirty="0" smtClean="0"/>
          </a:p>
          <a:p>
            <a:r>
              <a:rPr lang="el-GR" sz="2400" dirty="0" smtClean="0"/>
              <a:t>Οι διεργασίες έχουν </a:t>
            </a:r>
            <a:r>
              <a:rPr lang="en-US" sz="2400" i="1" dirty="0" smtClean="0"/>
              <a:t>permanent storage</a:t>
            </a:r>
            <a:r>
              <a:rPr lang="el-GR" sz="2400" dirty="0" smtClean="0"/>
              <a:t> (δίσκο)</a:t>
            </a:r>
            <a:endParaRPr lang="en-US" sz="2400" dirty="0" smtClean="0"/>
          </a:p>
          <a:p>
            <a:r>
              <a:rPr lang="el-GR" sz="2400" dirty="0" smtClean="0"/>
              <a:t>Οι διεργασίες μπορούν να προτείνουν τιμές</a:t>
            </a:r>
            <a:endParaRPr lang="en-US" sz="2400" dirty="0" smtClean="0"/>
          </a:p>
          <a:p>
            <a:r>
              <a:rPr lang="el-GR" sz="2400" dirty="0" smtClean="0"/>
              <a:t>Ο στόχος είναι όλες οι διεργασίες να συμφωνήσουν σε μία από τις προτεινόμενες τιμές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Επιθυμητές ιδιότητες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Safety</a:t>
            </a:r>
          </a:p>
          <a:p>
            <a:pPr lvl="1"/>
            <a:r>
              <a:rPr lang="el-GR" sz="2400" dirty="0" smtClean="0"/>
              <a:t>Μπορεί να επιλεγεί μόνο τιμή που έχει προταθεί</a:t>
            </a:r>
            <a:endParaRPr lang="en-US" sz="2400" dirty="0" smtClean="0"/>
          </a:p>
          <a:p>
            <a:pPr lvl="1"/>
            <a:r>
              <a:rPr lang="el-GR" sz="2400" dirty="0" smtClean="0"/>
              <a:t>Επιλέγεται μια μόνο τιμή</a:t>
            </a:r>
            <a:endParaRPr lang="en-US" sz="2400" dirty="0" smtClean="0"/>
          </a:p>
          <a:p>
            <a:pPr lvl="1"/>
            <a:r>
              <a:rPr lang="el-GR" sz="2400" dirty="0" smtClean="0"/>
              <a:t>Μια διεργασία μαθαίνει μια τιμή μόνο αν έχει επιλεγεί</a:t>
            </a:r>
          </a:p>
          <a:p>
            <a:pPr lvl="1"/>
            <a:endParaRPr lang="en-US" sz="2400" dirty="0" smtClean="0"/>
          </a:p>
          <a:p>
            <a:r>
              <a:rPr lang="en-US" sz="2800" dirty="0" err="1" smtClean="0"/>
              <a:t>Liveness</a:t>
            </a:r>
            <a:endParaRPr lang="en-US" sz="2800" dirty="0" smtClean="0"/>
          </a:p>
          <a:p>
            <a:pPr lvl="1"/>
            <a:r>
              <a:rPr lang="el-GR" sz="2400" dirty="0" smtClean="0"/>
              <a:t>Κάποια προτεινόμενη τιμή επιλέγεται τελικά  (</a:t>
            </a:r>
            <a:r>
              <a:rPr lang="en-US" sz="2400" dirty="0" smtClean="0"/>
              <a:t>eventually</a:t>
            </a:r>
            <a:r>
              <a:rPr lang="el-GR" sz="2400" dirty="0" smtClean="0"/>
              <a:t>)</a:t>
            </a:r>
          </a:p>
          <a:p>
            <a:pPr lvl="1"/>
            <a:r>
              <a:rPr lang="el-GR" sz="2400" dirty="0" smtClean="0"/>
              <a:t>Αν επιλεγεί μια τιμή, κάθε διεργασία τελικά θα τη μάθει</a:t>
            </a:r>
            <a:endParaRPr lang="en-US" sz="2400" dirty="0" smtClean="0"/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του </a:t>
            </a:r>
            <a:r>
              <a:rPr lang="en-US" dirty="0" smtClean="0"/>
              <a:t>consensus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Επιτρέπει σε ομάδα διεργασιών να συμφωνήσουν σε ένα αποτέλεσμα</a:t>
            </a:r>
            <a:endParaRPr lang="en-US" sz="2800" dirty="0" smtClean="0"/>
          </a:p>
          <a:p>
            <a:pPr lvl="1"/>
            <a:r>
              <a:rPr lang="el-GR" sz="2400" dirty="0" smtClean="0"/>
              <a:t>Όλες οι διεργασίες πρέπει να συμφωνήσουν στην ίδια τιμή</a:t>
            </a:r>
            <a:endParaRPr lang="en-US" sz="2400" dirty="0" smtClean="0"/>
          </a:p>
          <a:p>
            <a:pPr lvl="1"/>
            <a:r>
              <a:rPr lang="el-GR" sz="2400" dirty="0" smtClean="0"/>
              <a:t>Η τιμή πρέπει να έχει υποβληθεί από τουλάχιστον μια διεργασία (ένας αλγόριθμος </a:t>
            </a:r>
            <a:r>
              <a:rPr lang="en-US" sz="2400" dirty="0" smtClean="0"/>
              <a:t>consensus</a:t>
            </a:r>
            <a:r>
              <a:rPr lang="el-GR" sz="2400" dirty="0" smtClean="0"/>
              <a:t> δεν μπορεί απλώς να επινοήσει μια τιμή</a:t>
            </a:r>
            <a:r>
              <a:rPr lang="en-US" sz="2400" dirty="0" smtClean="0"/>
              <a:t>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οπτική του χρήστη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l-GR" sz="2400" dirty="0" smtClean="0"/>
          </a:p>
          <a:p>
            <a:r>
              <a:rPr lang="en-US" sz="2400" dirty="0" smtClean="0"/>
              <a:t>while (</a:t>
            </a:r>
            <a:r>
              <a:rPr lang="en-US" sz="2400" dirty="0" err="1" smtClean="0"/>
              <a:t>submit_request</a:t>
            </a:r>
            <a:r>
              <a:rPr lang="en-US" sz="2400" dirty="0" smtClean="0"/>
              <a:t>(R) != ACCEPTED) ;</a:t>
            </a:r>
          </a:p>
          <a:p>
            <a:r>
              <a:rPr lang="el-GR" sz="2400" dirty="0" smtClean="0"/>
              <a:t>Το</a:t>
            </a:r>
            <a:r>
              <a:rPr lang="en-US" sz="2400" dirty="0" smtClean="0"/>
              <a:t> R </a:t>
            </a:r>
            <a:r>
              <a:rPr lang="el-GR" sz="2400" dirty="0" smtClean="0"/>
              <a:t>θα μπορούσε να είναι ένα</a:t>
            </a:r>
            <a:r>
              <a:rPr lang="en-US" sz="2400" dirty="0" smtClean="0"/>
              <a:t> </a:t>
            </a:r>
            <a:r>
              <a:rPr lang="en-US" sz="2400" dirty="0" err="1" smtClean="0"/>
              <a:t>key:value</a:t>
            </a:r>
            <a:r>
              <a:rPr lang="en-US" sz="2400" dirty="0" smtClean="0"/>
              <a:t> </a:t>
            </a:r>
            <a:r>
              <a:rPr lang="el-GR" sz="2400" dirty="0" smtClean="0"/>
              <a:t>ζεύγος μιας βάσης</a:t>
            </a:r>
            <a:endParaRPr lang="el-GR" sz="2400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602482"/>
            <a:ext cx="89439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παίκτες του </a:t>
            </a:r>
            <a:r>
              <a:rPr lang="en-US" dirty="0" err="1" smtClean="0"/>
              <a:t>Paxos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525963"/>
          </a:xfrm>
        </p:spPr>
        <p:txBody>
          <a:bodyPr/>
          <a:lstStyle/>
          <a:p>
            <a:r>
              <a:rPr lang="en-US" sz="2000" b="1" dirty="0" smtClean="0"/>
              <a:t>Client: </a:t>
            </a:r>
            <a:endParaRPr lang="el-GR" sz="2000" b="1" dirty="0" smtClean="0"/>
          </a:p>
          <a:p>
            <a:pPr lvl="1"/>
            <a:r>
              <a:rPr lang="el-GR" sz="1600" dirty="0" smtClean="0"/>
              <a:t>Στέλνει ένα αίτημα</a:t>
            </a:r>
            <a:endParaRPr lang="en-US" sz="1600" dirty="0" smtClean="0"/>
          </a:p>
          <a:p>
            <a:r>
              <a:rPr lang="en-US" sz="2000" b="1" dirty="0" smtClean="0"/>
              <a:t>Proposers:</a:t>
            </a:r>
          </a:p>
          <a:p>
            <a:pPr lvl="1"/>
            <a:r>
              <a:rPr lang="el-GR" sz="1600" dirty="0" smtClean="0"/>
              <a:t>Λαμβάνουν αίτημα από τον </a:t>
            </a:r>
            <a:r>
              <a:rPr lang="en-US" sz="1600" dirty="0" smtClean="0"/>
              <a:t>client </a:t>
            </a:r>
            <a:r>
              <a:rPr lang="el-GR" sz="1600" dirty="0" smtClean="0"/>
              <a:t>και τρέχουν το πρωτόκολλο</a:t>
            </a:r>
            <a:endParaRPr lang="en-US" sz="1600" dirty="0" smtClean="0"/>
          </a:p>
          <a:p>
            <a:pPr lvl="1"/>
            <a:r>
              <a:rPr lang="en-US" sz="1600" dirty="0" smtClean="0"/>
              <a:t>Leader: </a:t>
            </a:r>
            <a:r>
              <a:rPr lang="el-GR" sz="1600" dirty="0" smtClean="0"/>
              <a:t>Εκλεγμένος </a:t>
            </a:r>
            <a:r>
              <a:rPr lang="en-US" sz="1600" dirty="0" smtClean="0"/>
              <a:t>coordinator </a:t>
            </a:r>
            <a:r>
              <a:rPr lang="el-GR" sz="1600" dirty="0" smtClean="0"/>
              <a:t>ανάμεσα στους </a:t>
            </a:r>
            <a:r>
              <a:rPr lang="en-US" sz="1600" dirty="0" smtClean="0"/>
              <a:t>proposers (</a:t>
            </a:r>
            <a:r>
              <a:rPr lang="el-GR" sz="1600" dirty="0" smtClean="0"/>
              <a:t>δεν είναι απαραίτητος, απλώς απλοποιεί τη διάταξη μηνυμάτων και διασφαλίζει ότι δεν υπάρχει διαφωνία)</a:t>
            </a:r>
          </a:p>
          <a:p>
            <a:r>
              <a:rPr lang="en-US" sz="1800" dirty="0" smtClean="0"/>
              <a:t> </a:t>
            </a:r>
            <a:r>
              <a:rPr lang="en-US" sz="2000" b="1" dirty="0" smtClean="0"/>
              <a:t>Acceptors:</a:t>
            </a:r>
          </a:p>
          <a:p>
            <a:pPr lvl="1"/>
            <a:r>
              <a:rPr lang="el-GR" sz="1600" dirty="0" smtClean="0"/>
              <a:t>Πολλαπλές διεργασίες που θυμούνται το </a:t>
            </a:r>
            <a:r>
              <a:rPr lang="en-US" sz="1600" dirty="0" smtClean="0"/>
              <a:t>state </a:t>
            </a:r>
            <a:r>
              <a:rPr lang="el-GR" sz="1600" dirty="0" smtClean="0"/>
              <a:t>του πρωτοκόλλου</a:t>
            </a:r>
            <a:endParaRPr lang="en-US" sz="1600" dirty="0" smtClean="0"/>
          </a:p>
          <a:p>
            <a:pPr lvl="1"/>
            <a:r>
              <a:rPr lang="en-US" sz="1600" dirty="0" smtClean="0"/>
              <a:t>Quorum = </a:t>
            </a:r>
            <a:r>
              <a:rPr lang="el-GR" sz="1600" dirty="0" smtClean="0"/>
              <a:t>πλειονότητα από </a:t>
            </a:r>
            <a:r>
              <a:rPr lang="en-US" sz="1600" dirty="0" smtClean="0"/>
              <a:t>acceptors</a:t>
            </a:r>
          </a:p>
          <a:p>
            <a:r>
              <a:rPr lang="en-US" sz="2000" b="1" dirty="0" smtClean="0"/>
              <a:t>Learners:</a:t>
            </a:r>
          </a:p>
          <a:p>
            <a:pPr lvl="1"/>
            <a:r>
              <a:rPr lang="el-GR" sz="1600" dirty="0" smtClean="0"/>
              <a:t>Όταν οι </a:t>
            </a:r>
            <a:r>
              <a:rPr lang="en-US" sz="1600" dirty="0" smtClean="0"/>
              <a:t>acceptors</a:t>
            </a:r>
            <a:r>
              <a:rPr lang="el-GR" sz="1600" dirty="0" smtClean="0"/>
              <a:t> συμφωνήσουν, ο </a:t>
            </a:r>
            <a:r>
              <a:rPr lang="en-US" sz="1600" dirty="0" smtClean="0"/>
              <a:t>learner</a:t>
            </a:r>
            <a:r>
              <a:rPr lang="el-GR" sz="1600" dirty="0" smtClean="0"/>
              <a:t> εκτελεί το αίτημα ή</a:t>
            </a:r>
            <a:r>
              <a:rPr lang="en-US" sz="1600" dirty="0" smtClean="0"/>
              <a:t>/</a:t>
            </a:r>
            <a:r>
              <a:rPr lang="el-GR" sz="1600" dirty="0" smtClean="0"/>
              <a:t>και στέλνει απάντηση στον </a:t>
            </a:r>
            <a:r>
              <a:rPr lang="en-US" sz="1600" dirty="0" smtClean="0"/>
              <a:t>client</a:t>
            </a:r>
            <a:endParaRPr lang="el-GR" sz="1600" dirty="0"/>
          </a:p>
        </p:txBody>
      </p:sp>
      <p:sp>
        <p:nvSpPr>
          <p:cNvPr id="4" name="3 - Δεξιό άγκιστρο"/>
          <p:cNvSpPr/>
          <p:nvPr/>
        </p:nvSpPr>
        <p:spPr>
          <a:xfrm>
            <a:off x="7596336" y="1772816"/>
            <a:ext cx="216024" cy="4248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 rot="5400000">
            <a:off x="6407334" y="368189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solidFill>
                  <a:schemeClr val="tx1"/>
                </a:solidFill>
              </a:rPr>
              <a:t>Διαφορετικοί ρόλοι μπορεί να συνυπάρχουν στον ίδιο κόμβο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κάνει το </a:t>
            </a:r>
            <a:r>
              <a:rPr lang="en-US" dirty="0" err="1" smtClean="0"/>
              <a:t>Paxos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Κάθε πρόταση (αίτημα) έχει ένα </a:t>
            </a:r>
            <a:r>
              <a:rPr lang="en-US" sz="2400" dirty="0" smtClean="0"/>
              <a:t>ID.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(proposal #, value) == (N, V)</a:t>
            </a:r>
          </a:p>
          <a:p>
            <a:pPr lvl="1"/>
            <a:r>
              <a:rPr lang="el-GR" sz="2000" dirty="0" smtClean="0"/>
              <a:t>Ο αύξων αριθμός του </a:t>
            </a:r>
            <a:r>
              <a:rPr lang="en-US" sz="2000" dirty="0" smtClean="0"/>
              <a:t>proposal</a:t>
            </a:r>
            <a:r>
              <a:rPr lang="el-GR" sz="2000" dirty="0" smtClean="0"/>
              <a:t> είναι καθολικά μοναδικός</a:t>
            </a:r>
            <a:endParaRPr lang="en-US" sz="2000" dirty="0" smtClean="0"/>
          </a:p>
          <a:p>
            <a:pPr>
              <a:buNone/>
            </a:pPr>
            <a:endParaRPr lang="el-GR" sz="2400" dirty="0" smtClean="0"/>
          </a:p>
          <a:p>
            <a:r>
              <a:rPr lang="el-GR" sz="2400" dirty="0" smtClean="0"/>
              <a:t>Τρεις φάσεις</a:t>
            </a:r>
            <a:endParaRPr lang="en-US" sz="2400" dirty="0" smtClean="0"/>
          </a:p>
          <a:p>
            <a:pPr lvl="1"/>
            <a:r>
              <a:rPr lang="el-GR" sz="2000" dirty="0" smtClean="0"/>
              <a:t>Φάση </a:t>
            </a:r>
            <a:r>
              <a:rPr lang="en-US" sz="2000" dirty="0" smtClean="0"/>
              <a:t>prepare: </a:t>
            </a:r>
            <a:r>
              <a:rPr lang="el-GR" sz="2000" dirty="0" smtClean="0"/>
              <a:t>ένας</a:t>
            </a:r>
            <a:r>
              <a:rPr lang="en-US" sz="2000" dirty="0" smtClean="0"/>
              <a:t> proposer learns previously-accepted proposals from the acceptors.</a:t>
            </a:r>
          </a:p>
          <a:p>
            <a:pPr lvl="1"/>
            <a:r>
              <a:rPr lang="el-GR" sz="2000" dirty="0" smtClean="0"/>
              <a:t>Φάση </a:t>
            </a:r>
            <a:r>
              <a:rPr lang="en-US" sz="2000" dirty="0" smtClean="0"/>
              <a:t>Propose: </a:t>
            </a:r>
            <a:r>
              <a:rPr lang="el-GR" sz="2000" dirty="0" smtClean="0"/>
              <a:t>ένας </a:t>
            </a:r>
            <a:r>
              <a:rPr lang="en-US" sz="2000" dirty="0" smtClean="0"/>
              <a:t>proposer </a:t>
            </a:r>
            <a:r>
              <a:rPr lang="el-GR" sz="2000" dirty="0" smtClean="0"/>
              <a:t>στέλνει </a:t>
            </a:r>
            <a:r>
              <a:rPr lang="en-US" sz="2000" dirty="0" smtClean="0"/>
              <a:t>proposal.</a:t>
            </a:r>
          </a:p>
          <a:p>
            <a:pPr lvl="1"/>
            <a:r>
              <a:rPr lang="el-GR" sz="2000" dirty="0" smtClean="0"/>
              <a:t>Φάση </a:t>
            </a:r>
            <a:r>
              <a:rPr lang="en-US" sz="2000" dirty="0" smtClean="0"/>
              <a:t>Learn: </a:t>
            </a:r>
            <a:r>
              <a:rPr lang="el-GR" sz="2000" dirty="0" smtClean="0"/>
              <a:t>οι </a:t>
            </a:r>
            <a:r>
              <a:rPr lang="en-US" sz="2000" dirty="0" smtClean="0"/>
              <a:t>learners </a:t>
            </a:r>
            <a:r>
              <a:rPr lang="el-GR" sz="2000" dirty="0" smtClean="0"/>
              <a:t>μαθαίνουν το αποτέλεσμα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κάνει το </a:t>
            </a:r>
            <a:r>
              <a:rPr lang="en-US" dirty="0" err="1" smtClean="0"/>
              <a:t>Paxos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Proposers</a:t>
            </a:r>
            <a:endParaRPr lang="el-GR" sz="2400" dirty="0" smtClean="0"/>
          </a:p>
          <a:p>
            <a:pPr lvl="1"/>
            <a:r>
              <a:rPr lang="el-GR" sz="2000" dirty="0" smtClean="0"/>
              <a:t>Πριν να προτείνει κάποιος </a:t>
            </a:r>
            <a:r>
              <a:rPr lang="en-US" sz="2000" dirty="0" smtClean="0"/>
              <a:t>proposer</a:t>
            </a:r>
            <a:r>
              <a:rPr lang="el-GR" sz="2000" dirty="0" smtClean="0"/>
              <a:t> θα ρωτήσει τους </a:t>
            </a:r>
            <a:r>
              <a:rPr lang="en-US" sz="2000" dirty="0" smtClean="0"/>
              <a:t>acceptors </a:t>
            </a:r>
            <a:r>
              <a:rPr lang="el-GR" sz="2000" dirty="0" smtClean="0"/>
              <a:t>αν έχει ήδη προταθεί κάποια άλλη τιμή</a:t>
            </a:r>
            <a:endParaRPr lang="en-US" sz="2000" dirty="0" smtClean="0"/>
          </a:p>
          <a:p>
            <a:pPr lvl="1"/>
            <a:r>
              <a:rPr lang="el-GR" sz="2000" dirty="0" smtClean="0"/>
              <a:t>Αν ναι, ο </a:t>
            </a:r>
            <a:r>
              <a:rPr lang="en-US" sz="2000" dirty="0" smtClean="0"/>
              <a:t>proposer </a:t>
            </a:r>
            <a:r>
              <a:rPr lang="el-GR" sz="2000" dirty="0" smtClean="0"/>
              <a:t>θα προτείνει την ίδια</a:t>
            </a:r>
            <a:endParaRPr lang="en-US" sz="2000" dirty="0" smtClean="0"/>
          </a:p>
          <a:p>
            <a:pPr lvl="1"/>
            <a:r>
              <a:rPr lang="el-GR" sz="2000" dirty="0" smtClean="0"/>
              <a:t>Η συμπεριφορά είναι αλτρουιστική: Ο στόχος του κάθε </a:t>
            </a:r>
            <a:r>
              <a:rPr lang="en-US" sz="2000" dirty="0" smtClean="0"/>
              <a:t>proposer </a:t>
            </a:r>
            <a:r>
              <a:rPr lang="el-GR" sz="2000" dirty="0" smtClean="0"/>
              <a:t>είναι η ομοφωνία, όχι να επιλεγεί η τιμή που προτείνει</a:t>
            </a:r>
            <a:endParaRPr lang="en-US" sz="2000" dirty="0" smtClean="0"/>
          </a:p>
          <a:p>
            <a:r>
              <a:rPr lang="en-US" sz="2400" dirty="0" smtClean="0"/>
              <a:t>Acceptors 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n-US" sz="2000" dirty="0" smtClean="0"/>
              <a:t>O </a:t>
            </a:r>
            <a:r>
              <a:rPr lang="el-GR" sz="2000" dirty="0" smtClean="0"/>
              <a:t>στόχος είναι να επιλέξει το </a:t>
            </a:r>
            <a:r>
              <a:rPr lang="en-US" sz="2000" dirty="0" smtClean="0"/>
              <a:t>proposal</a:t>
            </a:r>
            <a:r>
              <a:rPr lang="el-GR" sz="2000" dirty="0" smtClean="0"/>
              <a:t> με τον μεγαλύτερο αύξοντα αριθμό από όλους τους </a:t>
            </a:r>
            <a:r>
              <a:rPr lang="en-US" sz="2000" dirty="0" smtClean="0"/>
              <a:t>proposers</a:t>
            </a:r>
          </a:p>
          <a:p>
            <a:r>
              <a:rPr lang="en-US" sz="2400" dirty="0" smtClean="0"/>
              <a:t>Learners</a:t>
            </a:r>
            <a:endParaRPr lang="en-US" sz="2400" dirty="0" smtClean="0">
              <a:solidFill>
                <a:srgbClr val="0000FF"/>
              </a:solidFill>
            </a:endParaRPr>
          </a:p>
          <a:p>
            <a:pPr lvl="1"/>
            <a:r>
              <a:rPr lang="el-GR" sz="2000" dirty="0" smtClean="0"/>
              <a:t>Οι</a:t>
            </a:r>
            <a:r>
              <a:rPr lang="en-US" sz="2000" dirty="0" smtClean="0"/>
              <a:t> learners </a:t>
            </a:r>
            <a:r>
              <a:rPr lang="el-GR" sz="2000" dirty="0" smtClean="0"/>
              <a:t>είναι παθητικοί και περιμένουν το αποτέλεσμα</a:t>
            </a:r>
            <a:endParaRPr lang="en-US" sz="2000" dirty="0" smtClean="0"/>
          </a:p>
          <a:p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φάση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Ένας</a:t>
            </a:r>
            <a:r>
              <a:rPr lang="en-US" sz="2400" dirty="0" smtClean="0"/>
              <a:t> proposer </a:t>
            </a:r>
            <a:r>
              <a:rPr lang="el-GR" sz="2400" dirty="0" smtClean="0"/>
              <a:t>επιλέγει τον αύξοντα αριθμό </a:t>
            </a:r>
            <a:r>
              <a:rPr lang="en-US" sz="2400" dirty="0" smtClean="0"/>
              <a:t>N </a:t>
            </a:r>
            <a:r>
              <a:rPr lang="el-GR" sz="2400" dirty="0" smtClean="0"/>
              <a:t>του </a:t>
            </a:r>
            <a:r>
              <a:rPr lang="en-US" sz="2400" dirty="0" smtClean="0"/>
              <a:t>proposal </a:t>
            </a:r>
            <a:r>
              <a:rPr lang="el-GR" sz="2400" dirty="0" smtClean="0"/>
              <a:t>του και στέλνει </a:t>
            </a:r>
            <a:r>
              <a:rPr lang="en-US" sz="2400" i="1" dirty="0" smtClean="0"/>
              <a:t>prepare request</a:t>
            </a:r>
            <a:r>
              <a:rPr lang="en-US" sz="2400" dirty="0" smtClean="0"/>
              <a:t> </a:t>
            </a:r>
            <a:r>
              <a:rPr lang="el-GR" sz="2400" dirty="0" smtClean="0"/>
              <a:t>στους </a:t>
            </a:r>
            <a:r>
              <a:rPr lang="en-US" sz="2400" dirty="0" smtClean="0"/>
              <a:t>acceptors.</a:t>
            </a:r>
          </a:p>
          <a:p>
            <a:pPr lvl="1"/>
            <a:r>
              <a:rPr lang="en-US" sz="2000" dirty="0" smtClean="0"/>
              <a:t>“Hey, have you accepted any proposal yet?”</a:t>
            </a:r>
            <a:endParaRPr lang="el-GR" sz="2000" dirty="0" smtClean="0"/>
          </a:p>
          <a:p>
            <a:pPr lvl="1"/>
            <a:endParaRPr lang="en-US" sz="2000" dirty="0" smtClean="0"/>
          </a:p>
          <a:p>
            <a:r>
              <a:rPr lang="el-GR" sz="2400" dirty="0" smtClean="0"/>
              <a:t>Ένας</a:t>
            </a:r>
            <a:r>
              <a:rPr lang="en-US" sz="2400" dirty="0" smtClean="0"/>
              <a:t> acceptor </a:t>
            </a:r>
            <a:r>
              <a:rPr lang="el-GR" sz="2400" dirty="0" smtClean="0"/>
              <a:t>πρέπει να απαντήσει</a:t>
            </a:r>
            <a:r>
              <a:rPr lang="en-US" sz="2400" dirty="0" smtClean="0"/>
              <a:t>:</a:t>
            </a:r>
          </a:p>
          <a:p>
            <a:pPr lvl="1"/>
            <a:r>
              <a:rPr lang="el-GR" sz="2000" dirty="0" smtClean="0"/>
              <a:t>Αν έχει ήδη κάνει </a:t>
            </a:r>
            <a:r>
              <a:rPr lang="en-US" sz="2000" dirty="0" smtClean="0"/>
              <a:t>accept </a:t>
            </a:r>
            <a:r>
              <a:rPr lang="el-GR" sz="2000" dirty="0" smtClean="0"/>
              <a:t>σε προτάσεις, την πρόταση με τον μεγαλύτερο αύξοντα αριθμό, μικρότερο του Ν</a:t>
            </a:r>
            <a:endParaRPr lang="en-US" sz="2000" dirty="0" smtClean="0"/>
          </a:p>
          <a:p>
            <a:pPr lvl="1"/>
            <a:r>
              <a:rPr lang="el-GR" sz="2000" dirty="0" smtClean="0"/>
              <a:t>Μια υπόσχεση να μη δεχτεί πλέον κανένα </a:t>
            </a:r>
            <a:r>
              <a:rPr lang="en-US" sz="2000" dirty="0" smtClean="0"/>
              <a:t>proposal </a:t>
            </a:r>
            <a:r>
              <a:rPr lang="el-GR" sz="2000" dirty="0" smtClean="0"/>
              <a:t>με αύξοντα αριθμό μικρότερο του </a:t>
            </a:r>
            <a:r>
              <a:rPr lang="en-US" sz="2000" dirty="0" smtClean="0"/>
              <a:t>N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φάση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Αν ένας </a:t>
            </a:r>
            <a:r>
              <a:rPr lang="en-US" sz="2400" dirty="0" smtClean="0"/>
              <a:t>proposer </a:t>
            </a:r>
            <a:r>
              <a:rPr lang="el-GR" sz="2400" dirty="0" smtClean="0"/>
              <a:t>λάβει απάντηση από την πλειοψηφία, τότε στέλνει </a:t>
            </a:r>
            <a:r>
              <a:rPr lang="en-US" sz="2400" i="1" dirty="0" smtClean="0"/>
              <a:t>accept request</a:t>
            </a:r>
            <a:r>
              <a:rPr lang="en-US" sz="2400" dirty="0" smtClean="0"/>
              <a:t> </a:t>
            </a:r>
            <a:r>
              <a:rPr lang="el-GR" sz="2400" dirty="0" smtClean="0"/>
              <a:t>για το </a:t>
            </a:r>
            <a:r>
              <a:rPr lang="en-US" sz="2400" dirty="0" smtClean="0"/>
              <a:t>proposal (N, V).</a:t>
            </a:r>
          </a:p>
          <a:p>
            <a:pPr lvl="1"/>
            <a:r>
              <a:rPr lang="en-US" sz="2000" dirty="0" smtClean="0"/>
              <a:t>V: </a:t>
            </a:r>
            <a:r>
              <a:rPr lang="el-GR" sz="2000" dirty="0" smtClean="0"/>
              <a:t>Η τιμή του </a:t>
            </a:r>
            <a:r>
              <a:rPr lang="en-US" sz="2000" dirty="0" smtClean="0"/>
              <a:t>proposal </a:t>
            </a:r>
            <a:r>
              <a:rPr lang="el-GR" sz="2000" dirty="0" smtClean="0"/>
              <a:t>με τον μεγαλύτερο αύξοντα αριθμό</a:t>
            </a:r>
            <a:r>
              <a:rPr lang="en-US" sz="2000" dirty="0" smtClean="0"/>
              <a:t> N</a:t>
            </a:r>
            <a:r>
              <a:rPr lang="el-GR" sz="2000" dirty="0" smtClean="0"/>
              <a:t> (από αυτές που επεστράφησαν στην 1</a:t>
            </a:r>
            <a:r>
              <a:rPr lang="el-GR" sz="2000" baseline="30000" dirty="0" smtClean="0"/>
              <a:t>η</a:t>
            </a:r>
            <a:r>
              <a:rPr lang="el-GR" sz="2000" dirty="0" smtClean="0"/>
              <a:t> φάση).</a:t>
            </a:r>
            <a:endParaRPr lang="en-US" sz="2000" dirty="0" smtClean="0"/>
          </a:p>
          <a:p>
            <a:pPr lvl="1"/>
            <a:r>
              <a:rPr lang="el-GR" sz="2000" dirty="0" smtClean="0"/>
              <a:t>Αν δεν επεστράφη τίποτα στην φάση 1, η νέα προτεινόμενη τιμή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Μετά τη λήψη του </a:t>
            </a:r>
            <a:r>
              <a:rPr lang="en-US" sz="2400" dirty="0" smtClean="0"/>
              <a:t>(N, V), </a:t>
            </a:r>
            <a:r>
              <a:rPr lang="el-GR" sz="2400" dirty="0" smtClean="0"/>
              <a:t>οι </a:t>
            </a:r>
            <a:r>
              <a:rPr lang="en-US" sz="2400" dirty="0" smtClean="0"/>
              <a:t>acceptors </a:t>
            </a:r>
            <a:r>
              <a:rPr lang="el-GR" sz="2400" dirty="0" smtClean="0"/>
              <a:t>είτε</a:t>
            </a:r>
            <a:r>
              <a:rPr lang="en-US" sz="2400" dirty="0" smtClean="0"/>
              <a:t>:</a:t>
            </a:r>
          </a:p>
          <a:p>
            <a:pPr lvl="1"/>
            <a:r>
              <a:rPr lang="el-GR" sz="2000" dirty="0" smtClean="0"/>
              <a:t>Το δέχονται</a:t>
            </a:r>
            <a:endParaRPr lang="en-US" sz="2000" dirty="0" smtClean="0"/>
          </a:p>
          <a:p>
            <a:pPr lvl="1"/>
            <a:r>
              <a:rPr lang="el-GR" sz="2000" dirty="0" smtClean="0"/>
              <a:t>Το απορρίπτουν αν υπάρχει άλλο </a:t>
            </a:r>
            <a:r>
              <a:rPr lang="en-US" sz="2000" dirty="0" smtClean="0"/>
              <a:t>prepare</a:t>
            </a:r>
            <a:r>
              <a:rPr lang="el-GR" sz="2000" dirty="0" smtClean="0"/>
              <a:t> </a:t>
            </a:r>
            <a:r>
              <a:rPr lang="en-US" sz="2000" dirty="0" smtClean="0"/>
              <a:t>request</a:t>
            </a:r>
            <a:r>
              <a:rPr lang="el-GR" sz="2000" dirty="0" smtClean="0"/>
              <a:t> με </a:t>
            </a:r>
            <a:r>
              <a:rPr lang="en-US" sz="2000" dirty="0" smtClean="0"/>
              <a:t>N’ </a:t>
            </a:r>
            <a:r>
              <a:rPr lang="el-GR" sz="2000" dirty="0" smtClean="0"/>
              <a:t>μεγαλύτερο του </a:t>
            </a:r>
            <a:r>
              <a:rPr lang="en-US" sz="2000" dirty="0" smtClean="0"/>
              <a:t>N</a:t>
            </a:r>
            <a:r>
              <a:rPr lang="el-GR" sz="2000" dirty="0" smtClean="0"/>
              <a:t> και έχει απαντήσει σε αυτό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φάση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Οι </a:t>
            </a:r>
            <a:r>
              <a:rPr lang="en-US" sz="2400" dirty="0" smtClean="0"/>
              <a:t>learners </a:t>
            </a:r>
            <a:r>
              <a:rPr lang="el-GR" sz="2400" dirty="0" smtClean="0"/>
              <a:t>πρέπει να μάθουν ποια τιμή επελέγη</a:t>
            </a:r>
            <a:endParaRPr lang="en-US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Ένας τρόπος</a:t>
            </a:r>
            <a:r>
              <a:rPr lang="en-US" sz="2400" dirty="0" smtClean="0"/>
              <a:t>: </a:t>
            </a:r>
            <a:r>
              <a:rPr lang="el-GR" sz="2400" dirty="0" smtClean="0"/>
              <a:t>Κάθε</a:t>
            </a:r>
            <a:r>
              <a:rPr lang="en-US" sz="2400" dirty="0" smtClean="0"/>
              <a:t> acceptor </a:t>
            </a:r>
            <a:r>
              <a:rPr lang="el-GR" sz="2400" dirty="0" smtClean="0"/>
              <a:t>απαντάει σε όλους τους </a:t>
            </a:r>
            <a:r>
              <a:rPr lang="en-US" sz="2400" dirty="0" smtClean="0"/>
              <a:t>learners</a:t>
            </a:r>
          </a:p>
          <a:p>
            <a:pPr lvl="1"/>
            <a:r>
              <a:rPr lang="el-GR" sz="2000" dirty="0" smtClean="0"/>
              <a:t>ακριβό</a:t>
            </a:r>
            <a:endParaRPr lang="en-US" sz="2000" dirty="0" smtClean="0"/>
          </a:p>
          <a:p>
            <a:endParaRPr lang="el-GR" sz="2400" dirty="0" smtClean="0"/>
          </a:p>
          <a:p>
            <a:r>
              <a:rPr lang="el-GR" sz="2400" dirty="0" smtClean="0"/>
              <a:t>Άλλος τρόπος: εκλογή </a:t>
            </a:r>
            <a:r>
              <a:rPr lang="en-US" sz="2400" dirty="0" smtClean="0"/>
              <a:t>“distinguished learner”</a:t>
            </a:r>
          </a:p>
          <a:p>
            <a:pPr lvl="1"/>
            <a:r>
              <a:rPr lang="el-GR" sz="2000" dirty="0" smtClean="0"/>
              <a:t>Οι </a:t>
            </a:r>
            <a:r>
              <a:rPr lang="en-US" sz="2000" dirty="0" smtClean="0"/>
              <a:t>Acceptors </a:t>
            </a:r>
            <a:r>
              <a:rPr lang="el-GR" sz="2000" dirty="0" smtClean="0"/>
              <a:t>απαντούν σε αυτόν</a:t>
            </a:r>
            <a:endParaRPr lang="en-US" sz="2000" dirty="0" smtClean="0"/>
          </a:p>
          <a:p>
            <a:pPr lvl="1"/>
            <a:r>
              <a:rPr lang="el-GR" sz="2000" dirty="0" smtClean="0"/>
              <a:t>Αυτός ενημερώνει τους υπόλοιπους</a:t>
            </a:r>
            <a:endParaRPr lang="en-US" sz="2000" dirty="0" smtClean="0"/>
          </a:p>
          <a:p>
            <a:pPr lvl="1"/>
            <a:r>
              <a:rPr lang="el-GR" sz="2000" dirty="0" smtClean="0"/>
              <a:t>Επιρρεπές σε σφάλματα</a:t>
            </a:r>
          </a:p>
          <a:p>
            <a:pPr lvl="1"/>
            <a:endParaRPr lang="en-US" sz="2000" dirty="0" smtClean="0"/>
          </a:p>
          <a:p>
            <a:r>
              <a:rPr lang="el-GR" sz="2400" dirty="0" smtClean="0"/>
              <a:t>Μίξη των δύο</a:t>
            </a:r>
            <a:r>
              <a:rPr lang="en-US" sz="2400" dirty="0" smtClean="0"/>
              <a:t>: </a:t>
            </a:r>
            <a:r>
              <a:rPr lang="el-GR" sz="2400" dirty="0" smtClean="0"/>
              <a:t>σύνολο από </a:t>
            </a:r>
            <a:r>
              <a:rPr lang="en-US" sz="2400" dirty="0" smtClean="0"/>
              <a:t>distinguished learners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Πρόβλημα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race condition </a:t>
            </a:r>
            <a:r>
              <a:rPr lang="el-GR" sz="2400" i="1" dirty="0" smtClean="0">
                <a:solidFill>
                  <a:srgbClr val="FF0000"/>
                </a:solidFill>
              </a:rPr>
              <a:t>για τα</a:t>
            </a:r>
            <a:r>
              <a:rPr lang="en-US" sz="2400" i="1" dirty="0" smtClean="0">
                <a:solidFill>
                  <a:srgbClr val="FF0000"/>
                </a:solidFill>
              </a:rPr>
              <a:t> proposals.</a:t>
            </a:r>
          </a:p>
          <a:p>
            <a:r>
              <a:rPr lang="el-GR" sz="2400" dirty="0" smtClean="0"/>
              <a:t>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l-GR" sz="2400" dirty="0" smtClean="0"/>
              <a:t>ολοκληρώνει την φάση </a:t>
            </a:r>
            <a:r>
              <a:rPr lang="en-US" sz="2400" dirty="0" smtClean="0"/>
              <a:t>1 </a:t>
            </a:r>
            <a:r>
              <a:rPr lang="el-GR" sz="2400" dirty="0" smtClean="0"/>
              <a:t>με</a:t>
            </a:r>
            <a:r>
              <a:rPr lang="en-US" sz="2400" dirty="0" smtClean="0"/>
              <a:t> proposal number N</a:t>
            </a:r>
            <a:r>
              <a:rPr lang="en-US" sz="2400" baseline="-25000" dirty="0" smtClean="0"/>
              <a:t>0</a:t>
            </a:r>
          </a:p>
          <a:p>
            <a:r>
              <a:rPr lang="el-GR" sz="2400" dirty="0" smtClean="0"/>
              <a:t>Προτού 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l-GR" sz="2400" dirty="0" smtClean="0"/>
              <a:t>ξεκινήσει την φάση </a:t>
            </a:r>
            <a:r>
              <a:rPr lang="en-US" sz="2400" dirty="0" smtClean="0"/>
              <a:t>2, </a:t>
            </a:r>
            <a:r>
              <a:rPr lang="el-GR" sz="2400" dirty="0" smtClean="0"/>
              <a:t>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l-GR" sz="2400" dirty="0" smtClean="0"/>
              <a:t>ξεκινά και ολοκληρώνει την φάση</a:t>
            </a:r>
            <a:r>
              <a:rPr lang="en-US" sz="2400" dirty="0" smtClean="0"/>
              <a:t> 1 </a:t>
            </a:r>
            <a:r>
              <a:rPr lang="el-GR" sz="2400" dirty="0" smtClean="0"/>
              <a:t>με</a:t>
            </a:r>
            <a:r>
              <a:rPr lang="en-US" sz="2400" dirty="0" smtClean="0"/>
              <a:t> proposal number N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&gt; N</a:t>
            </a:r>
            <a:r>
              <a:rPr lang="en-US" sz="2400" baseline="-25000" dirty="0" smtClean="0"/>
              <a:t>0</a:t>
            </a:r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l-GR" sz="2400" dirty="0" smtClean="0"/>
              <a:t>ολοκληρώνει την φάση </a:t>
            </a:r>
            <a:r>
              <a:rPr lang="en-US" sz="2400" dirty="0" smtClean="0"/>
              <a:t>2, </a:t>
            </a:r>
            <a:r>
              <a:rPr lang="el-GR" sz="2400" dirty="0" smtClean="0"/>
              <a:t>οι </a:t>
            </a:r>
            <a:r>
              <a:rPr lang="en-US" sz="2400" dirty="0" smtClean="0"/>
              <a:t>acceptors </a:t>
            </a:r>
            <a:r>
              <a:rPr lang="el-GR" sz="2400" dirty="0" smtClean="0"/>
              <a:t>το απορρίπτουν</a:t>
            </a:r>
            <a:endParaRPr lang="en-US" sz="2400" dirty="0" smtClean="0"/>
          </a:p>
          <a:p>
            <a:r>
              <a:rPr lang="el-GR" sz="2400" dirty="0" smtClean="0"/>
              <a:t>Προτού 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l-GR" sz="2400" dirty="0" smtClean="0"/>
              <a:t>ξεκινήσει την φάση </a:t>
            </a:r>
            <a:r>
              <a:rPr lang="en-US" sz="2400" dirty="0" smtClean="0"/>
              <a:t>2, </a:t>
            </a:r>
            <a:r>
              <a:rPr lang="el-GR" sz="2400" dirty="0" smtClean="0"/>
              <a:t>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l-GR" sz="2400" dirty="0" smtClean="0"/>
              <a:t>ξεκινά ξανά και ολοκληρώνει την φάση 1 με </a:t>
            </a:r>
            <a:r>
              <a:rPr lang="en-US" sz="2400" dirty="0" smtClean="0"/>
              <a:t>proposal number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&gt; N</a:t>
            </a:r>
            <a:r>
              <a:rPr lang="en-US" sz="2400" baseline="-25000" dirty="0" smtClean="0"/>
              <a:t>1</a:t>
            </a:r>
            <a:endParaRPr lang="en-US" sz="2400" dirty="0" smtClean="0"/>
          </a:p>
          <a:p>
            <a:r>
              <a:rPr lang="el-GR" sz="2400" dirty="0" smtClean="0"/>
              <a:t>Η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</a:t>
            </a:r>
            <a:r>
              <a:rPr lang="el-GR" sz="2400" dirty="0" smtClean="0"/>
              <a:t>ολοκληρώνει την φάση </a:t>
            </a:r>
            <a:r>
              <a:rPr lang="en-US" sz="2400" dirty="0" smtClean="0"/>
              <a:t>2, </a:t>
            </a:r>
            <a:r>
              <a:rPr lang="el-GR" sz="2400" dirty="0" smtClean="0"/>
              <a:t>οι </a:t>
            </a:r>
            <a:r>
              <a:rPr lang="en-US" sz="2400" dirty="0" smtClean="0"/>
              <a:t>acceptors</a:t>
            </a:r>
            <a:r>
              <a:rPr lang="el-GR" sz="2400" dirty="0" smtClean="0"/>
              <a:t> το απορρίπτουν</a:t>
            </a:r>
            <a:endParaRPr lang="en-US" sz="2400" dirty="0" smtClean="0"/>
          </a:p>
          <a:p>
            <a:r>
              <a:rPr lang="en-US" sz="2400" dirty="0" smtClean="0"/>
              <a:t>…(</a:t>
            </a:r>
            <a:r>
              <a:rPr lang="el-GR" sz="2400" dirty="0" smtClean="0"/>
              <a:t>συνεχίζεται επ’ άπειρον</a:t>
            </a:r>
            <a:r>
              <a:rPr lang="en-US" sz="2400" dirty="0" smtClean="0"/>
              <a:t>)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Λύση</a:t>
            </a:r>
            <a:r>
              <a:rPr lang="en-US" sz="2800" dirty="0" smtClean="0"/>
              <a:t>: </a:t>
            </a:r>
            <a:r>
              <a:rPr lang="el-GR" sz="2800" dirty="0" smtClean="0"/>
              <a:t>εκλογή ενός</a:t>
            </a:r>
            <a:r>
              <a:rPr lang="en-US" sz="2800" dirty="0" smtClean="0"/>
              <a:t> </a:t>
            </a:r>
            <a:r>
              <a:rPr lang="el-GR" sz="2800" dirty="0" smtClean="0"/>
              <a:t>διακεκριμένου </a:t>
            </a:r>
            <a:r>
              <a:rPr lang="en-US" sz="2800" dirty="0" smtClean="0"/>
              <a:t>proposer</a:t>
            </a:r>
          </a:p>
          <a:p>
            <a:r>
              <a:rPr lang="el-GR" sz="2800" dirty="0" smtClean="0"/>
              <a:t>Αν ο </a:t>
            </a:r>
            <a:r>
              <a:rPr lang="en-US" sz="2800" dirty="0" smtClean="0"/>
              <a:t>proposer </a:t>
            </a:r>
            <a:r>
              <a:rPr lang="el-GR" sz="2800" dirty="0" smtClean="0"/>
              <a:t>μπορεί να επικοινωνήσει επιτυχώς με την πλειονότητα των κόμβων, τότε το πρωτόκολλο εξασφαλίζει </a:t>
            </a:r>
            <a:r>
              <a:rPr lang="en-US" sz="2800" dirty="0" err="1" smtClean="0"/>
              <a:t>liveness</a:t>
            </a:r>
            <a:r>
              <a:rPr lang="en-US" sz="2800" dirty="0" smtClean="0"/>
              <a:t>.</a:t>
            </a:r>
          </a:p>
          <a:p>
            <a:pPr lvl="1"/>
            <a:r>
              <a:rPr lang="el-GR" sz="2400" dirty="0" smtClean="0"/>
              <a:t>δηλαδή</a:t>
            </a:r>
            <a:r>
              <a:rPr lang="en-US" sz="2400" dirty="0" smtClean="0"/>
              <a:t>, </a:t>
            </a:r>
            <a:r>
              <a:rPr lang="el-GR" sz="2400" dirty="0" smtClean="0"/>
              <a:t>το </a:t>
            </a:r>
            <a:r>
              <a:rPr lang="en-US" sz="2400" dirty="0" err="1" smtClean="0"/>
              <a:t>Paxos</a:t>
            </a:r>
            <a:r>
              <a:rPr lang="en-US" sz="2400" dirty="0" smtClean="0"/>
              <a:t> </a:t>
            </a:r>
            <a:r>
              <a:rPr lang="el-GR" sz="2400" dirty="0" smtClean="0"/>
              <a:t>έχει ανοχή σε </a:t>
            </a:r>
            <a:r>
              <a:rPr lang="en-US" sz="2400" i="1" dirty="0" smtClean="0"/>
              <a:t>f</a:t>
            </a:r>
            <a:r>
              <a:rPr lang="en-US" sz="2400" dirty="0" smtClean="0"/>
              <a:t> &lt; 1/2 * </a:t>
            </a:r>
            <a:r>
              <a:rPr lang="en-US" sz="2400" i="1" dirty="0" smtClean="0"/>
              <a:t>N</a:t>
            </a:r>
            <a:r>
              <a:rPr lang="el-GR" sz="2400" i="1" dirty="0" smtClean="0"/>
              <a:t> </a:t>
            </a:r>
            <a:r>
              <a:rPr lang="el-GR" sz="2400" dirty="0" smtClean="0"/>
              <a:t>σφάλματα</a:t>
            </a:r>
            <a:endParaRPr lang="en-US" sz="2400" dirty="0" smtClean="0"/>
          </a:p>
          <a:p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Paxos</a:t>
            </a:r>
            <a:r>
              <a:rPr lang="en-US" dirty="0" smtClean="0"/>
              <a:t> </a:t>
            </a:r>
            <a:r>
              <a:rPr lang="el-GR" dirty="0" smtClean="0"/>
              <a:t>εν δράση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Ένας </a:t>
            </a:r>
            <a:r>
              <a:rPr lang="en-US" sz="2400" dirty="0" smtClean="0"/>
              <a:t>proposer</a:t>
            </a:r>
            <a:r>
              <a:rPr lang="el-GR" sz="2400" dirty="0" smtClean="0"/>
              <a:t> εκλέγεται ως </a:t>
            </a:r>
            <a:r>
              <a:rPr lang="en-US" sz="2400" dirty="0" smtClean="0"/>
              <a:t>leader</a:t>
            </a:r>
            <a:r>
              <a:rPr lang="el-GR" sz="2400" dirty="0" smtClean="0"/>
              <a:t> και δέχεται όλα τα </a:t>
            </a:r>
            <a:r>
              <a:rPr lang="en-US" sz="2400" dirty="0" smtClean="0"/>
              <a:t>requests</a:t>
            </a:r>
            <a:endParaRPr lang="el-GR" sz="24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547027" cy="395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Έχουμε δει ήδη…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Mutual exclusion</a:t>
            </a:r>
          </a:p>
          <a:p>
            <a:pPr lvl="1"/>
            <a:r>
              <a:rPr lang="el-GR" sz="2000" dirty="0" smtClean="0"/>
              <a:t>Συμφωνία για το ποιος έχει πρόσβαση σε κάποιον πόρο</a:t>
            </a:r>
            <a:endParaRPr lang="en-US" sz="2000" dirty="0" smtClean="0"/>
          </a:p>
          <a:p>
            <a:r>
              <a:rPr lang="el-GR" sz="2400" dirty="0" smtClean="0"/>
              <a:t>Αλγόριθμοι εκλογών</a:t>
            </a:r>
            <a:endParaRPr lang="en-US" sz="2400" dirty="0" smtClean="0"/>
          </a:p>
          <a:p>
            <a:pPr lvl="1"/>
            <a:r>
              <a:rPr lang="el-GR" sz="2000" dirty="0" smtClean="0"/>
              <a:t>Συμφωνία για το ποίος αναλαμβάνει κάποιον ξεχωριστό ρόλο</a:t>
            </a:r>
            <a:endParaRPr lang="en-US" sz="2000" dirty="0" smtClean="0"/>
          </a:p>
          <a:p>
            <a:r>
              <a:rPr lang="el-GR" sz="2400" dirty="0" smtClean="0"/>
              <a:t>Άλλες χρήσεις</a:t>
            </a:r>
            <a:r>
              <a:rPr lang="en-US" sz="2400" dirty="0" smtClean="0"/>
              <a:t> consensus:</a:t>
            </a:r>
          </a:p>
          <a:p>
            <a:pPr lvl="1"/>
            <a:r>
              <a:rPr lang="el-GR" sz="2000" dirty="0" smtClean="0"/>
              <a:t>Διαχείριση </a:t>
            </a:r>
            <a:r>
              <a:rPr lang="en-US" sz="2000" dirty="0" smtClean="0"/>
              <a:t>group membership</a:t>
            </a:r>
          </a:p>
          <a:p>
            <a:pPr lvl="1"/>
            <a:r>
              <a:rPr lang="el-GR" sz="2000" dirty="0" smtClean="0"/>
              <a:t>Συγχρονισμός </a:t>
            </a:r>
            <a:r>
              <a:rPr lang="en-US" sz="2000" dirty="0" smtClean="0"/>
              <a:t>replicas</a:t>
            </a:r>
          </a:p>
          <a:p>
            <a:pPr lvl="1"/>
            <a:r>
              <a:rPr lang="en-US" sz="2000" dirty="0" smtClean="0"/>
              <a:t>Commit</a:t>
            </a:r>
            <a:r>
              <a:rPr lang="el-GR" sz="2000" dirty="0" smtClean="0"/>
              <a:t> για κατανεμημένα </a:t>
            </a:r>
            <a:r>
              <a:rPr lang="en-US" sz="2000" dirty="0" smtClean="0"/>
              <a:t>transaction </a:t>
            </a:r>
          </a:p>
          <a:p>
            <a:r>
              <a:rPr lang="el-GR" sz="2400" dirty="0" smtClean="0"/>
              <a:t>Γενικό πρόβλημα </a:t>
            </a:r>
            <a:r>
              <a:rPr lang="en-US" sz="2400" dirty="0" smtClean="0"/>
              <a:t>consensus:</a:t>
            </a:r>
          </a:p>
          <a:p>
            <a:pPr lvl="1"/>
            <a:r>
              <a:rPr lang="el-GR" sz="2000" i="1" dirty="0" smtClean="0"/>
              <a:t>Πώς ερχόμαστε σε ομόφωνη απόφαση για μια συγκεκριμένη τιμή;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0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r>
              <a:rPr lang="en-US" sz="2000" dirty="0" smtClean="0"/>
              <a:t>O client</a:t>
            </a:r>
            <a:r>
              <a:rPr lang="el-GR" sz="2000" dirty="0" smtClean="0"/>
              <a:t> στέλνει </a:t>
            </a:r>
            <a:r>
              <a:rPr lang="en-US" sz="2000" dirty="0" smtClean="0"/>
              <a:t>request</a:t>
            </a:r>
            <a:r>
              <a:rPr lang="el-GR" sz="2000" dirty="0" smtClean="0"/>
              <a:t> στον </a:t>
            </a:r>
            <a:r>
              <a:rPr lang="en-US" sz="2000" dirty="0" smtClean="0"/>
              <a:t>proposer</a:t>
            </a:r>
            <a:endParaRPr lang="el-GR" sz="2000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3553"/>
            <a:ext cx="7322021" cy="453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1a - PREPARE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525963"/>
          </a:xfrm>
        </p:spPr>
        <p:txBody>
          <a:bodyPr/>
          <a:lstStyle/>
          <a:p>
            <a:r>
              <a:rPr lang="en-US" sz="1600" b="1" dirty="0" smtClean="0"/>
              <a:t>Proposer: </a:t>
            </a:r>
            <a:r>
              <a:rPr lang="el-GR" sz="1600" b="1" dirty="0" smtClean="0"/>
              <a:t>δημιουργεί ένα</a:t>
            </a:r>
            <a:r>
              <a:rPr lang="en-US" sz="1600" b="1" dirty="0" smtClean="0"/>
              <a:t> </a:t>
            </a:r>
            <a:r>
              <a:rPr lang="en-US" sz="1600" b="1" i="1" dirty="0" smtClean="0"/>
              <a:t>proposal #N (N </a:t>
            </a:r>
            <a:r>
              <a:rPr lang="el-GR" sz="1600" b="1" i="1" dirty="0" smtClean="0"/>
              <a:t>λειτουργεί σαν </a:t>
            </a:r>
            <a:r>
              <a:rPr lang="el-GR" sz="1600" b="1" i="1" dirty="0" err="1" smtClean="0"/>
              <a:t>χρονοσφραγίδα</a:t>
            </a:r>
            <a:r>
              <a:rPr lang="el-GR" sz="1600" b="1" i="1" dirty="0" smtClean="0"/>
              <a:t> </a:t>
            </a:r>
            <a:r>
              <a:rPr lang="en-US" sz="1600" b="1" i="1" dirty="0" err="1" smtClean="0"/>
              <a:t>Lamport</a:t>
            </a:r>
            <a:r>
              <a:rPr lang="en-US" sz="1600" b="1" i="1" dirty="0" smtClean="0"/>
              <a:t>),</a:t>
            </a:r>
            <a:r>
              <a:rPr lang="el-GR" sz="1600" b="1" i="1" dirty="0" smtClean="0"/>
              <a:t> </a:t>
            </a:r>
            <a:r>
              <a:rPr lang="el-GR" sz="1600" dirty="0" smtClean="0"/>
              <a:t>όπου το Ν είναι μεγαλύτερο από οποιοδήποτε προηγούμενο </a:t>
            </a:r>
            <a:r>
              <a:rPr lang="en-US" sz="1600" dirty="0" smtClean="0"/>
              <a:t>proposal number</a:t>
            </a:r>
            <a:r>
              <a:rPr lang="el-GR" sz="1600" dirty="0" smtClean="0"/>
              <a:t> που χρησιμοποιήθηκε από τον</a:t>
            </a:r>
            <a:r>
              <a:rPr lang="en-US" sz="1600" dirty="0" smtClean="0"/>
              <a:t> proposer</a:t>
            </a:r>
            <a:endParaRPr lang="en-US" sz="1600" i="1" dirty="0" smtClean="0"/>
          </a:p>
          <a:p>
            <a:r>
              <a:rPr lang="el-GR" sz="1600" b="1" dirty="0" smtClean="0"/>
              <a:t>Αποστολή σε </a:t>
            </a:r>
            <a:r>
              <a:rPr lang="en-US" sz="1600" b="1" dirty="0" smtClean="0"/>
              <a:t>quorum </a:t>
            </a:r>
            <a:r>
              <a:rPr lang="el-GR" sz="1600" b="1" dirty="0" smtClean="0"/>
              <a:t>από</a:t>
            </a:r>
            <a:r>
              <a:rPr lang="en-US" sz="1600" b="1" dirty="0" smtClean="0"/>
              <a:t> Acceptors (</a:t>
            </a:r>
            <a:r>
              <a:rPr lang="el-GR" sz="1600" b="1" dirty="0" smtClean="0"/>
              <a:t>όσους μπορεί να προσπελάσει – σίγουρα πλειονότητα</a:t>
            </a:r>
            <a:r>
              <a:rPr lang="en-US" sz="1600" b="1" dirty="0" smtClean="0"/>
              <a:t>)</a:t>
            </a:r>
            <a:endParaRPr lang="el-GR" sz="16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45895"/>
            <a:ext cx="6926163" cy="369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1a - PROMISE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sz="1800" b="1" dirty="0" smtClean="0"/>
              <a:t>Acceptor: </a:t>
            </a:r>
            <a:r>
              <a:rPr lang="el-GR" sz="1800" b="1" dirty="0" smtClean="0"/>
              <a:t>αν το </a:t>
            </a:r>
            <a:r>
              <a:rPr lang="en-US" sz="1800" b="1" dirty="0" smtClean="0"/>
              <a:t>ID </a:t>
            </a:r>
            <a:r>
              <a:rPr lang="el-GR" sz="1800" b="1" dirty="0" smtClean="0"/>
              <a:t>του </a:t>
            </a:r>
            <a:r>
              <a:rPr lang="en-US" sz="1800" b="1" dirty="0" smtClean="0"/>
              <a:t>proposal &gt; </a:t>
            </a:r>
            <a:r>
              <a:rPr lang="el-GR" sz="1800" b="1" dirty="0" smtClean="0"/>
              <a:t>οποιοδήποτε προηγούμενο </a:t>
            </a:r>
            <a:r>
              <a:rPr lang="en-US" sz="1800" b="1" dirty="0" smtClean="0"/>
              <a:t>proposal</a:t>
            </a:r>
            <a:endParaRPr lang="el-GR" sz="1800" b="1" dirty="0" smtClean="0"/>
          </a:p>
          <a:p>
            <a:r>
              <a:rPr lang="el-GR" sz="1800" dirty="0" smtClean="0"/>
              <a:t>Υπόσχεται  να αγνοήσει όλα τα αιτήματα με  </a:t>
            </a:r>
            <a:r>
              <a:rPr lang="en-US" sz="1800" dirty="0" smtClean="0"/>
              <a:t>ID &lt; N</a:t>
            </a:r>
            <a:r>
              <a:rPr lang="el-GR" sz="1800" dirty="0" smtClean="0"/>
              <a:t> και απαντάει με πληροφορίες για το πιο πρόσφατο </a:t>
            </a:r>
            <a:r>
              <a:rPr lang="en-US" sz="1800" dirty="0" smtClean="0"/>
              <a:t>proposal </a:t>
            </a:r>
            <a:r>
              <a:rPr lang="el-GR" sz="1800" dirty="0" smtClean="0"/>
              <a:t>που έχει αποδεχτεί</a:t>
            </a:r>
            <a:endParaRPr lang="en-US" sz="1800" i="1" dirty="0" smtClean="0"/>
          </a:p>
          <a:p>
            <a:r>
              <a:rPr lang="el-GR" sz="1800" dirty="0" smtClean="0"/>
              <a:t>Αλλιώς το απορρίπτει</a:t>
            </a:r>
            <a:endParaRPr lang="el-GR" sz="18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564904"/>
            <a:ext cx="7106766" cy="357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2a</a:t>
            </a:r>
            <a:r>
              <a:rPr lang="el-GR" dirty="0" smtClean="0"/>
              <a:t> -</a:t>
            </a:r>
            <a:r>
              <a:rPr lang="en-US" dirty="0" smtClean="0"/>
              <a:t> ACCEPT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1800" b="1" dirty="0" smtClean="0"/>
              <a:t>Proposer: </a:t>
            </a:r>
            <a:r>
              <a:rPr lang="el-GR" sz="1800" b="1" dirty="0" smtClean="0"/>
              <a:t>αν ο </a:t>
            </a:r>
            <a:r>
              <a:rPr lang="en-US" sz="1800" b="1" dirty="0" smtClean="0"/>
              <a:t>proposer </a:t>
            </a:r>
            <a:r>
              <a:rPr lang="el-GR" sz="1800" b="1" dirty="0" smtClean="0"/>
              <a:t>λάβει υπόσχεση από την πλειονότητα</a:t>
            </a:r>
            <a:endParaRPr lang="en-US" sz="1800" b="1" dirty="0" smtClean="0"/>
          </a:p>
          <a:p>
            <a:r>
              <a:rPr lang="el-GR" sz="1800" dirty="0" smtClean="0"/>
              <a:t>Επισυνάπτει την τιμή </a:t>
            </a:r>
            <a:r>
              <a:rPr lang="en-US" sz="1800" i="1" dirty="0" smtClean="0"/>
              <a:t>v </a:t>
            </a:r>
            <a:r>
              <a:rPr lang="el-GR" sz="1800" i="1" dirty="0" smtClean="0"/>
              <a:t>στο </a:t>
            </a:r>
            <a:r>
              <a:rPr lang="en-US" sz="1800" i="1" dirty="0" smtClean="0"/>
              <a:t>proposal</a:t>
            </a:r>
          </a:p>
          <a:p>
            <a:r>
              <a:rPr lang="el-GR" sz="1800" dirty="0" smtClean="0"/>
              <a:t>Στέλνει  </a:t>
            </a:r>
            <a:r>
              <a:rPr lang="en-US" sz="1800" dirty="0" smtClean="0"/>
              <a:t>ac</a:t>
            </a:r>
            <a:r>
              <a:rPr lang="en-US" sz="1800" b="1" i="1" dirty="0" smtClean="0"/>
              <a:t>cept </a:t>
            </a:r>
            <a:r>
              <a:rPr lang="el-GR" sz="1800" b="1" i="1" dirty="0" smtClean="0"/>
              <a:t>στο</a:t>
            </a:r>
            <a:r>
              <a:rPr lang="en-US" sz="1800" b="1" i="1" dirty="0" smtClean="0"/>
              <a:t> quorum </a:t>
            </a:r>
            <a:r>
              <a:rPr lang="el-GR" sz="1800" b="1" i="1" dirty="0" smtClean="0"/>
              <a:t>με την επιλεγμένη τιμή</a:t>
            </a:r>
            <a:endParaRPr lang="en-US" sz="1800" b="1" i="1" dirty="0" smtClean="0"/>
          </a:p>
          <a:p>
            <a:r>
              <a:rPr lang="el-GR" sz="1800" dirty="0" smtClean="0"/>
              <a:t>Αν η υπόσχεση ήταν για κάποιο άλλο</a:t>
            </a:r>
            <a:r>
              <a:rPr lang="en-US" sz="1800" dirty="0" smtClean="0"/>
              <a:t> {N, v}, o proposer </a:t>
            </a:r>
            <a:r>
              <a:rPr lang="el-GR" sz="1800" dirty="0" smtClean="0"/>
              <a:t>ΠΡΕΠΕΙ</a:t>
            </a:r>
            <a:r>
              <a:rPr lang="en-US" sz="1800" dirty="0" smtClean="0"/>
              <a:t> </a:t>
            </a:r>
            <a:r>
              <a:rPr lang="el-GR" sz="1800" dirty="0" smtClean="0"/>
              <a:t>να το αποδεχτεί</a:t>
            </a:r>
            <a:endParaRPr lang="el-GR" sz="1800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6953597" cy="38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2b - ANNOUNCE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Acceptor: </a:t>
            </a:r>
            <a:r>
              <a:rPr lang="el-GR" sz="2000" b="1" dirty="0" smtClean="0"/>
              <a:t>Αν η υπόσχεση ισχύει ακόμα, ανακοινώνει την τιμή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v</a:t>
            </a:r>
            <a:r>
              <a:rPr lang="el-GR" sz="2000" b="1" i="1" dirty="0" smtClean="0"/>
              <a:t> </a:t>
            </a:r>
            <a:endParaRPr lang="en-US" sz="2000" b="1" i="1" dirty="0" smtClean="0"/>
          </a:p>
          <a:p>
            <a:r>
              <a:rPr lang="el-GR" sz="2000" dirty="0" smtClean="0"/>
              <a:t>Στέλνει μήνυμα </a:t>
            </a:r>
            <a:r>
              <a:rPr lang="en-US" sz="2000" b="1" i="1" dirty="0" smtClean="0"/>
              <a:t>Accepted </a:t>
            </a:r>
            <a:r>
              <a:rPr lang="el-GR" sz="2000" b="1" i="1" dirty="0" smtClean="0"/>
              <a:t>στον </a:t>
            </a:r>
            <a:r>
              <a:rPr lang="en-US" sz="2000" b="1" i="1" dirty="0" smtClean="0"/>
              <a:t>Proposer </a:t>
            </a:r>
          </a:p>
          <a:p>
            <a:r>
              <a:rPr lang="el-GR" sz="2000" dirty="0" smtClean="0"/>
              <a:t>Αλλιώς αγνοεί το μήνυμα </a:t>
            </a:r>
            <a:r>
              <a:rPr lang="en-US" sz="2000" dirty="0" smtClean="0"/>
              <a:t>(</a:t>
            </a:r>
            <a:r>
              <a:rPr lang="el-GR" sz="2000" dirty="0" smtClean="0"/>
              <a:t>ή στέλνει</a:t>
            </a:r>
            <a:r>
              <a:rPr lang="en-US" sz="2000" dirty="0" smtClean="0"/>
              <a:t> </a:t>
            </a:r>
            <a:r>
              <a:rPr lang="en-US" sz="2000" i="1" dirty="0" smtClean="0"/>
              <a:t>NACK)</a:t>
            </a:r>
            <a:endParaRPr lang="el-GR" sz="2000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69221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Learner: </a:t>
            </a:r>
            <a:r>
              <a:rPr lang="el-GR" sz="2400" b="1" dirty="0" smtClean="0"/>
              <a:t>Απαντά στον </a:t>
            </a:r>
            <a:r>
              <a:rPr lang="en-US" sz="2400" b="1" dirty="0" smtClean="0"/>
              <a:t>client</a:t>
            </a:r>
            <a:r>
              <a:rPr lang="el-GR" sz="2400" b="1" dirty="0" smtClean="0"/>
              <a:t> και κάνει τη δουλειά που πρέπει</a:t>
            </a:r>
            <a:endParaRPr lang="el-G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684" y="2420888"/>
            <a:ext cx="6943684" cy="366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1: phase 0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92896"/>
            <a:ext cx="6706716" cy="36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Proposer: </a:t>
            </a:r>
            <a:r>
              <a:rPr lang="el-GR" sz="2000" dirty="0" smtClean="0"/>
              <a:t>διαλέγει </a:t>
            </a:r>
            <a:r>
              <a:rPr lang="en-US" sz="2000" dirty="0" smtClean="0"/>
              <a:t>id 5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6594128" cy="347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1b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Acceptor: </a:t>
            </a:r>
            <a:r>
              <a:rPr lang="el-GR" sz="2000" dirty="0" smtClean="0"/>
              <a:t>Αν το </a:t>
            </a:r>
            <a:r>
              <a:rPr lang="en-US" sz="2000" dirty="0" smtClean="0"/>
              <a:t>5 </a:t>
            </a:r>
            <a:r>
              <a:rPr lang="el-GR" sz="2000" dirty="0" smtClean="0"/>
              <a:t>είναι το μεγαλύτερο </a:t>
            </a:r>
            <a:r>
              <a:rPr lang="en-US" sz="2000" dirty="0" smtClean="0"/>
              <a:t>id </a:t>
            </a:r>
            <a:r>
              <a:rPr lang="el-GR" sz="2000" dirty="0" smtClean="0"/>
              <a:t>που έχει δει, στέλνει υπόσχεση να μη δεχτεί μικρότερα </a:t>
            </a:r>
            <a:r>
              <a:rPr lang="en-US" sz="2000" dirty="0" smtClean="0"/>
              <a:t>ids</a:t>
            </a:r>
            <a:endParaRPr lang="el-GR" sz="2000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6767860" cy="362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Proposer: </a:t>
            </a:r>
            <a:r>
              <a:rPr lang="el-GR" sz="2000" dirty="0" smtClean="0"/>
              <a:t>λαμβάνει υπόσχεση από την πλειονότητα των </a:t>
            </a:r>
            <a:r>
              <a:rPr lang="en-US" sz="2000" dirty="0" smtClean="0"/>
              <a:t>acceptors</a:t>
            </a:r>
          </a:p>
          <a:p>
            <a:r>
              <a:rPr lang="el-GR" sz="2000" dirty="0" smtClean="0"/>
              <a:t>Πρέπει να δεχτεί αυτό το </a:t>
            </a:r>
            <a:r>
              <a:rPr lang="en-US" sz="2000" dirty="0" smtClean="0"/>
              <a:t>&lt;id, value&gt;</a:t>
            </a:r>
            <a:endParaRPr lang="el-GR" sz="20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25" y="2564905"/>
            <a:ext cx="708522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του προβλήματος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Ν διεργασίες</a:t>
            </a:r>
            <a:endParaRPr lang="en-US" sz="2400" dirty="0" smtClean="0"/>
          </a:p>
          <a:p>
            <a:r>
              <a:rPr lang="el-GR" sz="2400" dirty="0" smtClean="0"/>
              <a:t>Κάθε διεργασία </a:t>
            </a:r>
            <a:r>
              <a:rPr lang="en-US" sz="2400" dirty="0" smtClean="0"/>
              <a:t>p </a:t>
            </a:r>
            <a:r>
              <a:rPr lang="el-GR" sz="2400" dirty="0" smtClean="0"/>
              <a:t>έχει</a:t>
            </a:r>
            <a:endParaRPr lang="en-US" sz="2400" dirty="0" smtClean="0"/>
          </a:p>
          <a:p>
            <a:pPr lvl="1"/>
            <a:r>
              <a:rPr lang="el-GR" sz="2000" dirty="0" smtClean="0"/>
              <a:t>Μεταβλητή εισόδου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: </a:t>
            </a:r>
            <a:r>
              <a:rPr lang="el-GR" sz="2000" dirty="0" smtClean="0"/>
              <a:t>αρχικά </a:t>
            </a:r>
            <a:r>
              <a:rPr lang="en-US" sz="2000" dirty="0" smtClean="0"/>
              <a:t>0 </a:t>
            </a:r>
            <a:r>
              <a:rPr lang="el-GR" sz="2000" dirty="0" smtClean="0"/>
              <a:t>ή</a:t>
            </a:r>
            <a:r>
              <a:rPr lang="en-US" sz="2000" dirty="0" smtClean="0"/>
              <a:t> 1</a:t>
            </a:r>
          </a:p>
          <a:p>
            <a:pPr lvl="1"/>
            <a:r>
              <a:rPr lang="el-GR" sz="2000" dirty="0" smtClean="0"/>
              <a:t>Μεταβλητή εξόδου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: </a:t>
            </a:r>
            <a:r>
              <a:rPr lang="el-GR" sz="2000" dirty="0" smtClean="0"/>
              <a:t>αρχικά </a:t>
            </a:r>
            <a:r>
              <a:rPr lang="en-US" sz="2000" dirty="0" smtClean="0"/>
              <a:t>b (b=undecided) – </a:t>
            </a:r>
            <a:r>
              <a:rPr lang="el-GR" sz="2000" dirty="0" smtClean="0"/>
              <a:t>μπορεί να αλλάξει μια φορά μόνο</a:t>
            </a:r>
            <a:endParaRPr lang="en-US" sz="2000" dirty="0" smtClean="0"/>
          </a:p>
          <a:p>
            <a:r>
              <a:rPr lang="el-GR" sz="2400" dirty="0" smtClean="0"/>
              <a:t>Το πρόβλημα </a:t>
            </a:r>
            <a:r>
              <a:rPr lang="en-US" sz="2400" dirty="0" smtClean="0"/>
              <a:t>consensus: </a:t>
            </a:r>
            <a:r>
              <a:rPr lang="el-GR" sz="2400" dirty="0" smtClean="0"/>
              <a:t>Ορισμός πρωτοκόλλου έτσι ώστε</a:t>
            </a:r>
            <a:endParaRPr lang="en-US" sz="2400" dirty="0" smtClean="0"/>
          </a:p>
          <a:p>
            <a:pPr lvl="1"/>
            <a:r>
              <a:rPr lang="el-GR" sz="2000" dirty="0" smtClean="0"/>
              <a:t>Όλες οι σωστές διεργασίες να θέσουν τις μεταβλητές εξόδου τους </a:t>
            </a:r>
            <a:r>
              <a:rPr lang="en-US" sz="2000" dirty="0" smtClean="0"/>
              <a:t>0 </a:t>
            </a:r>
            <a:r>
              <a:rPr lang="el-GR" sz="2000" dirty="0" smtClean="0"/>
              <a:t>ή </a:t>
            </a:r>
            <a:endParaRPr lang="en-US" sz="2000" dirty="0" smtClean="0"/>
          </a:p>
          <a:p>
            <a:pPr lvl="1"/>
            <a:r>
              <a:rPr lang="el-GR" sz="2000" dirty="0" smtClean="0"/>
              <a:t>Όλες οι σωστές διεργασίες να θέσουν τις μεταβλητές εξόδου τους </a:t>
            </a:r>
            <a:r>
              <a:rPr lang="en-US" sz="2000" dirty="0" smtClean="0"/>
              <a:t>1</a:t>
            </a:r>
          </a:p>
          <a:p>
            <a:pPr lvl="1"/>
            <a:r>
              <a:rPr lang="el-GR" sz="2000" dirty="0" smtClean="0"/>
              <a:t>Υπάρχει τουλάχιστον μια αρχική κατάσταση που οδηγεί σε καθένα από τα παραπάνω αποτελέσματα</a:t>
            </a:r>
            <a:endParaRPr lang="en-US" sz="20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2b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4525963"/>
          </a:xfrm>
        </p:spPr>
        <p:txBody>
          <a:bodyPr/>
          <a:lstStyle/>
          <a:p>
            <a:r>
              <a:rPr lang="en-US" sz="2400" b="1" dirty="0" smtClean="0"/>
              <a:t>Acceptor: </a:t>
            </a:r>
            <a:r>
              <a:rPr lang="el-GR" sz="2400" dirty="0" smtClean="0"/>
              <a:t>ανακοινώνουν απόφαση</a:t>
            </a:r>
            <a:endParaRPr lang="el-GR" sz="2400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7305824" cy="392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– </a:t>
            </a:r>
            <a:r>
              <a:rPr lang="en-US" dirty="0" smtClean="0"/>
              <a:t>Phase 0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32" y="2156485"/>
            <a:ext cx="7261820" cy="408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Proposer: </a:t>
            </a:r>
            <a:r>
              <a:rPr lang="el-GR" sz="2000" dirty="0" smtClean="0"/>
              <a:t>Διαλέγει </a:t>
            </a:r>
            <a:r>
              <a:rPr lang="en-US" sz="2000" dirty="0" smtClean="0"/>
              <a:t>id 5</a:t>
            </a:r>
            <a:endParaRPr lang="el-GR" sz="2000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06" y="2100230"/>
            <a:ext cx="7217246" cy="413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4644008" y="1196752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C00000"/>
                </a:solidFill>
              </a:rPr>
              <a:t>Ένας</a:t>
            </a:r>
            <a:r>
              <a:rPr lang="en-US" sz="1600" b="1" dirty="0" smtClean="0">
                <a:solidFill>
                  <a:srgbClr val="C00000"/>
                </a:solidFill>
              </a:rPr>
              <a:t> acceptor </a:t>
            </a:r>
            <a:r>
              <a:rPr lang="el-GR" sz="1600" b="1" dirty="0" smtClean="0">
                <a:solidFill>
                  <a:srgbClr val="C00000"/>
                </a:solidFill>
              </a:rPr>
              <a:t>λαμβάνει </a:t>
            </a:r>
            <a:r>
              <a:rPr lang="en-US" sz="1600" b="1" dirty="0" smtClean="0">
                <a:solidFill>
                  <a:srgbClr val="C00000"/>
                </a:solidFill>
              </a:rPr>
              <a:t>proposal </a:t>
            </a:r>
            <a:r>
              <a:rPr lang="el-GR" sz="1600" b="1" dirty="0" smtClean="0">
                <a:solidFill>
                  <a:srgbClr val="C00000"/>
                </a:solidFill>
              </a:rPr>
              <a:t>με μεγαλύτερο </a:t>
            </a:r>
            <a:r>
              <a:rPr lang="en-US" sz="1600" b="1" dirty="0" smtClean="0">
                <a:solidFill>
                  <a:srgbClr val="C00000"/>
                </a:solidFill>
              </a:rPr>
              <a:t>id </a:t>
            </a:r>
            <a:r>
              <a:rPr lang="el-GR" sz="1600" b="1" dirty="0" smtClean="0">
                <a:solidFill>
                  <a:srgbClr val="C00000"/>
                </a:solidFill>
              </a:rPr>
              <a:t>ΠΡΙΝ από το συγκεκριμένο μήνυμα </a:t>
            </a:r>
            <a:r>
              <a:rPr lang="en-US" sz="1600" b="1" dirty="0" smtClean="0">
                <a:solidFill>
                  <a:srgbClr val="C00000"/>
                </a:solidFill>
              </a:rPr>
              <a:t>PREPARE</a:t>
            </a:r>
            <a:endParaRPr lang="el-GR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1b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Acceptor: </a:t>
            </a:r>
            <a:r>
              <a:rPr lang="el-GR" sz="2000" dirty="0" smtClean="0"/>
              <a:t>Καθένας στέλνει υπόσχεση για το μεγαλύτερο </a:t>
            </a:r>
            <a:r>
              <a:rPr lang="en-US" sz="2000" dirty="0" smtClean="0"/>
              <a:t>id</a:t>
            </a:r>
            <a:r>
              <a:rPr lang="el-GR" sz="2000" dirty="0" smtClean="0"/>
              <a:t> που έχει λάβει</a:t>
            </a:r>
            <a:endParaRPr lang="el-GR" sz="2000" dirty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82170"/>
            <a:ext cx="7387357" cy="408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sz="2000" b="1" dirty="0" smtClean="0"/>
              <a:t>Proposer: </a:t>
            </a:r>
            <a:r>
              <a:rPr lang="el-GR" sz="2000" dirty="0" smtClean="0"/>
              <a:t>Αν δεχτεί</a:t>
            </a:r>
            <a:r>
              <a:rPr lang="en-US" sz="2000" dirty="0" smtClean="0"/>
              <a:t> promise</a:t>
            </a:r>
            <a:r>
              <a:rPr lang="el-GR" sz="2000" dirty="0" smtClean="0"/>
              <a:t> για μεγαλύτερο </a:t>
            </a:r>
            <a:r>
              <a:rPr lang="en-US" sz="2000" dirty="0" smtClean="0"/>
              <a:t>id </a:t>
            </a:r>
            <a:r>
              <a:rPr lang="el-GR" sz="2000" dirty="0" smtClean="0"/>
              <a:t>ΠΡΕΠΕΙ</a:t>
            </a:r>
            <a:r>
              <a:rPr lang="en-US" sz="2000" dirty="0" smtClean="0"/>
              <a:t> </a:t>
            </a:r>
            <a:r>
              <a:rPr lang="el-GR" sz="2000" dirty="0" smtClean="0"/>
              <a:t>να αλλάξει γνώμη και να αποδεχτεί την τιμή με το μεγαλύτερο </a:t>
            </a:r>
            <a:r>
              <a:rPr lang="en-US" sz="2000" dirty="0" smtClean="0"/>
              <a:t>id</a:t>
            </a:r>
            <a:r>
              <a:rPr lang="el-GR" sz="2000" dirty="0" smtClean="0"/>
              <a:t> από οποιονδήποτε </a:t>
            </a:r>
            <a:r>
              <a:rPr lang="en-US" sz="2000" dirty="0" smtClean="0"/>
              <a:t>acceptor</a:t>
            </a:r>
            <a:endParaRPr lang="el-GR" sz="2000" dirty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6970167" cy="373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2b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endParaRPr lang="el-GR" sz="2000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694" y="2420888"/>
            <a:ext cx="7104658" cy="382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Συνέχισε να προσπαθείς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Ένα</a:t>
            </a:r>
            <a:r>
              <a:rPr lang="en-US" sz="2800" dirty="0" smtClean="0"/>
              <a:t> proposal N </a:t>
            </a:r>
            <a:r>
              <a:rPr lang="el-GR" sz="2800" dirty="0" smtClean="0"/>
              <a:t>μπορεί να αποτύχει γιατί</a:t>
            </a:r>
            <a:endParaRPr lang="en-US" sz="2800" dirty="0" smtClean="0"/>
          </a:p>
          <a:p>
            <a:pPr lvl="1"/>
            <a:r>
              <a:rPr lang="el-GR" sz="2400" dirty="0" smtClean="0"/>
              <a:t>Ένας </a:t>
            </a:r>
            <a:r>
              <a:rPr lang="en-US" sz="2400" dirty="0" smtClean="0"/>
              <a:t>acceptor </a:t>
            </a:r>
            <a:r>
              <a:rPr lang="el-GR" sz="2400" dirty="0" smtClean="0"/>
              <a:t>μπορεί να έχει δώσει υπόσχεση να αγνοήσει όλα τα </a:t>
            </a:r>
            <a:r>
              <a:rPr lang="en-US" sz="2400" dirty="0" smtClean="0"/>
              <a:t>proposals </a:t>
            </a:r>
            <a:r>
              <a:rPr lang="el-GR" sz="2400" dirty="0" smtClean="0"/>
              <a:t>με </a:t>
            </a:r>
            <a:r>
              <a:rPr lang="en-US" sz="2400" dirty="0" smtClean="0"/>
              <a:t>id </a:t>
            </a:r>
            <a:r>
              <a:rPr lang="el-GR" sz="2400" dirty="0" smtClean="0"/>
              <a:t>μικρότερο κάποιου </a:t>
            </a:r>
            <a:r>
              <a:rPr lang="en-US" sz="2400" dirty="0" smtClean="0"/>
              <a:t>M &gt;N</a:t>
            </a:r>
          </a:p>
          <a:p>
            <a:pPr lvl="1"/>
            <a:r>
              <a:rPr lang="el-GR" sz="2400" dirty="0" smtClean="0"/>
              <a:t>Ένας </a:t>
            </a:r>
            <a:r>
              <a:rPr lang="en-US" sz="2400" dirty="0" smtClean="0"/>
              <a:t>proposer </a:t>
            </a:r>
            <a:r>
              <a:rPr lang="el-GR" sz="2400" dirty="0" smtClean="0"/>
              <a:t>δε λαμβάνει </a:t>
            </a:r>
            <a:r>
              <a:rPr lang="en-US" sz="2400" dirty="0" smtClean="0"/>
              <a:t>quorum </a:t>
            </a:r>
            <a:r>
              <a:rPr lang="el-GR" sz="2400" dirty="0" smtClean="0"/>
              <a:t>από απαντήσεις είτε στη φάση </a:t>
            </a:r>
            <a:r>
              <a:rPr lang="en-US" sz="2400" dirty="0" smtClean="0"/>
              <a:t>1b </a:t>
            </a:r>
            <a:r>
              <a:rPr lang="el-GR" sz="2400" dirty="0" smtClean="0"/>
              <a:t>είτε στη φάση </a:t>
            </a:r>
            <a:r>
              <a:rPr lang="en-US" sz="2400" dirty="0" smtClean="0"/>
              <a:t>2b</a:t>
            </a:r>
          </a:p>
          <a:p>
            <a:r>
              <a:rPr lang="el-GR" sz="2800" dirty="0" smtClean="0"/>
              <a:t>Ο αλγόριθμος τότε πρέπει να </a:t>
            </a:r>
            <a:r>
              <a:rPr lang="el-GR" sz="2800" dirty="0" err="1" smtClean="0"/>
              <a:t>ξαναξεκινήσει</a:t>
            </a:r>
            <a:r>
              <a:rPr lang="el-GR" sz="2800" dirty="0" smtClean="0"/>
              <a:t> με μεγαλύτερο </a:t>
            </a:r>
            <a:r>
              <a:rPr lang="en-US" sz="2800" dirty="0" smtClean="0"/>
              <a:t>proposal id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Επιμύθιο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To </a:t>
            </a:r>
            <a:r>
              <a:rPr lang="en-US" sz="2400" dirty="0" err="1" smtClean="0"/>
              <a:t>Paxos</a:t>
            </a:r>
            <a:r>
              <a:rPr lang="en-US" sz="2400" dirty="0" smtClean="0"/>
              <a:t> </a:t>
            </a:r>
            <a:r>
              <a:rPr lang="el-GR" sz="2400" dirty="0" smtClean="0"/>
              <a:t>μας επιτρέπει να διασφαλίσουμε συνεπή ολική διάταξη σε σύνολο από </a:t>
            </a:r>
            <a:r>
              <a:rPr lang="en-US" sz="2400" dirty="0" smtClean="0"/>
              <a:t>events</a:t>
            </a:r>
          </a:p>
          <a:p>
            <a:pPr lvl="1"/>
            <a:r>
              <a:rPr lang="en-US" sz="2000" dirty="0" smtClean="0"/>
              <a:t>Events = </a:t>
            </a:r>
            <a:r>
              <a:rPr lang="el-GR" sz="2000" dirty="0" smtClean="0"/>
              <a:t>εντολές</a:t>
            </a:r>
            <a:r>
              <a:rPr lang="en-US" sz="2000" dirty="0" smtClean="0"/>
              <a:t>, </a:t>
            </a:r>
            <a:r>
              <a:rPr lang="el-GR" sz="2000" dirty="0" smtClean="0"/>
              <a:t>ενέργειες, ενημερώσεις κατάστασης</a:t>
            </a:r>
            <a:endParaRPr lang="en-US" sz="2000" dirty="0" smtClean="0"/>
          </a:p>
          <a:p>
            <a:r>
              <a:rPr lang="el-GR" sz="2400" dirty="0" smtClean="0"/>
              <a:t>Κάθε κόμβος θα έχει την τελευταία κατάσταση ή κάποια προηγούμενη εκδοχή της</a:t>
            </a:r>
            <a:endParaRPr lang="en-US" sz="2400" dirty="0" smtClean="0"/>
          </a:p>
          <a:p>
            <a:r>
              <a:rPr lang="el-GR" sz="2400" dirty="0" smtClean="0"/>
              <a:t>Χρησιμοποιείται σε</a:t>
            </a:r>
            <a:r>
              <a:rPr lang="en-US" sz="2400" dirty="0" smtClean="0"/>
              <a:t>:</a:t>
            </a:r>
          </a:p>
          <a:p>
            <a:pPr lvl="1"/>
            <a:r>
              <a:rPr lang="en-US" sz="2000" dirty="0" smtClean="0"/>
              <a:t>Cassandra lightweight transactions</a:t>
            </a:r>
          </a:p>
          <a:p>
            <a:pPr lvl="1"/>
            <a:r>
              <a:rPr lang="en-US" sz="2000" dirty="0" smtClean="0"/>
              <a:t>Google Chubby lock manager / name server</a:t>
            </a:r>
          </a:p>
          <a:p>
            <a:pPr lvl="1"/>
            <a:r>
              <a:rPr lang="en-US" sz="2000" dirty="0" smtClean="0"/>
              <a:t>Google Spanner, Megastore</a:t>
            </a:r>
          </a:p>
          <a:p>
            <a:pPr lvl="1"/>
            <a:r>
              <a:rPr lang="en-US" sz="2000" dirty="0" smtClean="0"/>
              <a:t>Microsoft Autopilot cluster management service from Bing</a:t>
            </a:r>
          </a:p>
          <a:p>
            <a:pPr lvl="1"/>
            <a:r>
              <a:rPr lang="en-US" sz="2000" dirty="0" smtClean="0"/>
              <a:t>VMware NSX Controller</a:t>
            </a:r>
          </a:p>
          <a:p>
            <a:pPr lvl="1"/>
            <a:r>
              <a:rPr lang="en-US" sz="2000" dirty="0" smtClean="0"/>
              <a:t>Amazon Web Services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Σύνοψη του </a:t>
            </a:r>
            <a:r>
              <a:rPr lang="en-US" dirty="0" err="1" smtClean="0"/>
              <a:t>Paxos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l-GR" sz="2400" dirty="0" smtClean="0"/>
              <a:t>Για να κάνεις αλλαγή στο σύστημα</a:t>
            </a:r>
            <a:r>
              <a:rPr lang="en-US" sz="2400" dirty="0" smtClean="0"/>
              <a:t>:</a:t>
            </a:r>
          </a:p>
          <a:p>
            <a:pPr lvl="1"/>
            <a:r>
              <a:rPr lang="el-GR" sz="2000" dirty="0" smtClean="0"/>
              <a:t>Λες στον </a:t>
            </a:r>
            <a:r>
              <a:rPr lang="en-US" sz="2000" i="1" dirty="0" smtClean="0"/>
              <a:t>proposer </a:t>
            </a:r>
            <a:r>
              <a:rPr lang="el-GR" sz="2000" i="1" dirty="0" smtClean="0"/>
              <a:t>το </a:t>
            </a:r>
            <a:r>
              <a:rPr lang="en-US" sz="2000" i="1" dirty="0" smtClean="0"/>
              <a:t>event </a:t>
            </a:r>
            <a:r>
              <a:rPr lang="el-GR" sz="2000" i="1" dirty="0" smtClean="0"/>
              <a:t>που θες να προσθέσεις</a:t>
            </a:r>
          </a:p>
          <a:p>
            <a:pPr lvl="2"/>
            <a:r>
              <a:rPr lang="el-GR" sz="1600" i="1" dirty="0" smtClean="0"/>
              <a:t>Αυτά τα αιτήματα μπορεί να συμβούν ταυτόχρονα</a:t>
            </a:r>
          </a:p>
          <a:p>
            <a:pPr lvl="2"/>
            <a:r>
              <a:rPr lang="en-US" sz="1600" i="1" dirty="0" smtClean="0"/>
              <a:t>Leader = </a:t>
            </a:r>
            <a:r>
              <a:rPr lang="el-GR" sz="1600" i="1" dirty="0" smtClean="0"/>
              <a:t>εκλεγμένος </a:t>
            </a:r>
            <a:r>
              <a:rPr lang="en-US" sz="1600" i="1" dirty="0" smtClean="0"/>
              <a:t>proposer. </a:t>
            </a:r>
            <a:r>
              <a:rPr lang="el-GR" sz="1600" i="1" dirty="0" smtClean="0"/>
              <a:t>Δεν είναι απαραίτητος για τη λειτουργία του </a:t>
            </a:r>
            <a:r>
              <a:rPr lang="en-US" sz="1600" i="1" dirty="0" err="1" smtClean="0"/>
              <a:t>Paxos</a:t>
            </a:r>
            <a:r>
              <a:rPr lang="en-US" sz="1600" i="1" dirty="0" smtClean="0"/>
              <a:t>,</a:t>
            </a:r>
            <a:r>
              <a:rPr lang="el-GR" sz="1600" i="1" dirty="0" smtClean="0"/>
              <a:t> αλλά είναι βελτιστοποίηση για διασφάλιση μοναδικής πηγής από αύξοντες αριθμούς στα </a:t>
            </a:r>
            <a:r>
              <a:rPr lang="en-US" sz="1600" i="1" dirty="0" smtClean="0"/>
              <a:t>proposals </a:t>
            </a:r>
          </a:p>
          <a:p>
            <a:pPr lvl="1"/>
            <a:r>
              <a:rPr lang="el-GR" sz="2000" dirty="0" smtClean="0"/>
              <a:t>Ο </a:t>
            </a:r>
            <a:r>
              <a:rPr lang="en-US" sz="2000" dirty="0" smtClean="0"/>
              <a:t>proposer </a:t>
            </a:r>
            <a:r>
              <a:rPr lang="el-GR" sz="2000" dirty="0" smtClean="0"/>
              <a:t>επιλέγει το επόμενο </a:t>
            </a:r>
            <a:r>
              <a:rPr lang="en-US" sz="2000" dirty="0" smtClean="0"/>
              <a:t>event ID </a:t>
            </a:r>
            <a:r>
              <a:rPr lang="el-GR" sz="2000" dirty="0" smtClean="0"/>
              <a:t>και ζητά από τους </a:t>
            </a:r>
            <a:r>
              <a:rPr lang="en-US" sz="2000" dirty="0" smtClean="0"/>
              <a:t>acceptors </a:t>
            </a:r>
            <a:r>
              <a:rPr lang="el-GR" sz="2000" dirty="0" smtClean="0"/>
              <a:t>να το φυλάξουν</a:t>
            </a:r>
            <a:endParaRPr lang="en-US" sz="2000" dirty="0" smtClean="0"/>
          </a:p>
          <a:p>
            <a:pPr lvl="2"/>
            <a:r>
              <a:rPr lang="el-GR" sz="1600" dirty="0" smtClean="0"/>
              <a:t>Αν οποιοσδήποτε</a:t>
            </a:r>
            <a:r>
              <a:rPr lang="en-US" sz="1600" dirty="0" smtClean="0"/>
              <a:t> acceptor </a:t>
            </a:r>
            <a:r>
              <a:rPr lang="el-GR" sz="1600" dirty="0" smtClean="0"/>
              <a:t>έχει δει μεγαλύτερο </a:t>
            </a:r>
            <a:r>
              <a:rPr lang="en-US" sz="1600" dirty="0" smtClean="0"/>
              <a:t>event ID, </a:t>
            </a:r>
            <a:r>
              <a:rPr lang="el-GR" sz="1600" dirty="0" smtClean="0"/>
              <a:t>απορρίπτει την πρόταση και επιστρέφει το </a:t>
            </a:r>
            <a:r>
              <a:rPr lang="en-US" sz="1600" dirty="0" smtClean="0"/>
              <a:t>event ID </a:t>
            </a:r>
            <a:r>
              <a:rPr lang="el-GR" sz="1600" dirty="0" smtClean="0"/>
              <a:t>αυτό</a:t>
            </a:r>
            <a:endParaRPr lang="en-US" sz="1600" dirty="0" smtClean="0"/>
          </a:p>
          <a:p>
            <a:pPr lvl="2"/>
            <a:r>
              <a:rPr lang="en-US" sz="1600" dirty="0" smtClean="0"/>
              <a:t>O proposer </a:t>
            </a:r>
            <a:r>
              <a:rPr lang="el-GR" sz="1600" dirty="0" smtClean="0"/>
              <a:t>προσπαθεί ξανά με μεγαλύτερο </a:t>
            </a:r>
            <a:r>
              <a:rPr lang="en-US" sz="1600" dirty="0" smtClean="0"/>
              <a:t>event ID</a:t>
            </a:r>
          </a:p>
          <a:p>
            <a:pPr lvl="1"/>
            <a:r>
              <a:rPr lang="el-GR" sz="2000" dirty="0" smtClean="0"/>
              <a:t>Όταν η πλειονότητα των </a:t>
            </a:r>
            <a:r>
              <a:rPr lang="en-US" sz="2000" b="1" dirty="0" smtClean="0"/>
              <a:t>acceptors </a:t>
            </a:r>
            <a:r>
              <a:rPr lang="el-GR" sz="2000" b="1" dirty="0" smtClean="0"/>
              <a:t>αποδεχτούν το </a:t>
            </a:r>
            <a:r>
              <a:rPr lang="en-US" sz="2000" b="1" dirty="0" smtClean="0"/>
              <a:t>proposal, </a:t>
            </a:r>
            <a:r>
              <a:rPr lang="el-GR" sz="2000" b="1" dirty="0" smtClean="0"/>
              <a:t>τα </a:t>
            </a:r>
            <a:r>
              <a:rPr lang="en-US" sz="2000" b="1" dirty="0" smtClean="0"/>
              <a:t>event</a:t>
            </a:r>
            <a:r>
              <a:rPr lang="el-GR" sz="2000" b="1" dirty="0" smtClean="0"/>
              <a:t> στέλνονται στους </a:t>
            </a:r>
            <a:r>
              <a:rPr lang="en-US" sz="2000" dirty="0" smtClean="0"/>
              <a:t>learners</a:t>
            </a:r>
            <a:r>
              <a:rPr lang="el-GR" sz="2000" dirty="0" smtClean="0"/>
              <a:t> για να αρχίσουν να ενεργούν</a:t>
            </a:r>
            <a:r>
              <a:rPr lang="en-US" sz="2000" dirty="0" smtClean="0"/>
              <a:t> (</a:t>
            </a:r>
            <a:r>
              <a:rPr lang="el-GR" sz="2000" dirty="0" smtClean="0"/>
              <a:t>π.χ.</a:t>
            </a:r>
            <a:r>
              <a:rPr lang="en-US" sz="2000" dirty="0" smtClean="0"/>
              <a:t>, </a:t>
            </a:r>
            <a:r>
              <a:rPr lang="el-GR" sz="2000" dirty="0" smtClean="0"/>
              <a:t>να ενημερώσουν την κατάσταση του συστήματος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 smtClean="0"/>
              <a:t>Fault tolerant: </a:t>
            </a:r>
            <a:r>
              <a:rPr lang="el-GR" sz="1600" dirty="0" smtClean="0"/>
              <a:t>χρειαζόμαστε </a:t>
            </a:r>
            <a:r>
              <a:rPr lang="en-US" sz="1600" i="1" dirty="0" smtClean="0"/>
              <a:t>2k+1 servers </a:t>
            </a:r>
            <a:r>
              <a:rPr lang="el-GR" sz="1600" i="1" dirty="0" smtClean="0"/>
              <a:t>για </a:t>
            </a:r>
            <a:r>
              <a:rPr lang="en-US" sz="1600" i="1" dirty="0" smtClean="0"/>
              <a:t>k fault tolerance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Μοντέλο συστήματος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Οι διεργασίες αποτυγχάνουν μόνο με</a:t>
            </a:r>
            <a:r>
              <a:rPr lang="en-US" sz="2400" dirty="0" smtClean="0"/>
              <a:t> </a:t>
            </a:r>
            <a:r>
              <a:rPr lang="en-US" sz="2400" i="1" dirty="0" smtClean="0"/>
              <a:t>crash-stop</a:t>
            </a:r>
            <a:endParaRPr lang="en-US" sz="2400" dirty="0" smtClean="0"/>
          </a:p>
          <a:p>
            <a:r>
              <a:rPr lang="el-GR" sz="2400" dirty="0" smtClean="0"/>
              <a:t>Σύγχρονο σύστημα</a:t>
            </a:r>
            <a:r>
              <a:rPr lang="en-US" sz="2400" dirty="0" smtClean="0"/>
              <a:t>: </a:t>
            </a:r>
            <a:r>
              <a:rPr lang="el-GR" sz="2400" dirty="0" smtClean="0"/>
              <a:t>Όριο σε</a:t>
            </a:r>
            <a:endParaRPr lang="en-US" sz="2400" dirty="0" smtClean="0"/>
          </a:p>
          <a:p>
            <a:pPr lvl="1"/>
            <a:r>
              <a:rPr lang="el-GR" sz="2000" dirty="0" smtClean="0"/>
              <a:t>Καθυστερήσεις μηνυμάτων</a:t>
            </a:r>
            <a:endParaRPr lang="en-US" sz="2000" dirty="0" smtClean="0"/>
          </a:p>
          <a:p>
            <a:pPr lvl="1"/>
            <a:r>
              <a:rPr lang="el-GR" sz="2000" dirty="0" smtClean="0"/>
              <a:t>Μέγιστος χρόνος για κάθε βήμα επεξεργασίας</a:t>
            </a:r>
            <a:endParaRPr lang="en-US" sz="2000" dirty="0" smtClean="0"/>
          </a:p>
          <a:p>
            <a:r>
              <a:rPr lang="el-GR" sz="2400" dirty="0" smtClean="0"/>
              <a:t>Ασύγχρονο σύστημα</a:t>
            </a:r>
            <a:r>
              <a:rPr lang="en-US" sz="2400" dirty="0" smtClean="0"/>
              <a:t>: </a:t>
            </a:r>
            <a:r>
              <a:rPr lang="el-GR" sz="2400" dirty="0" smtClean="0"/>
              <a:t>δεν υπάρχουν τέτοια όρια</a:t>
            </a:r>
            <a:endParaRPr lang="en-US" sz="2400" dirty="0" smtClean="0"/>
          </a:p>
          <a:p>
            <a:pPr lvl="1"/>
            <a:r>
              <a:rPr lang="el-GR" sz="2000" dirty="0" smtClean="0"/>
              <a:t>Π.χ. το </a:t>
            </a:r>
            <a:r>
              <a:rPr lang="en-US" sz="2000" dirty="0" smtClean="0"/>
              <a:t>Internet</a:t>
            </a:r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Σύγχρονο σύστημα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Κάθε διεργασία ξεκινά με αρχική τιμή εισόδου 0 ή 1</a:t>
            </a:r>
          </a:p>
          <a:p>
            <a:endParaRPr lang="en-US" sz="2400" dirty="0" smtClean="0"/>
          </a:p>
          <a:p>
            <a:r>
              <a:rPr lang="el-GR" sz="2400" dirty="0" smtClean="0"/>
              <a:t>Κάθε διεργασία κρατά το ιστορικό των τιμών που έχει λάβει</a:t>
            </a:r>
          </a:p>
          <a:p>
            <a:endParaRPr lang="en-US" sz="2400" dirty="0" smtClean="0"/>
          </a:p>
          <a:p>
            <a:r>
              <a:rPr lang="el-GR" sz="2400" dirty="0" smtClean="0"/>
              <a:t>Το πρωτόκολλο τρέχει σε γύρους </a:t>
            </a:r>
          </a:p>
          <a:p>
            <a:endParaRPr lang="en-US" sz="2400" dirty="0" smtClean="0"/>
          </a:p>
          <a:p>
            <a:r>
              <a:rPr lang="el-GR" sz="2400" dirty="0" smtClean="0"/>
              <a:t>Σε κάθε γύρο</a:t>
            </a:r>
            <a:r>
              <a:rPr lang="en-US" sz="2400" dirty="0" smtClean="0"/>
              <a:t>, </a:t>
            </a:r>
            <a:r>
              <a:rPr lang="el-GR" sz="2400" dirty="0" smtClean="0"/>
              <a:t>όλοι στέλνουν με </a:t>
            </a:r>
            <a:r>
              <a:rPr lang="en-US" sz="2400" dirty="0" smtClean="0">
                <a:solidFill>
                  <a:srgbClr val="0000FF"/>
                </a:solidFill>
              </a:rPr>
              <a:t>multicast</a:t>
            </a:r>
            <a:r>
              <a:rPr lang="el-GR" sz="2400" dirty="0" smtClean="0">
                <a:solidFill>
                  <a:srgbClr val="0000FF"/>
                </a:solidFill>
              </a:rPr>
              <a:t> το ιστορικό των τιμών</a:t>
            </a:r>
            <a:endParaRPr lang="el-GR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Αφού τελειώσουν όλοι οι γύροι, διαλέγουμε την ελάχιστη τιμή</a:t>
            </a:r>
            <a:endParaRPr lang="en-US" sz="2400" dirty="0" smtClean="0"/>
          </a:p>
          <a:p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Σύγχρονο σύστημα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Για κάθε σύστημα που αποτυγχάνουν το πολύ</a:t>
            </a:r>
            <a:r>
              <a:rPr lang="en-US" sz="2000" dirty="0" smtClean="0"/>
              <a:t> f </a:t>
            </a:r>
            <a:r>
              <a:rPr lang="el-GR" sz="2000" dirty="0" smtClean="0"/>
              <a:t>διεργασίες, ο αλγόριθμος συνεχίζει σε </a:t>
            </a:r>
            <a:r>
              <a:rPr lang="en-US" sz="2000" dirty="0" smtClean="0"/>
              <a:t>f+1 </a:t>
            </a:r>
            <a:r>
              <a:rPr lang="el-GR" sz="2000" dirty="0" smtClean="0"/>
              <a:t>γύρους </a:t>
            </a:r>
            <a:r>
              <a:rPr lang="en-US" sz="2000" dirty="0" smtClean="0"/>
              <a:t>(</a:t>
            </a:r>
            <a:r>
              <a:rPr lang="el-GR" sz="2000" dirty="0" smtClean="0"/>
              <a:t>με </a:t>
            </a:r>
            <a:r>
              <a:rPr lang="en-US" sz="2000" dirty="0" smtClean="0"/>
              <a:t>timeout), </a:t>
            </a:r>
            <a:r>
              <a:rPr lang="el-GR" sz="2000" dirty="0" smtClean="0"/>
              <a:t>χρησιμοποιώντας το βασικό </a:t>
            </a:r>
            <a:r>
              <a:rPr lang="en-US" sz="2000" dirty="0" smtClean="0"/>
              <a:t>multicast </a:t>
            </a:r>
          </a:p>
          <a:p>
            <a:r>
              <a:rPr lang="en-US" sz="2000" i="1" dirty="0" err="1" smtClean="0"/>
              <a:t>Values</a:t>
            </a:r>
            <a:r>
              <a:rPr lang="en-US" sz="2000" i="1" baseline="30000" dirty="0" err="1" smtClean="0"/>
              <a:t>r</a:t>
            </a:r>
            <a:r>
              <a:rPr lang="en-US" sz="2000" i="1" baseline="-25000" dirty="0" err="1" smtClean="0"/>
              <a:t>i</a:t>
            </a:r>
            <a:r>
              <a:rPr lang="en-US" sz="2000" dirty="0" smtClean="0"/>
              <a:t>: </a:t>
            </a:r>
            <a:r>
              <a:rPr lang="el-GR" sz="2000" dirty="0" smtClean="0"/>
              <a:t>Το σύνολο των προτεινόμενων τιμών που είναι γνωστές στην διεργασία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στην αρχή του γύρου </a:t>
            </a:r>
            <a:r>
              <a:rPr lang="en-US" sz="2000" dirty="0" smtClean="0"/>
              <a:t>r</a:t>
            </a:r>
          </a:p>
          <a:p>
            <a:r>
              <a:rPr lang="en-US" sz="2000" dirty="0" smtClean="0"/>
              <a:t>Initially </a:t>
            </a:r>
            <a:r>
              <a:rPr lang="en-US" sz="2000" i="1" dirty="0" smtClean="0"/>
              <a:t>Values</a:t>
            </a:r>
            <a:r>
              <a:rPr lang="en-US" sz="2000" i="1" baseline="30000" dirty="0" smtClean="0"/>
              <a:t>0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= {} ; </a:t>
            </a:r>
            <a:r>
              <a:rPr lang="en-US" sz="2000" i="1" dirty="0" smtClean="0"/>
              <a:t>Values</a:t>
            </a:r>
            <a:r>
              <a:rPr lang="en-US" sz="2000" i="1" baseline="30000" dirty="0" smtClean="0"/>
              <a:t>1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 = {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i</a:t>
            </a:r>
            <a:r>
              <a:rPr lang="en-US" sz="2000" dirty="0" smtClean="0"/>
              <a:t>=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p</a:t>
            </a:r>
            <a:r>
              <a:rPr lang="en-US" sz="2000" dirty="0" smtClean="0"/>
              <a:t>}</a:t>
            </a:r>
          </a:p>
          <a:p>
            <a:pPr marL="118872" indent="0"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latin typeface="Monaco"/>
                <a:cs typeface="Monaco"/>
              </a:rPr>
              <a:t> for round </a:t>
            </a:r>
            <a:r>
              <a:rPr lang="en-US" sz="1800" i="1" dirty="0" smtClean="0">
                <a:latin typeface="Monaco"/>
                <a:cs typeface="Monaco"/>
              </a:rPr>
              <a:t>r</a:t>
            </a:r>
            <a:r>
              <a:rPr lang="en-US" sz="1800" dirty="0" smtClean="0">
                <a:latin typeface="Monaco"/>
                <a:cs typeface="Monaco"/>
              </a:rPr>
              <a:t> = 1 to f+1 do</a:t>
            </a:r>
          </a:p>
          <a:p>
            <a:pPr marL="118872" indent="0">
              <a:buNone/>
            </a:pPr>
            <a:r>
              <a:rPr lang="el-GR" sz="1800" dirty="0" smtClean="0">
                <a:latin typeface="Monaco"/>
                <a:cs typeface="Monaco"/>
              </a:rPr>
              <a:t>		</a:t>
            </a:r>
            <a:r>
              <a:rPr lang="en-US" sz="1800" dirty="0" smtClean="0">
                <a:latin typeface="Monaco"/>
                <a:cs typeface="Monaco"/>
              </a:rPr>
              <a:t>multicast (</a:t>
            </a:r>
            <a:r>
              <a:rPr lang="en-US" sz="1800" i="1" dirty="0" err="1" smtClean="0">
                <a:latin typeface="Monaco"/>
                <a:cs typeface="Monaco"/>
              </a:rPr>
              <a:t>Values</a:t>
            </a:r>
            <a:r>
              <a:rPr lang="en-US" sz="1800" i="1" baseline="30000" dirty="0" err="1" smtClean="0">
                <a:latin typeface="Monaco"/>
                <a:cs typeface="Monaco"/>
              </a:rPr>
              <a:t>r</a:t>
            </a:r>
            <a:r>
              <a:rPr lang="en-US" sz="1800" i="1" baseline="-25000" dirty="0" err="1" smtClean="0">
                <a:latin typeface="Monaco"/>
                <a:cs typeface="Monaco"/>
              </a:rPr>
              <a:t>i</a:t>
            </a:r>
            <a:r>
              <a:rPr lang="en-US" sz="1800" dirty="0" smtClean="0">
                <a:latin typeface="Monaco"/>
                <a:cs typeface="Monaco"/>
              </a:rPr>
              <a:t>)</a:t>
            </a:r>
          </a:p>
          <a:p>
            <a:pPr marL="118872" indent="0">
              <a:buNone/>
            </a:pPr>
            <a:r>
              <a:rPr lang="en-US" sz="1800" dirty="0" smtClean="0">
                <a:latin typeface="Monaco"/>
                <a:cs typeface="Monaco"/>
              </a:rPr>
              <a:t>		</a:t>
            </a:r>
            <a:r>
              <a:rPr lang="en-US" sz="1800" i="1" dirty="0" smtClean="0">
                <a:latin typeface="Monaco"/>
                <a:cs typeface="Monaco"/>
              </a:rPr>
              <a:t>Values </a:t>
            </a:r>
            <a:r>
              <a:rPr lang="en-US" sz="1800" i="1" baseline="30000" dirty="0" smtClean="0">
                <a:latin typeface="Monaco"/>
                <a:cs typeface="Monaco"/>
              </a:rPr>
              <a:t>r+1</a:t>
            </a:r>
            <a:r>
              <a:rPr lang="en-US" sz="1800" i="1" baseline="-25000" dirty="0" smtClean="0">
                <a:latin typeface="Monaco"/>
                <a:cs typeface="Monaco"/>
              </a:rPr>
              <a:t>i</a:t>
            </a:r>
            <a:r>
              <a:rPr lang="en-US" sz="1800" i="1" dirty="0" smtClean="0"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  <a:sym typeface="Wingdings" charset="0"/>
              </a:rPr>
              <a:t> </a:t>
            </a:r>
            <a:r>
              <a:rPr lang="en-US" sz="1800" i="1" dirty="0" err="1" smtClean="0">
                <a:latin typeface="Monaco"/>
                <a:cs typeface="Monaco"/>
              </a:rPr>
              <a:t>Values</a:t>
            </a:r>
            <a:r>
              <a:rPr lang="en-US" sz="1800" i="1" baseline="30000" dirty="0" err="1" smtClean="0">
                <a:latin typeface="Monaco"/>
                <a:cs typeface="Monaco"/>
              </a:rPr>
              <a:t>r</a:t>
            </a:r>
            <a:r>
              <a:rPr lang="en-US" sz="1800" i="1" baseline="-25000" dirty="0" err="1" smtClean="0">
                <a:latin typeface="Monaco"/>
                <a:cs typeface="Monaco"/>
              </a:rPr>
              <a:t>i</a:t>
            </a:r>
            <a:endParaRPr lang="en-US" sz="1800" i="1" baseline="-25000" dirty="0" smtClean="0">
              <a:latin typeface="Monaco"/>
              <a:cs typeface="Monaco"/>
            </a:endParaRPr>
          </a:p>
          <a:p>
            <a:pPr marL="118872" indent="0">
              <a:buNone/>
            </a:pPr>
            <a:r>
              <a:rPr lang="en-US" sz="1800" dirty="0" smtClean="0">
                <a:latin typeface="Monaco"/>
                <a:cs typeface="Monaco"/>
              </a:rPr>
              <a:t>		for each </a:t>
            </a:r>
            <a:r>
              <a:rPr lang="en-US" sz="1800" i="1" dirty="0" err="1" smtClean="0">
                <a:latin typeface="Monaco"/>
                <a:cs typeface="Monaco"/>
              </a:rPr>
              <a:t>V</a:t>
            </a:r>
            <a:r>
              <a:rPr lang="en-US" sz="1800" i="1" baseline="-25000" dirty="0" err="1" smtClean="0">
                <a:latin typeface="Monaco"/>
                <a:cs typeface="Monaco"/>
              </a:rPr>
              <a:t>j</a:t>
            </a:r>
            <a:r>
              <a:rPr lang="en-US" sz="1800" dirty="0" smtClean="0">
                <a:latin typeface="Monaco"/>
                <a:cs typeface="Monaco"/>
              </a:rPr>
              <a:t> received </a:t>
            </a:r>
          </a:p>
          <a:p>
            <a:pPr marL="118872" indent="0">
              <a:buNone/>
            </a:pPr>
            <a:r>
              <a:rPr lang="en-US" sz="1800" dirty="0" smtClean="0">
                <a:latin typeface="Monaco"/>
                <a:cs typeface="Monaco"/>
              </a:rPr>
              <a:t>		 </a:t>
            </a:r>
            <a:r>
              <a:rPr lang="el-GR" sz="1800" dirty="0" smtClean="0">
                <a:latin typeface="Monaco"/>
                <a:cs typeface="Monaco"/>
              </a:rPr>
              <a:t>       </a:t>
            </a:r>
            <a:r>
              <a:rPr lang="en-US" sz="1800" i="1" dirty="0" smtClean="0">
                <a:latin typeface="Monaco"/>
                <a:cs typeface="Monaco"/>
              </a:rPr>
              <a:t>Values </a:t>
            </a:r>
            <a:r>
              <a:rPr lang="en-US" sz="1800" i="1" baseline="30000" dirty="0" smtClean="0">
                <a:latin typeface="Monaco"/>
                <a:cs typeface="Monaco"/>
              </a:rPr>
              <a:t>r+1</a:t>
            </a:r>
            <a:r>
              <a:rPr lang="en-US" sz="1800" i="1" baseline="-25000" dirty="0" smtClean="0">
                <a:latin typeface="Monaco"/>
                <a:cs typeface="Monaco"/>
              </a:rPr>
              <a:t>i</a:t>
            </a:r>
            <a:r>
              <a:rPr lang="en-US" sz="1800" i="1" dirty="0" smtClean="0">
                <a:latin typeface="Monaco"/>
                <a:cs typeface="Monaco"/>
              </a:rPr>
              <a:t> </a:t>
            </a:r>
            <a:r>
              <a:rPr lang="en-US" sz="1800" dirty="0" smtClean="0">
                <a:latin typeface="Monaco"/>
                <a:cs typeface="Monaco"/>
              </a:rPr>
              <a:t>= </a:t>
            </a:r>
            <a:r>
              <a:rPr lang="en-US" sz="1800" i="1" dirty="0" smtClean="0">
                <a:latin typeface="Monaco"/>
                <a:cs typeface="Monaco"/>
              </a:rPr>
              <a:t>Values</a:t>
            </a:r>
            <a:r>
              <a:rPr lang="en-US" sz="1800" i="1" baseline="30000" dirty="0" smtClean="0">
                <a:latin typeface="Monaco"/>
                <a:cs typeface="Monaco"/>
              </a:rPr>
              <a:t>r+1</a:t>
            </a:r>
            <a:r>
              <a:rPr lang="en-US" sz="1800" i="1" baseline="-25000" dirty="0" smtClean="0">
                <a:latin typeface="Monaco"/>
                <a:cs typeface="Monaco"/>
              </a:rPr>
              <a:t>i</a:t>
            </a:r>
            <a:r>
              <a:rPr lang="en-US" sz="1800" i="1" dirty="0" smtClean="0">
                <a:latin typeface="Monaco"/>
                <a:cs typeface="Monaco"/>
              </a:rPr>
              <a:t>  </a:t>
            </a:r>
            <a:r>
              <a:rPr lang="en-US" sz="1800" dirty="0" smtClean="0">
                <a:latin typeface="Monaco"/>
                <a:cs typeface="Monaco"/>
                <a:sym typeface="Symbol" charset="0"/>
              </a:rPr>
              <a:t> </a:t>
            </a:r>
            <a:r>
              <a:rPr lang="en-US" sz="1800" i="1" dirty="0" err="1" smtClean="0">
                <a:latin typeface="Monaco"/>
                <a:cs typeface="Monaco"/>
              </a:rPr>
              <a:t>V</a:t>
            </a:r>
            <a:r>
              <a:rPr lang="en-US" sz="1800" i="1" baseline="-25000" dirty="0" err="1" smtClean="0">
                <a:latin typeface="Monaco"/>
                <a:cs typeface="Monaco"/>
              </a:rPr>
              <a:t>j</a:t>
            </a:r>
            <a:endParaRPr lang="en-US" sz="1800" i="1" baseline="-25000" dirty="0" smtClean="0">
              <a:latin typeface="Monaco"/>
              <a:cs typeface="Monaco"/>
            </a:endParaRPr>
          </a:p>
          <a:p>
            <a:pPr marL="118872" indent="0">
              <a:buNone/>
            </a:pPr>
            <a:r>
              <a:rPr lang="en-US" sz="1800" dirty="0" smtClean="0">
                <a:latin typeface="Monaco"/>
                <a:cs typeface="Monaco"/>
              </a:rPr>
              <a:t>		end</a:t>
            </a:r>
          </a:p>
          <a:p>
            <a:pPr marL="118872" indent="0">
              <a:buNone/>
            </a:pPr>
            <a:r>
              <a:rPr lang="en-US" sz="1800" dirty="0" smtClean="0">
                <a:latin typeface="Monaco"/>
                <a:cs typeface="Monaco"/>
              </a:rPr>
              <a:t>	 end</a:t>
            </a:r>
          </a:p>
          <a:p>
            <a:pPr marL="118872" indent="0">
              <a:buNone/>
            </a:pPr>
            <a:r>
              <a:rPr lang="en-US" sz="1800" dirty="0" smtClean="0">
                <a:latin typeface="Monaco"/>
                <a:cs typeface="Monaco"/>
              </a:rPr>
              <a:t>	 </a:t>
            </a:r>
            <a:r>
              <a:rPr lang="en-US" sz="1800" i="1" dirty="0" err="1" smtClean="0">
                <a:latin typeface="Monaco"/>
                <a:cs typeface="Monaco"/>
              </a:rPr>
              <a:t>y</a:t>
            </a:r>
            <a:r>
              <a:rPr lang="en-US" sz="1800" i="1" baseline="-25000" dirty="0" err="1" smtClean="0">
                <a:latin typeface="Monaco"/>
                <a:cs typeface="Monaco"/>
              </a:rPr>
              <a:t>p</a:t>
            </a:r>
            <a:r>
              <a:rPr lang="en-US" sz="1800" dirty="0" smtClean="0">
                <a:latin typeface="Monaco"/>
                <a:cs typeface="Monaco"/>
              </a:rPr>
              <a:t>= minimum(</a:t>
            </a:r>
            <a:r>
              <a:rPr lang="en-US" sz="1800" i="1" dirty="0" smtClean="0">
                <a:latin typeface="Monaco"/>
                <a:cs typeface="Monaco"/>
              </a:rPr>
              <a:t>Values</a:t>
            </a:r>
            <a:r>
              <a:rPr lang="en-US" sz="1800" i="1" baseline="30000" dirty="0" smtClean="0">
                <a:latin typeface="Monaco"/>
                <a:cs typeface="Monaco"/>
              </a:rPr>
              <a:t>f+1</a:t>
            </a:r>
            <a:r>
              <a:rPr lang="en-US" sz="1800" i="1" baseline="-25000" dirty="0" smtClean="0">
                <a:latin typeface="Monaco"/>
                <a:cs typeface="Monaco"/>
              </a:rPr>
              <a:t>i</a:t>
            </a:r>
            <a:r>
              <a:rPr lang="en-US" sz="1800" dirty="0" smtClean="0">
                <a:latin typeface="Monaco"/>
                <a:cs typeface="Monaco"/>
              </a:rPr>
              <a:t>)</a:t>
            </a:r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δουλεύει;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Ας υποθέσουμε ότι 2 σωστές διεργασίες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j</a:t>
            </a:r>
            <a:r>
              <a:rPr lang="en-US" sz="2000" dirty="0" smtClean="0"/>
              <a:t> </a:t>
            </a:r>
            <a:r>
              <a:rPr lang="el-GR" sz="2000" dirty="0" smtClean="0"/>
              <a:t>διαφέρουν στο τελικό σύνολο τιμών </a:t>
            </a:r>
            <a:r>
              <a:rPr lang="en-US" sz="2000" dirty="0" smtClean="0">
                <a:sym typeface="Wingdings"/>
              </a:rPr>
              <a:t> proof by contradiction</a:t>
            </a:r>
            <a:r>
              <a:rPr lang="en-US" sz="2000" dirty="0" smtClean="0"/>
              <a:t> </a:t>
            </a:r>
          </a:p>
          <a:p>
            <a:r>
              <a:rPr lang="el-GR" sz="2000" dirty="0" smtClean="0"/>
              <a:t>Ας υποθέσουμε ότι η </a:t>
            </a:r>
            <a:r>
              <a:rPr lang="en-US" sz="2000" dirty="0" smtClean="0"/>
              <a:t>p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</a:t>
            </a:r>
            <a:r>
              <a:rPr lang="el-GR" sz="2000" dirty="0" smtClean="0"/>
              <a:t>έχει μια τιμή </a:t>
            </a:r>
            <a:r>
              <a:rPr lang="en-US" sz="2000" dirty="0" smtClean="0"/>
              <a:t>v </a:t>
            </a:r>
            <a:r>
              <a:rPr lang="el-GR" sz="2000" dirty="0" smtClean="0"/>
              <a:t>που δεν έχει η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j</a:t>
            </a:r>
            <a:endParaRPr lang="en-US" sz="2000" dirty="0" smtClean="0"/>
          </a:p>
          <a:p>
            <a:r>
              <a:rPr lang="el-GR" sz="2000" dirty="0" smtClean="0"/>
              <a:t>Άρα η</a:t>
            </a:r>
            <a:r>
              <a:rPr lang="en-US" sz="2000" dirty="0" smtClean="0"/>
              <a:t>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j</a:t>
            </a:r>
            <a:r>
              <a:rPr lang="en-US" sz="2000" baseline="-25000" dirty="0" smtClean="0"/>
              <a:t> </a:t>
            </a:r>
            <a:r>
              <a:rPr lang="el-GR" sz="2000" dirty="0" smtClean="0"/>
              <a:t>δεν πρέπει να έχει λάβει την </a:t>
            </a:r>
            <a:r>
              <a:rPr lang="en-US" sz="2000" dirty="0" smtClean="0"/>
              <a:t>v </a:t>
            </a:r>
            <a:r>
              <a:rPr lang="el-GR" sz="2000" dirty="0" smtClean="0"/>
              <a:t>σε κανένα γύρο</a:t>
            </a:r>
            <a:endParaRPr lang="en-US" sz="2000" dirty="0" smtClean="0"/>
          </a:p>
          <a:p>
            <a:pPr lvl="1">
              <a:buNone/>
            </a:pPr>
            <a:r>
              <a:rPr lang="en-US" sz="1800" dirty="0" smtClean="0">
                <a:sym typeface="Wingdings" charset="0"/>
              </a:rPr>
              <a:t> </a:t>
            </a:r>
            <a:r>
              <a:rPr lang="el-GR" sz="1800" dirty="0" smtClean="0">
                <a:sym typeface="Wingdings" charset="0"/>
              </a:rPr>
              <a:t>Στον τελευταίο γύρο, κάποια τρίτη διεργασία  </a:t>
            </a:r>
            <a:r>
              <a:rPr lang="en-US" sz="1800" dirty="0" err="1" smtClean="0">
                <a:sym typeface="Wingdings" charset="0"/>
              </a:rPr>
              <a:t>p</a:t>
            </a:r>
            <a:r>
              <a:rPr lang="en-US" sz="1800" baseline="-25000" dirty="0" err="1" smtClean="0">
                <a:sym typeface="Wingdings" charset="0"/>
              </a:rPr>
              <a:t>k</a:t>
            </a:r>
            <a:r>
              <a:rPr lang="el-GR" sz="1800" dirty="0" smtClean="0">
                <a:sym typeface="Wingdings" charset="0"/>
              </a:rPr>
              <a:t> έστειλε </a:t>
            </a:r>
            <a:r>
              <a:rPr lang="en-US" sz="1800" dirty="0" smtClean="0">
                <a:sym typeface="Wingdings" charset="0"/>
              </a:rPr>
              <a:t>v </a:t>
            </a:r>
            <a:r>
              <a:rPr lang="el-GR" sz="1800" dirty="0" smtClean="0">
                <a:sym typeface="Wingdings" charset="0"/>
              </a:rPr>
              <a:t>στην </a:t>
            </a:r>
            <a:r>
              <a:rPr lang="en-US" sz="1800" dirty="0" smtClean="0">
                <a:sym typeface="Wingdings" charset="0"/>
              </a:rPr>
              <a:t>p</a:t>
            </a:r>
            <a:r>
              <a:rPr lang="en-US" sz="1800" baseline="-25000" dirty="0" smtClean="0">
                <a:sym typeface="Wingdings" charset="0"/>
              </a:rPr>
              <a:t>i</a:t>
            </a:r>
            <a:r>
              <a:rPr lang="en-US" sz="1800" dirty="0" smtClean="0">
                <a:sym typeface="Wingdings" charset="0"/>
              </a:rPr>
              <a:t> </a:t>
            </a:r>
            <a:r>
              <a:rPr lang="el-GR" sz="1800" dirty="0" smtClean="0">
                <a:sym typeface="Wingdings" charset="0"/>
              </a:rPr>
              <a:t>και πέθανε πριν τη στείλει στην </a:t>
            </a:r>
            <a:r>
              <a:rPr lang="en-US" sz="1800" dirty="0" err="1" smtClean="0">
                <a:sym typeface="Wingdings" charset="0"/>
              </a:rPr>
              <a:t>p</a:t>
            </a:r>
            <a:r>
              <a:rPr lang="en-US" sz="1800" baseline="-25000" dirty="0" err="1" smtClean="0">
                <a:sym typeface="Wingdings" charset="0"/>
              </a:rPr>
              <a:t>j</a:t>
            </a:r>
            <a:r>
              <a:rPr lang="en-US" sz="1800" dirty="0" smtClean="0">
                <a:sym typeface="Wingdings" charset="0"/>
              </a:rPr>
              <a:t>.</a:t>
            </a:r>
          </a:p>
          <a:p>
            <a:pPr lvl="1">
              <a:buFont typeface="Wingdings"/>
              <a:buChar char="à"/>
            </a:pPr>
            <a:r>
              <a:rPr lang="el-GR" sz="1800" dirty="0" smtClean="0">
                <a:sym typeface="Wingdings" charset="0"/>
              </a:rPr>
              <a:t>Οποιαδήποτε διεργασία που έστειλε </a:t>
            </a:r>
            <a:r>
              <a:rPr lang="en-US" sz="1800" dirty="0" smtClean="0">
                <a:sym typeface="Wingdings" charset="0"/>
              </a:rPr>
              <a:t>v </a:t>
            </a:r>
            <a:r>
              <a:rPr lang="el-GR" sz="1800" dirty="0" smtClean="0">
                <a:sym typeface="Wingdings" charset="0"/>
              </a:rPr>
              <a:t>στον προτελευταίο γύρο πρέπει να πέθανε, αλλιώς θα είχαν λάβει και οι δύο </a:t>
            </a:r>
            <a:r>
              <a:rPr lang="en-US" sz="1800" dirty="0" err="1" smtClean="0">
                <a:sym typeface="Wingdings" charset="0"/>
              </a:rPr>
              <a:t>p</a:t>
            </a:r>
            <a:r>
              <a:rPr lang="en-US" sz="1800" baseline="-25000" dirty="0" err="1" smtClean="0">
                <a:sym typeface="Wingdings" charset="0"/>
              </a:rPr>
              <a:t>k</a:t>
            </a:r>
            <a:r>
              <a:rPr lang="en-US" sz="1800" dirty="0" smtClean="0">
                <a:sym typeface="Wingdings" charset="0"/>
              </a:rPr>
              <a:t> </a:t>
            </a:r>
            <a:r>
              <a:rPr lang="el-GR" sz="1800" dirty="0" smtClean="0">
                <a:sym typeface="Wingdings" charset="0"/>
              </a:rPr>
              <a:t>και</a:t>
            </a:r>
            <a:r>
              <a:rPr lang="en-US" sz="1800" dirty="0" smtClean="0">
                <a:sym typeface="Wingdings" charset="0"/>
              </a:rPr>
              <a:t> </a:t>
            </a:r>
            <a:r>
              <a:rPr lang="en-US" sz="1800" dirty="0" err="1" smtClean="0">
                <a:sym typeface="Wingdings" charset="0"/>
              </a:rPr>
              <a:t>p</a:t>
            </a:r>
            <a:r>
              <a:rPr lang="en-US" sz="1800" baseline="-25000" dirty="0" err="1" smtClean="0">
                <a:sym typeface="Wingdings" charset="0"/>
              </a:rPr>
              <a:t>j</a:t>
            </a:r>
            <a:r>
              <a:rPr lang="en-US" sz="1800" dirty="0" smtClean="0">
                <a:sym typeface="Wingdings" charset="0"/>
              </a:rPr>
              <a:t> </a:t>
            </a:r>
            <a:r>
              <a:rPr lang="el-GR" sz="1800" dirty="0" smtClean="0">
                <a:sym typeface="Wingdings" charset="0"/>
              </a:rPr>
              <a:t>την τιμή </a:t>
            </a:r>
            <a:r>
              <a:rPr lang="en-US" sz="1800" dirty="0" smtClean="0">
                <a:sym typeface="Wingdings" charset="0"/>
              </a:rPr>
              <a:t>v</a:t>
            </a:r>
          </a:p>
          <a:p>
            <a:pPr lvl="1">
              <a:buFont typeface="Wingdings"/>
              <a:buChar char="à"/>
            </a:pPr>
            <a:r>
              <a:rPr lang="el-GR" sz="1800" dirty="0" smtClean="0">
                <a:sym typeface="Wingdings" charset="0"/>
              </a:rPr>
              <a:t>Προχωρώντας έτσι, σε καθέναν από τους προηγούμενους γύρους θα πρέπει να πέθαινε τουλάχιστον μια διεργασία</a:t>
            </a:r>
            <a:endParaRPr lang="en-US" sz="1800" dirty="0" smtClean="0">
              <a:sym typeface="Wingdings" charset="0"/>
            </a:endParaRPr>
          </a:p>
          <a:p>
            <a:pPr lvl="1">
              <a:buNone/>
            </a:pPr>
            <a:r>
              <a:rPr lang="en-US" sz="1800" dirty="0" smtClean="0">
                <a:sym typeface="Wingdings" charset="0"/>
              </a:rPr>
              <a:t> </a:t>
            </a:r>
            <a:r>
              <a:rPr lang="el-GR" sz="1800" dirty="0" smtClean="0">
                <a:sym typeface="Wingdings" charset="0"/>
              </a:rPr>
              <a:t>Αλλά υποθέσαμε το πολύ </a:t>
            </a:r>
            <a:r>
              <a:rPr lang="en-US" sz="1800" dirty="0" smtClean="0">
                <a:sym typeface="Wingdings" charset="0"/>
              </a:rPr>
              <a:t>f </a:t>
            </a:r>
            <a:r>
              <a:rPr lang="el-GR" sz="1800" dirty="0" smtClean="0">
                <a:sym typeface="Wingdings" charset="0"/>
              </a:rPr>
              <a:t>σφάλματα και  </a:t>
            </a:r>
            <a:r>
              <a:rPr lang="en-US" sz="1800" dirty="0" smtClean="0">
                <a:sym typeface="Wingdings" charset="0"/>
              </a:rPr>
              <a:t>f+1 </a:t>
            </a:r>
            <a:r>
              <a:rPr lang="el-GR" sz="1800" dirty="0" smtClean="0">
                <a:sym typeface="Wingdings" charset="0"/>
              </a:rPr>
              <a:t>γύρους</a:t>
            </a:r>
            <a:r>
              <a:rPr lang="en-US" sz="1800" dirty="0" smtClean="0">
                <a:sym typeface="Wingdings" charset="0"/>
              </a:rPr>
              <a:t> ==&gt; contradiction.</a:t>
            </a:r>
            <a:endParaRPr lang="en-US" sz="1800" dirty="0" smtClean="0"/>
          </a:p>
          <a:p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Ασύγχρονο σύστημα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Τα μηνύματα μπορούν να έχουν αυθαίρετη καθυστέρηση και οι επεξεργασίες να είναι αυθαίρετα αργές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l-GR" sz="2400" dirty="0" smtClean="0">
                <a:solidFill>
                  <a:srgbClr val="FF0000"/>
                </a:solidFill>
              </a:rPr>
              <a:t>Είναι αδύνατον να εγγυηθούμε ότι θα πετύχουμε </a:t>
            </a:r>
            <a:r>
              <a:rPr lang="en-US" sz="2400" dirty="0" smtClean="0">
                <a:solidFill>
                  <a:srgbClr val="FF0000"/>
                </a:solidFill>
              </a:rPr>
              <a:t>consensus</a:t>
            </a:r>
          </a:p>
          <a:p>
            <a:pPr lvl="1"/>
            <a:r>
              <a:rPr lang="el-GR" sz="2000" dirty="0" smtClean="0"/>
              <a:t>Ακόμα και μια αποτυχία είναι ικανή να αποτρέψει συμφωνία</a:t>
            </a:r>
            <a:endParaRPr lang="en-US" sz="2000" dirty="0" smtClean="0"/>
          </a:p>
          <a:p>
            <a:pPr lvl="1"/>
            <a:r>
              <a:rPr lang="el-GR" sz="2000" dirty="0" smtClean="0"/>
              <a:t>Μια αργή διεργασία δε διακρίνεται από μια διεργασία που έχει πεθάνει</a:t>
            </a:r>
            <a:endParaRPr lang="en-US" sz="2000" dirty="0" smtClean="0"/>
          </a:p>
          <a:p>
            <a:r>
              <a:rPr lang="el-GR" sz="2400" dirty="0" smtClean="0"/>
              <a:t>Η αδυναμία ισχύει για οποιοδήποτε πρωτόκολλο </a:t>
            </a:r>
            <a:r>
              <a:rPr lang="en-US" sz="2400" dirty="0" smtClean="0"/>
              <a:t>consensus</a:t>
            </a:r>
          </a:p>
          <a:p>
            <a:r>
              <a:rPr lang="el-GR" sz="2400" dirty="0" smtClean="0"/>
              <a:t>Αποδείχτηκε  από </a:t>
            </a:r>
            <a:r>
              <a:rPr lang="en-US" sz="2400" dirty="0" smtClean="0"/>
              <a:t>Fischer, Lynch </a:t>
            </a:r>
            <a:r>
              <a:rPr lang="el-GR" sz="2400" dirty="0" smtClean="0"/>
              <a:t>και </a:t>
            </a:r>
            <a:r>
              <a:rPr lang="en-US" sz="2400" dirty="0" smtClean="0"/>
              <a:t>Patterson</a:t>
            </a:r>
            <a:r>
              <a:rPr lang="el-GR" sz="2400" dirty="0" smtClean="0"/>
              <a:t> το</a:t>
            </a:r>
            <a:r>
              <a:rPr lang="en-US" sz="2400" dirty="0" smtClean="0"/>
              <a:t> 1983  (</a:t>
            </a:r>
            <a:r>
              <a:rPr lang="en-US" sz="2400" dirty="0" smtClean="0">
                <a:solidFill>
                  <a:srgbClr val="0000FF"/>
                </a:solidFill>
              </a:rPr>
              <a:t>FLP</a:t>
            </a:r>
            <a:r>
              <a:rPr lang="en-US" sz="2400" dirty="0" smtClean="0"/>
              <a:t>)</a:t>
            </a:r>
          </a:p>
          <a:p>
            <a:pPr lvl="1"/>
            <a:r>
              <a:rPr lang="el-GR" sz="2000" dirty="0" smtClean="0"/>
              <a:t>Λύθηκε διαφωνία που υπήρχε για μια δεκαετία</a:t>
            </a:r>
            <a:endParaRPr lang="en-US" sz="2000" dirty="0" smtClean="0"/>
          </a:p>
          <a:p>
            <a:pPr lvl="1"/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24656</TotalTime>
  <Words>2344</Words>
  <Application>Microsoft Office PowerPoint</Application>
  <PresentationFormat>Προβολή στην οθόνη (4:3)</PresentationFormat>
  <Paragraphs>305</Paragraphs>
  <Slides>48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Θέμα του Office</vt:lpstr>
      <vt:lpstr>Διαφάνεια 1</vt:lpstr>
      <vt:lpstr>Στόχος του consensus</vt:lpstr>
      <vt:lpstr>Έχουμε δει ήδη…</vt:lpstr>
      <vt:lpstr>Ορισμός του προβλήματος</vt:lpstr>
      <vt:lpstr>Μοντέλο συστήματος</vt:lpstr>
      <vt:lpstr>Σύγχρονο σύστημα</vt:lpstr>
      <vt:lpstr>Σύγχρονο σύστημα</vt:lpstr>
      <vt:lpstr>Γιατί δουλεύει;</vt:lpstr>
      <vt:lpstr>Ασύγχρονο σύστημα</vt:lpstr>
      <vt:lpstr>Είμαστε καταδικασμένοι;</vt:lpstr>
      <vt:lpstr>Τεχνικές για να ξεπεράσουμε το αδύνατο</vt:lpstr>
      <vt:lpstr>Σκοπός ενός αλγορίθμου consensus</vt:lpstr>
      <vt:lpstr>Απαιτήσεις</vt:lpstr>
      <vt:lpstr>Paxos</vt:lpstr>
      <vt:lpstr>Η ιστορία</vt:lpstr>
      <vt:lpstr>Η ιστορία</vt:lpstr>
      <vt:lpstr>Τελικά όμως…</vt:lpstr>
      <vt:lpstr>Υποθέσεις</vt:lpstr>
      <vt:lpstr>Επιθυμητές ιδιότητες</vt:lpstr>
      <vt:lpstr>Η οπτική του χρήστη</vt:lpstr>
      <vt:lpstr>Οι παίκτες του Paxos</vt:lpstr>
      <vt:lpstr>Τι κάνει το Paxos</vt:lpstr>
      <vt:lpstr>Τι κάνει το Paxos</vt:lpstr>
      <vt:lpstr>1η φάση</vt:lpstr>
      <vt:lpstr>2η φάση</vt:lpstr>
      <vt:lpstr>3η φάση</vt:lpstr>
      <vt:lpstr>Πρόβλημα</vt:lpstr>
      <vt:lpstr>Λύση</vt:lpstr>
      <vt:lpstr>Paxos εν δράση</vt:lpstr>
      <vt:lpstr>Phase 0</vt:lpstr>
      <vt:lpstr>Phase 1a - PREPARE</vt:lpstr>
      <vt:lpstr>Phase 1a - PROMISE</vt:lpstr>
      <vt:lpstr>Phase 2a - ACCEPT</vt:lpstr>
      <vt:lpstr>Phase 2b - ANNOUNCE</vt:lpstr>
      <vt:lpstr>Phase 3</vt:lpstr>
      <vt:lpstr>Παράδειγμα 1: phase 0</vt:lpstr>
      <vt:lpstr>Phase 1a</vt:lpstr>
      <vt:lpstr>Phase 1b</vt:lpstr>
      <vt:lpstr>Phase 2a</vt:lpstr>
      <vt:lpstr>Phase 2b</vt:lpstr>
      <vt:lpstr>Παράδειγμα 2 – Phase 0</vt:lpstr>
      <vt:lpstr>Phase 1a</vt:lpstr>
      <vt:lpstr>Phase 1b</vt:lpstr>
      <vt:lpstr>Phase 2a</vt:lpstr>
      <vt:lpstr>Phase 2b</vt:lpstr>
      <vt:lpstr>Συνέχισε να προσπαθείς</vt:lpstr>
      <vt:lpstr>Επιμύθιο</vt:lpstr>
      <vt:lpstr>Σύνοψη του Paxos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Large Scale Distributed Data Management for Analytical Processing Applications</dc:title>
  <dc:creator>Katerina Doka</dc:creator>
  <cp:lastModifiedBy>doka</cp:lastModifiedBy>
  <cp:revision>722</cp:revision>
  <cp:lastPrinted>1601-01-01T00:00:00Z</cp:lastPrinted>
  <dcterms:created xsi:type="dcterms:W3CDTF">2010-01-28T11:06:47Z</dcterms:created>
  <dcterms:modified xsi:type="dcterms:W3CDTF">2016-01-21T10:10:33Z</dcterms:modified>
</cp:coreProperties>
</file>