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0"/>
  </p:notesMasterIdLst>
  <p:sldIdLst>
    <p:sldId id="256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3" r:id="rId15"/>
    <p:sldId id="394" r:id="rId16"/>
    <p:sldId id="395" r:id="rId17"/>
    <p:sldId id="391" r:id="rId18"/>
    <p:sldId id="392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  <p:sldId id="417" r:id="rId39"/>
    <p:sldId id="415" r:id="rId40"/>
    <p:sldId id="416" r:id="rId41"/>
    <p:sldId id="419" r:id="rId42"/>
    <p:sldId id="418" r:id="rId43"/>
    <p:sldId id="420" r:id="rId44"/>
    <p:sldId id="421" r:id="rId45"/>
    <p:sldId id="422" r:id="rId46"/>
    <p:sldId id="423" r:id="rId47"/>
    <p:sldId id="424" r:id="rId48"/>
    <p:sldId id="425" r:id="rId49"/>
    <p:sldId id="426" r:id="rId50"/>
    <p:sldId id="427" r:id="rId51"/>
    <p:sldId id="429" r:id="rId52"/>
    <p:sldId id="430" r:id="rId53"/>
    <p:sldId id="431" r:id="rId54"/>
    <p:sldId id="432" r:id="rId55"/>
    <p:sldId id="433" r:id="rId56"/>
    <p:sldId id="434" r:id="rId57"/>
    <p:sldId id="435" r:id="rId58"/>
    <p:sldId id="436" r:id="rId59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90" d="100"/>
          <a:sy n="90" d="100"/>
        </p:scale>
        <p:origin x="-1404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ED60039-CB09-48AF-B49E-9760B370CF0E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25/11/2015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Κατανεμημένες δοσοληψίες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2015-2016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1-phase commit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O coordinator </a:t>
            </a:r>
            <a:r>
              <a:rPr lang="el-GR" sz="2400" dirty="0" smtClean="0"/>
              <a:t>στέλνει σε όλους τους </a:t>
            </a:r>
            <a:r>
              <a:rPr lang="en-US" sz="2400" dirty="0" smtClean="0"/>
              <a:t>participants commit </a:t>
            </a:r>
            <a:r>
              <a:rPr lang="el-GR" sz="2400" dirty="0" smtClean="0"/>
              <a:t>ή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Περιμένει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Ξαναστέλνει αν χρειαστεί</a:t>
            </a:r>
            <a:endParaRPr lang="en-US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Τι μπορεί να πάει στραβά;</a:t>
            </a:r>
            <a:endParaRPr lang="en-US" sz="24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 δουλεύει αν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 πριν λάβει το μήνυμα</a:t>
            </a:r>
            <a:endParaRPr lang="en-US" sz="20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Δεν επιτρέπει σε κάποιον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αποφασίσει να κάνει</a:t>
            </a:r>
            <a:r>
              <a:rPr lang="en-US" sz="2000" dirty="0" smtClean="0"/>
              <a:t> abort </a:t>
            </a:r>
            <a:r>
              <a:rPr lang="el-GR" sz="2000" dirty="0" smtClean="0"/>
              <a:t>το</a:t>
            </a:r>
            <a:r>
              <a:rPr lang="en-US" sz="2000" dirty="0" smtClean="0"/>
              <a:t> transaction</a:t>
            </a:r>
            <a:r>
              <a:rPr lang="el-GR" sz="2000" dirty="0" smtClean="0"/>
              <a:t> (π.χ., σε περίπτωση </a:t>
            </a:r>
            <a:r>
              <a:rPr lang="en-US" sz="2000" dirty="0" smtClean="0"/>
              <a:t>deadlock,</a:t>
            </a:r>
            <a:r>
              <a:rPr lang="el-GR" sz="2000" dirty="0" smtClean="0"/>
              <a:t> αποτυχία </a:t>
            </a:r>
            <a:r>
              <a:rPr lang="en-US" sz="2000" dirty="0" smtClean="0"/>
              <a:t>validation </a:t>
            </a:r>
            <a:r>
              <a:rPr lang="el-GR" sz="2000" dirty="0" smtClean="0"/>
              <a:t>σε </a:t>
            </a:r>
            <a:r>
              <a:rPr lang="en-US" sz="2000" dirty="0" smtClean="0"/>
              <a:t>optimistic concurrency control</a:t>
            </a:r>
            <a:r>
              <a:rPr lang="el-GR" sz="2000" dirty="0" smtClean="0"/>
              <a:t>, ανάνηψη από </a:t>
            </a:r>
            <a:r>
              <a:rPr lang="en-US" sz="2000" dirty="0" smtClean="0"/>
              <a:t>crash</a:t>
            </a:r>
            <a:r>
              <a:rPr lang="el-GR" sz="2000" dirty="0" smtClean="0"/>
              <a:t> κλπ</a:t>
            </a:r>
            <a:r>
              <a:rPr lang="en-US" sz="2000" dirty="0" smtClean="0"/>
              <a:t>)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2-phase commit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Πρώτη φάση </a:t>
            </a:r>
            <a:endParaRPr lang="en-US" sz="2400" dirty="0" smtClean="0"/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συγκεντρώνει τις ψήφους των </a:t>
            </a:r>
            <a:r>
              <a:rPr lang="en-US" sz="2000" dirty="0" smtClean="0"/>
              <a:t>participants (commit or abort) </a:t>
            </a:r>
          </a:p>
          <a:p>
            <a:pPr lvl="1"/>
            <a:r>
              <a:rPr lang="el-GR" sz="2000" dirty="0" smtClean="0"/>
              <a:t>Για να ψηφίσει </a:t>
            </a:r>
            <a:r>
              <a:rPr lang="en-US" sz="2000" dirty="0" smtClean="0"/>
              <a:t>commit</a:t>
            </a:r>
            <a:r>
              <a:rPr lang="el-GR" sz="2000" dirty="0" smtClean="0"/>
              <a:t>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πρέπει να εξασφαλίσει ότι θα μπορεί να το εκτελέσει (ακόμα και μετά από </a:t>
            </a:r>
            <a:r>
              <a:rPr lang="en-US" sz="2000" dirty="0" smtClean="0"/>
              <a:t>crash)</a:t>
            </a:r>
          </a:p>
          <a:p>
            <a:pPr lvl="2"/>
            <a:r>
              <a:rPr lang="el-GR" sz="1800" dirty="0" smtClean="0"/>
              <a:t>Αποθήκευση σε </a:t>
            </a:r>
            <a:r>
              <a:rPr lang="en-US" sz="1800" dirty="0" smtClean="0"/>
              <a:t>persistent storage </a:t>
            </a:r>
            <a:r>
              <a:rPr lang="el-GR" sz="1800" dirty="0" smtClean="0"/>
              <a:t>πριν ψηφίσει</a:t>
            </a:r>
          </a:p>
          <a:p>
            <a:pPr lvl="2"/>
            <a:endParaRPr lang="en-US" sz="1800" dirty="0" smtClean="0"/>
          </a:p>
          <a:p>
            <a:r>
              <a:rPr lang="el-GR" sz="2400" dirty="0" smtClean="0"/>
              <a:t>Δεύτερη φάση</a:t>
            </a:r>
            <a:endParaRPr lang="en-US" sz="2400" dirty="0" smtClean="0"/>
          </a:p>
          <a:p>
            <a:pPr lvl="1"/>
            <a:r>
              <a:rPr lang="el-GR" sz="2000" dirty="0" smtClean="0"/>
              <a:t>Αν όλοι 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έχουν ψηφίσει </a:t>
            </a:r>
            <a:r>
              <a:rPr lang="en-US" sz="2000" dirty="0" smtClean="0"/>
              <a:t>commit, o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</a:t>
            </a:r>
            <a:r>
              <a:rPr lang="el-GR" sz="2000" dirty="0" smtClean="0"/>
              <a:t> για</a:t>
            </a:r>
            <a:r>
              <a:rPr lang="en-US" sz="2000" dirty="0" smtClean="0"/>
              <a:t> commit</a:t>
            </a:r>
          </a:p>
          <a:p>
            <a:pPr lvl="1"/>
            <a:r>
              <a:rPr lang="el-GR" sz="2000" dirty="0" smtClean="0"/>
              <a:t>Αν έσω κι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ψήφισε </a:t>
            </a:r>
            <a:r>
              <a:rPr lang="en-US" sz="2000" dirty="0" smtClean="0"/>
              <a:t>abort</a:t>
            </a:r>
            <a:r>
              <a:rPr lang="el-GR" sz="2000" dirty="0" smtClean="0"/>
              <a:t> ή πέθανε</a:t>
            </a:r>
            <a:r>
              <a:rPr lang="en-US" sz="2000" dirty="0" smtClean="0"/>
              <a:t>,</a:t>
            </a:r>
            <a:r>
              <a:rPr lang="el-GR" sz="2000" dirty="0" smtClean="0"/>
              <a:t>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 </a:t>
            </a:r>
            <a:r>
              <a:rPr lang="el-GR" sz="2000" dirty="0" smtClean="0"/>
              <a:t>για </a:t>
            </a:r>
            <a:r>
              <a:rPr lang="en-US" sz="2000" dirty="0" smtClean="0"/>
              <a:t>abort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states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586611" cy="414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  <a:endParaRPr lang="el-G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590034" cy="406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 rot="19782541">
            <a:off x="3637372" y="2860640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20912921">
            <a:off x="3798281" y="354745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883596">
            <a:off x="3717341" y="4841142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33153" y="4238371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Έστω κι ένα όχι σημαίνει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Αποστολή </a:t>
            </a:r>
            <a:r>
              <a:rPr lang="en-US" sz="2000" dirty="0" smtClean="0"/>
              <a:t>abort</a:t>
            </a:r>
            <a:r>
              <a:rPr lang="el-GR" sz="2000" dirty="0" smtClean="0"/>
              <a:t> αν έστω κι ένας ψήφισε όχι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584835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37372" y="27806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798281" y="33628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797567" y="404004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70475" y="4733417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l-GR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  <a:r>
              <a:rPr lang="el-GR" sz="2400" dirty="0" smtClean="0"/>
              <a:t>: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97546"/>
            <a:ext cx="57150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23714" y="2730150"/>
            <a:ext cx="14242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830468" y="3353399"/>
            <a:ext cx="144544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80479" y="4055352"/>
            <a:ext cx="13953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99363" y="4711240"/>
            <a:ext cx="144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Χειρισμός σφαλμάτων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πρωτόκολλο υποθέτει μοντέλο </a:t>
            </a:r>
            <a:r>
              <a:rPr lang="en-US" sz="2400" i="1" dirty="0" smtClean="0"/>
              <a:t>fail-recover</a:t>
            </a:r>
          </a:p>
          <a:p>
            <a:pPr lvl="1"/>
            <a:r>
              <a:rPr lang="el-GR" sz="2000" dirty="0" smtClean="0"/>
              <a:t>Όποιος κόμβος αποτύχει κάποια στιγμή θα ανανήψει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Μετά από ανάνηψη ο κόμβος δε μπορεί να αλλάξει απόφαση</a:t>
            </a:r>
            <a:endParaRPr lang="en-US" sz="2400" dirty="0" smtClean="0"/>
          </a:p>
          <a:p>
            <a:pPr lvl="1"/>
            <a:r>
              <a:rPr lang="el-GR" sz="2000" dirty="0" smtClean="0"/>
              <a:t>Αν ένας κόμβος συμφώνησε σε </a:t>
            </a:r>
            <a:r>
              <a:rPr lang="en-US" sz="2000" dirty="0" smtClean="0"/>
              <a:t>commit</a:t>
            </a:r>
            <a:r>
              <a:rPr lang="el-GR" sz="2000" dirty="0" smtClean="0"/>
              <a:t> και μετά πέθανε, θα πρέπει μετά την ανάνηψη να εκτελέσει 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Κάθε κόμβος χρησιμοποιεί ένα </a:t>
            </a:r>
            <a:r>
              <a:rPr lang="en-US" sz="2400" dirty="0" smtClean="0"/>
              <a:t>write-ahead (transaction) log</a:t>
            </a:r>
          </a:p>
          <a:p>
            <a:pPr lvl="1"/>
            <a:r>
              <a:rPr lang="el-GR" sz="2000" dirty="0" smtClean="0"/>
              <a:t>Κρατά το σημείο στο οποίο έχει φτάσει στο πρωτόκολλο (και σε τι έχει συμφωνήσει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dirty="0" smtClean="0"/>
              <a:t>Κρατά τις τιμές των αντικειμένων ώστε να κάνει</a:t>
            </a:r>
            <a:r>
              <a:rPr lang="en-US" sz="2000" dirty="0" smtClean="0"/>
              <a:t> commit </a:t>
            </a:r>
            <a:r>
              <a:rPr lang="el-GR" sz="2000" dirty="0" smtClean="0"/>
              <a:t>ή</a:t>
            </a:r>
            <a:r>
              <a:rPr lang="en-US" sz="2000" dirty="0" smtClean="0"/>
              <a:t> abort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log: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Ερχόμαστε σε κατανεμημένη 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ρωτά 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αν θα κάνει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και λαμβάνει απαντήσεις</a:t>
            </a:r>
            <a:endParaRPr lang="el-G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23740"/>
            <a:ext cx="7848872" cy="419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</a:t>
            </a:r>
            <a:r>
              <a:rPr lang="el-GR" dirty="0" smtClean="0"/>
              <a:t>: </a:t>
            </a:r>
            <a:r>
              <a:rPr lang="en-US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792088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Ανακοινώνει σε όλους τους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αν θα κάνουν </a:t>
            </a:r>
            <a:r>
              <a:rPr lang="en-US" sz="2000" i="1" dirty="0" smtClean="0"/>
              <a:t>commit </a:t>
            </a:r>
            <a:r>
              <a:rPr lang="el-GR" sz="2000" i="1" dirty="0" smtClean="0"/>
              <a:t>ή </a:t>
            </a:r>
            <a:r>
              <a:rPr lang="en-US" sz="2000" i="1" dirty="0" smtClean="0"/>
              <a:t>abort</a:t>
            </a:r>
            <a:r>
              <a:rPr lang="el-GR" sz="2000" i="1" dirty="0" smtClean="0"/>
              <a:t> </a:t>
            </a:r>
            <a:r>
              <a:rPr lang="el-GR" sz="2000" dirty="0" smtClean="0"/>
              <a:t>και λαμβάνει απαντήσεις ότι το έκαναν</a:t>
            </a:r>
            <a:endParaRPr lang="el-G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027" y="1196752"/>
            <a:ext cx="7891413" cy="452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προηγούμενο μάθημα…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Απλές δοσοληψίες (</a:t>
            </a:r>
            <a:r>
              <a:rPr lang="en-US" sz="2400" dirty="0" smtClean="0"/>
              <a:t>transactions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lvl="1"/>
            <a:r>
              <a:rPr lang="en-US" sz="2000" dirty="0" smtClean="0"/>
              <a:t>Flat</a:t>
            </a:r>
          </a:p>
          <a:p>
            <a:pPr lvl="1"/>
            <a:r>
              <a:rPr lang="en-US" sz="2000" dirty="0" smtClean="0"/>
              <a:t>Nested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Ιδιότητες </a:t>
            </a:r>
            <a:r>
              <a:rPr lang="en-US" sz="2400" dirty="0" smtClean="0"/>
              <a:t>ACID </a:t>
            </a:r>
            <a:endParaRPr lang="el-GR" sz="2400" dirty="0" smtClean="0"/>
          </a:p>
          <a:p>
            <a:pPr lvl="1"/>
            <a:r>
              <a:rPr lang="el-GR" sz="2000" dirty="0" smtClean="0"/>
              <a:t>Και κυρίως </a:t>
            </a:r>
            <a:r>
              <a:rPr lang="en-US" sz="2000" dirty="0" smtClean="0"/>
              <a:t>atomicity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Έλεγχος ταυτοχρονισμού</a:t>
            </a:r>
          </a:p>
          <a:p>
            <a:pPr lvl="1"/>
            <a:r>
              <a:rPr lang="el-GR" sz="2000" dirty="0" smtClean="0"/>
              <a:t>Κλειδώματα (</a:t>
            </a:r>
            <a:r>
              <a:rPr lang="en-US" sz="2000" dirty="0" smtClean="0"/>
              <a:t>Locking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Διάταξη </a:t>
            </a:r>
            <a:r>
              <a:rPr lang="el-GR" sz="2000" dirty="0" err="1" smtClean="0"/>
              <a:t>χρονοσφραγίδων</a:t>
            </a:r>
            <a:r>
              <a:rPr lang="el-GR" sz="2000" dirty="0" smtClean="0"/>
              <a:t> (</a:t>
            </a:r>
            <a:r>
              <a:rPr lang="en-US" sz="2000" dirty="0" smtClean="0"/>
              <a:t>Timestamp ordering)</a:t>
            </a:r>
          </a:p>
          <a:p>
            <a:pPr lvl="1"/>
            <a:r>
              <a:rPr lang="el-GR" sz="2000" dirty="0" smtClean="0"/>
              <a:t>Αισιόδοξος έλεγχος ταυτοχρονισμού (</a:t>
            </a:r>
            <a:r>
              <a:rPr lang="en-US" sz="2000" dirty="0" smtClean="0"/>
              <a:t>optimistic concurrency control)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Αδιέξοδα (</a:t>
            </a:r>
            <a:r>
              <a:rPr lang="en-US" sz="2400" dirty="0" smtClean="0"/>
              <a:t>deadlocks)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στην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</a:p>
          <a:p>
            <a:pPr lvl="1"/>
            <a:r>
              <a:rPr lang="el-GR" sz="2000" dirty="0" smtClean="0"/>
              <a:t>Κάποιοι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ίσως έχουν απαντήσει, οι υπόλοιποι δεν έχουν ιδέα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ξεκινά ξανά,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βλέπει ότι ήταν σε εξέλιξη η φάση </a:t>
            </a:r>
            <a:r>
              <a:rPr lang="en-US" sz="2000" dirty="0" smtClean="0"/>
              <a:t>voting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err="1" smtClean="0"/>
              <a:t>επανεκκινεί</a:t>
            </a:r>
            <a:r>
              <a:rPr lang="el-GR" sz="2000" dirty="0" smtClean="0"/>
              <a:t> τη φάση</a:t>
            </a:r>
            <a:r>
              <a:rPr lang="en-US" sz="2000" dirty="0" smtClean="0"/>
              <a:t> voting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την αποστολή της ψήφου στον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 έλαβε ψήφο</a:t>
            </a:r>
            <a:r>
              <a:rPr lang="en-US" sz="2000" dirty="0" smtClean="0"/>
              <a:t>, </a:t>
            </a:r>
            <a:r>
              <a:rPr lang="el-GR" sz="2000" dirty="0" smtClean="0"/>
              <a:t>περιμένει τους υπόλοιπους και μπαίνει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Αλλιώς</a:t>
            </a:r>
            <a:r>
              <a:rPr lang="en-US" sz="2000" dirty="0" smtClean="0"/>
              <a:t>: </a:t>
            </a:r>
            <a:r>
              <a:rPr lang="el-GR" sz="2000" dirty="0" smtClean="0"/>
              <a:t>Περιμένει τον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ανανήψει και να απαντήσει </a:t>
            </a:r>
            <a:r>
              <a:rPr lang="en-US" sz="2000" dirty="0" smtClean="0"/>
              <a:t>(</a:t>
            </a:r>
            <a:r>
              <a:rPr lang="el-GR" sz="2000" dirty="0" smtClean="0"/>
              <a:t>εξακολουθεί να τον ρωτάει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 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  <a:endParaRPr lang="en-US" sz="2800" dirty="0" smtClean="0"/>
          </a:p>
          <a:p>
            <a:pPr lvl="1"/>
            <a:r>
              <a:rPr lang="el-GR" sz="2000" dirty="0" smtClean="0"/>
              <a:t>Μπορεί να έχει σταλεί </a:t>
            </a:r>
            <a:r>
              <a:rPr lang="en-US" sz="2000" dirty="0" smtClean="0"/>
              <a:t>commit/abort </a:t>
            </a:r>
            <a:r>
              <a:rPr lang="el-GR" sz="2000" dirty="0" smtClean="0"/>
              <a:t>σε κάποιους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ξεκινά, ελέγχει το </a:t>
            </a:r>
            <a:r>
              <a:rPr lang="en-US" sz="2000" dirty="0" smtClean="0"/>
              <a:t>log,</a:t>
            </a:r>
            <a:r>
              <a:rPr lang="el-GR" sz="2000" dirty="0" smtClean="0"/>
              <a:t> ενημερώνει όλους για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</a:t>
            </a:r>
            <a:endParaRPr lang="el-GR" sz="2000" dirty="0" smtClean="0"/>
          </a:p>
          <a:p>
            <a:pPr lvl="1"/>
            <a:endParaRPr lang="en-US" sz="16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 λήψη του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εξακολουθεί να στέλνει την απόφαση στον </a:t>
            </a:r>
            <a:r>
              <a:rPr lang="en-US" sz="2000" dirty="0" smtClean="0"/>
              <a:t>participant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ξεκινά,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παίρνει την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2"/>
            <a:r>
              <a:rPr lang="el-GR" sz="2000" dirty="0" smtClean="0"/>
              <a:t>Αν έχει κάνει ήδη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στέλνει μόνο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2"/>
            <a:r>
              <a:rPr lang="el-GR" sz="2000" dirty="0" smtClean="0"/>
              <a:t>Αλλιώς επεξεργάζεται πρώτα το </a:t>
            </a:r>
            <a:r>
              <a:rPr lang="en-US" sz="2000" dirty="0" smtClean="0"/>
              <a:t>commit/abort </a:t>
            </a:r>
            <a:r>
              <a:rPr lang="el-GR" sz="2000" dirty="0" smtClean="0"/>
              <a:t>και στέλνει </a:t>
            </a:r>
            <a:r>
              <a:rPr lang="en-US" sz="2000" dirty="0" err="1" smtClean="0"/>
              <a:t>ack</a:t>
            </a:r>
            <a:endParaRPr lang="el-GR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coordinator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Κάποιος άλλος κόμβος μπορεί να αναλάβει το ρόλο του </a:t>
            </a:r>
            <a:r>
              <a:rPr lang="en-US" sz="2000" dirty="0" smtClean="0"/>
              <a:t>coordinator</a:t>
            </a:r>
          </a:p>
          <a:p>
            <a:pPr lvl="1"/>
            <a:r>
              <a:rPr lang="el-GR" sz="1800" dirty="0" smtClean="0"/>
              <a:t>Πιθανόν ένας </a:t>
            </a:r>
            <a:r>
              <a:rPr lang="en-US" sz="1800" dirty="0" smtClean="0"/>
              <a:t>participant </a:t>
            </a:r>
            <a:r>
              <a:rPr lang="el-GR" sz="1800" dirty="0" smtClean="0"/>
              <a:t>που ανιχνεύει </a:t>
            </a:r>
            <a:r>
              <a:rPr lang="en-US" sz="1800" dirty="0" smtClean="0"/>
              <a:t>timeout </a:t>
            </a:r>
            <a:r>
              <a:rPr lang="el-GR" sz="1800" dirty="0" smtClean="0"/>
              <a:t>από τον</a:t>
            </a:r>
            <a:r>
              <a:rPr lang="en-US" sz="1800" dirty="0" smtClean="0"/>
              <a:t> coordinator</a:t>
            </a:r>
            <a:endParaRPr lang="el-GR" sz="1800" dirty="0" smtClean="0"/>
          </a:p>
          <a:p>
            <a:pPr lvl="1"/>
            <a:endParaRPr lang="en-US" sz="1400" dirty="0" smtClean="0"/>
          </a:p>
          <a:p>
            <a:r>
              <a:rPr lang="el-GR" sz="2000" dirty="0" smtClean="0"/>
              <a:t>Ο αντικαταστάτης πρέπει να μάθει το </a:t>
            </a:r>
            <a:r>
              <a:rPr lang="en-US" sz="2000" dirty="0" smtClean="0"/>
              <a:t>state </a:t>
            </a:r>
            <a:r>
              <a:rPr lang="el-GR" sz="2000" dirty="0" smtClean="0"/>
              <a:t>του πρωτοκόλλου</a:t>
            </a:r>
            <a:endParaRPr lang="en-US" sz="2000" dirty="0" smtClean="0"/>
          </a:p>
          <a:p>
            <a:pPr lvl="1"/>
            <a:r>
              <a:rPr lang="el-GR" sz="1800" dirty="0" smtClean="0"/>
              <a:t>Επικοινωνεί με όλους τους </a:t>
            </a:r>
            <a:r>
              <a:rPr lang="en-US" sz="1800" dirty="0" smtClean="0"/>
              <a:t>participants </a:t>
            </a:r>
            <a:r>
              <a:rPr lang="el-GR" sz="1800" dirty="0" smtClean="0"/>
              <a:t>για να μάθει τι ψήφισαν</a:t>
            </a:r>
          </a:p>
          <a:p>
            <a:pPr lvl="1"/>
            <a:endParaRPr lang="en-US" sz="1400" dirty="0" smtClean="0"/>
          </a:p>
          <a:p>
            <a:pPr lvl="1"/>
            <a:r>
              <a:rPr lang="el-GR" sz="1800" dirty="0" smtClean="0"/>
              <a:t>Αν λάβει αποτελέσματα από όλους τους </a:t>
            </a:r>
            <a:r>
              <a:rPr lang="en-US" sz="1800" dirty="0" smtClean="0"/>
              <a:t>participants</a:t>
            </a:r>
          </a:p>
          <a:p>
            <a:pPr lvl="2"/>
            <a:r>
              <a:rPr lang="el-GR" sz="1600" dirty="0" smtClean="0"/>
              <a:t>Ξέρει ότι έχει ολοκληρωθεί η 1</a:t>
            </a:r>
            <a:r>
              <a:rPr lang="el-GR" sz="1600" baseline="30000" dirty="0" smtClean="0"/>
              <a:t>η</a:t>
            </a:r>
            <a:r>
              <a:rPr lang="el-GR" sz="1600" dirty="0" smtClean="0"/>
              <a:t> φάση</a:t>
            </a:r>
            <a:endParaRPr lang="en-US" sz="1600" dirty="0" smtClean="0"/>
          </a:p>
          <a:p>
            <a:pPr lvl="2"/>
            <a:r>
              <a:rPr lang="el-GR" sz="1600" dirty="0" smtClean="0"/>
              <a:t>Αν όλοι ψήφισαν </a:t>
            </a:r>
            <a:r>
              <a:rPr lang="en-US" sz="1600" dirty="0" smtClean="0"/>
              <a:t>commit ⇒ </a:t>
            </a:r>
            <a:r>
              <a:rPr lang="el-GR" sz="1600" dirty="0" smtClean="0"/>
              <a:t>στέλνει</a:t>
            </a:r>
            <a:r>
              <a:rPr lang="en-US" sz="1600" dirty="0" smtClean="0"/>
              <a:t> </a:t>
            </a:r>
            <a:r>
              <a:rPr lang="en-US" sz="1600" dirty="0" err="1" smtClean="0"/>
              <a:t>doCommit</a:t>
            </a:r>
            <a:endParaRPr lang="en-US" sz="1600" dirty="0" smtClean="0"/>
          </a:p>
          <a:p>
            <a:pPr lvl="2"/>
            <a:r>
              <a:rPr lang="el-GR" sz="1600" dirty="0" smtClean="0"/>
              <a:t>Αλλιώς στέλνει </a:t>
            </a:r>
            <a:r>
              <a:rPr lang="en-US" sz="1600" dirty="0" smtClean="0"/>
              <a:t>abort</a:t>
            </a:r>
            <a:endParaRPr lang="el-GR" sz="1600" dirty="0" smtClean="0"/>
          </a:p>
          <a:p>
            <a:pPr lvl="2"/>
            <a:endParaRPr lang="en-US" sz="1100" dirty="0" smtClean="0"/>
          </a:p>
          <a:p>
            <a:pPr lvl="1"/>
            <a:r>
              <a:rPr lang="el-GR" sz="1800" dirty="0" smtClean="0"/>
              <a:t>Αν έστω κι ένας</a:t>
            </a:r>
            <a:r>
              <a:rPr lang="en-US" sz="1800" dirty="0" smtClean="0"/>
              <a:t> participant </a:t>
            </a:r>
            <a:r>
              <a:rPr lang="el-GR" sz="1800" dirty="0" smtClean="0"/>
              <a:t>δεν έχει ψηφίσει</a:t>
            </a:r>
            <a:endParaRPr lang="en-US" sz="1800" dirty="0" smtClean="0"/>
          </a:p>
          <a:p>
            <a:pPr lvl="2"/>
            <a:r>
              <a:rPr lang="el-GR" sz="1600" dirty="0" smtClean="0"/>
              <a:t>Ξέρει ότι </a:t>
            </a:r>
            <a:r>
              <a:rPr lang="el-GR" sz="1600" u="sng" dirty="0" smtClean="0"/>
              <a:t>δεν</a:t>
            </a:r>
            <a:r>
              <a:rPr lang="el-GR" sz="1600" dirty="0" smtClean="0"/>
              <a:t> έχει ολοκληρωθεί η 1</a:t>
            </a:r>
            <a:r>
              <a:rPr lang="el-GR" sz="1600" baseline="30000" dirty="0" smtClean="0"/>
              <a:t>η</a:t>
            </a:r>
            <a:r>
              <a:rPr lang="el-GR" sz="1600" dirty="0" smtClean="0"/>
              <a:t> φάση</a:t>
            </a:r>
          </a:p>
          <a:p>
            <a:pPr lvl="2"/>
            <a:r>
              <a:rPr lang="en-US" sz="1600" dirty="0" smtClean="0"/>
              <a:t>⇒ </a:t>
            </a:r>
            <a:r>
              <a:rPr lang="el-GR" sz="1600" dirty="0" smtClean="0"/>
              <a:t>Ξεκινά το πρωτόκολλο από την αρχή</a:t>
            </a:r>
          </a:p>
          <a:p>
            <a:pPr lvl="2"/>
            <a:endParaRPr lang="en-US" sz="1100" dirty="0" smtClean="0"/>
          </a:p>
          <a:p>
            <a:r>
              <a:rPr lang="el-GR" sz="2000" dirty="0" smtClean="0"/>
              <a:t>Αλλά</a:t>
            </a:r>
            <a:r>
              <a:rPr lang="en-US" sz="2000" dirty="0" smtClean="0"/>
              <a:t>… </a:t>
            </a:r>
            <a:r>
              <a:rPr lang="el-GR" sz="2000" dirty="0" smtClean="0"/>
              <a:t>αν ένας</a:t>
            </a:r>
            <a:r>
              <a:rPr lang="en-US" sz="2000" dirty="0" smtClean="0"/>
              <a:t> participant </a:t>
            </a:r>
            <a:r>
              <a:rPr lang="el-GR" sz="2000" dirty="0" smtClean="0"/>
              <a:t>πεθάνει, τότε κολλήσαμε</a:t>
            </a:r>
            <a:r>
              <a:rPr lang="en-US" sz="2000" dirty="0" smtClean="0"/>
              <a:t>!</a:t>
            </a:r>
          </a:p>
          <a:p>
            <a:pPr lvl="1"/>
            <a:r>
              <a:rPr lang="el-GR" sz="1800" dirty="0" smtClean="0"/>
              <a:t>Αναμονή για ανάνηψη</a:t>
            </a:r>
            <a:endParaRPr lang="el-GR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κακό έχει το 2-</a:t>
            </a:r>
            <a:r>
              <a:rPr lang="en-US" dirty="0" smtClean="0"/>
              <a:t>phase commit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μεγαλύτερο πρόβλημα</a:t>
            </a:r>
            <a:r>
              <a:rPr lang="en-US" sz="2400" dirty="0" smtClean="0"/>
              <a:t>: </a:t>
            </a:r>
            <a:r>
              <a:rPr lang="el-GR" sz="2400" b="1" dirty="0" smtClean="0"/>
              <a:t>είναι</a:t>
            </a:r>
            <a:r>
              <a:rPr lang="en-US" sz="2400" b="1" dirty="0" smtClean="0"/>
              <a:t> blocking </a:t>
            </a:r>
            <a:r>
              <a:rPr lang="el-GR" sz="2400" b="1" dirty="0" smtClean="0"/>
              <a:t>πρωτόκολλο</a:t>
            </a:r>
            <a:endParaRPr lang="en-US" sz="2400" b="1" dirty="0" smtClean="0"/>
          </a:p>
          <a:p>
            <a:pPr lvl="1"/>
            <a:r>
              <a:rPr lang="el-GR" sz="2000" dirty="0" smtClean="0"/>
              <a:t>Αν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πεθάνει</a:t>
            </a:r>
            <a:r>
              <a:rPr lang="en-US" sz="2000" dirty="0" smtClean="0"/>
              <a:t>, </a:t>
            </a:r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δεν ξέρουν αν πρέπει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(</a:t>
            </a:r>
            <a:r>
              <a:rPr lang="el-GR" sz="2000" dirty="0" smtClean="0"/>
              <a:t>και κρατάνε τα εμπλεκόμενα αντικείμενα κλειδωμένα)</a:t>
            </a:r>
            <a:endParaRPr lang="en-US" sz="2400" dirty="0" smtClean="0"/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βοηθά σε κάποιες περιπτώσεις</a:t>
            </a:r>
            <a:endParaRPr lang="en-US" sz="1800" dirty="0" smtClean="0"/>
          </a:p>
          <a:p>
            <a:pPr lvl="1"/>
            <a:r>
              <a:rPr lang="el-GR" sz="2000" dirty="0" smtClean="0"/>
              <a:t>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που δεν αποκρίνεται επίσης μπλοκάρει τη ροή του πρωτοκόλλου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Όταν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λάβει</a:t>
            </a:r>
            <a:r>
              <a:rPr lang="en-US" sz="2400" dirty="0" smtClean="0"/>
              <a:t> commit/abort, </a:t>
            </a:r>
            <a:r>
              <a:rPr lang="el-GR" sz="2400" dirty="0" smtClean="0"/>
              <a:t>δε γνωρίζει αν όλοι οι άλλοι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έχουν ενημερωθεί για το αποτέλεσμα</a:t>
            </a:r>
            <a:endParaRPr lang="el-GR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3-phase commit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Ίδιο </a:t>
            </a:r>
            <a:r>
              <a:rPr lang="en-US" sz="2400" dirty="0" smtClean="0"/>
              <a:t>setup </a:t>
            </a:r>
            <a:r>
              <a:rPr lang="el-GR" sz="2400" dirty="0" smtClean="0"/>
              <a:t>όπως στο </a:t>
            </a:r>
            <a:r>
              <a:rPr lang="en-US" sz="2400" dirty="0" smtClean="0"/>
              <a:t>two-phase commit:</a:t>
            </a:r>
          </a:p>
          <a:p>
            <a:pPr lvl="1"/>
            <a:r>
              <a:rPr lang="en-US" sz="2000" dirty="0" smtClean="0"/>
              <a:t>Coordinator &amp; Participants</a:t>
            </a:r>
          </a:p>
          <a:p>
            <a:r>
              <a:rPr lang="el-GR" sz="2400" dirty="0" smtClean="0"/>
              <a:t>Διευκολύνει τη χρήση </a:t>
            </a:r>
            <a:r>
              <a:rPr lang="en-US" sz="2400" dirty="0" smtClean="0"/>
              <a:t>recovery coordinator</a:t>
            </a:r>
          </a:p>
          <a:p>
            <a:pPr lvl="1"/>
            <a:r>
              <a:rPr lang="el-GR" sz="2000" dirty="0" smtClean="0"/>
              <a:t>Στέλνει το αποτέλεσμα της ψηφοφορίας για</a:t>
            </a:r>
            <a:r>
              <a:rPr lang="en-US" sz="2000" dirty="0" smtClean="0"/>
              <a:t> commit/abort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</a:t>
            </a:r>
            <a:r>
              <a:rPr lang="el-GR" sz="2000" dirty="0" smtClean="0"/>
              <a:t> πριν τους στείλει απόφαση</a:t>
            </a:r>
            <a:endParaRPr lang="en-US" sz="2000" dirty="0" smtClean="0"/>
          </a:p>
          <a:p>
            <a:pPr lvl="1"/>
            <a:r>
              <a:rPr lang="el-GR" sz="2000" dirty="0" smtClean="0"/>
              <a:t>Επιτρέπει την ανάνηψη της κατάστασης αν οποιοσδήποτε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</a:t>
            </a:r>
            <a:endParaRPr lang="en-US" sz="2000" dirty="0" smtClean="0"/>
          </a:p>
          <a:p>
            <a:r>
              <a:rPr lang="el-GR" sz="2400" dirty="0" smtClean="0"/>
              <a:t>Προσθέτει</a:t>
            </a:r>
            <a:r>
              <a:rPr lang="en-US" sz="2400" dirty="0" smtClean="0"/>
              <a:t> timeouts </a:t>
            </a:r>
            <a:r>
              <a:rPr lang="el-GR" sz="2400" dirty="0" smtClean="0"/>
              <a:t>σε κάθε φάση που οδηγούν σε </a:t>
            </a:r>
            <a:r>
              <a:rPr lang="en-US" sz="2400" dirty="0" smtClean="0"/>
              <a:t>abort</a:t>
            </a:r>
            <a:endParaRPr lang="el-GR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Χωρίζει τη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του </a:t>
            </a:r>
            <a:r>
              <a:rPr lang="en-US" sz="2400" dirty="0" smtClean="0"/>
              <a:t>2PC </a:t>
            </a:r>
            <a:r>
              <a:rPr lang="el-GR" sz="2400" dirty="0" smtClean="0"/>
              <a:t>σε δύο μέρη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2a. “</a:t>
            </a:r>
            <a:r>
              <a:rPr lang="en-US" sz="2400" dirty="0" err="1" smtClean="0"/>
              <a:t>Precommit</a:t>
            </a:r>
            <a:r>
              <a:rPr lang="en-US" sz="2400" dirty="0" smtClean="0"/>
              <a:t>” (</a:t>
            </a:r>
            <a:r>
              <a:rPr lang="el-GR" sz="2400" dirty="0" smtClean="0"/>
              <a:t>ετοιμασία για</a:t>
            </a:r>
            <a:r>
              <a:rPr lang="en-US" sz="2400" dirty="0" smtClean="0"/>
              <a:t> commit)</a:t>
            </a:r>
          </a:p>
          <a:p>
            <a:pPr lvl="1"/>
            <a:r>
              <a:rPr lang="el-GR" sz="2000" dirty="0" smtClean="0"/>
              <a:t>Στέλνει μήνυμα</a:t>
            </a:r>
            <a:r>
              <a:rPr lang="en-US" sz="2000" dirty="0" smtClean="0"/>
              <a:t> Prepare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 </a:t>
            </a:r>
            <a:r>
              <a:rPr lang="el-GR" sz="2000" dirty="0" smtClean="0"/>
              <a:t>όταν λάβει ναι από όλους στην πρώτη φάση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μπορούν να προετοιμάσουν το </a:t>
            </a:r>
            <a:r>
              <a:rPr lang="en-US" sz="2000" dirty="0" smtClean="0"/>
              <a:t>commit </a:t>
            </a:r>
            <a:r>
              <a:rPr lang="el-GR" sz="2000" dirty="0" smtClean="0"/>
              <a:t>αλλά όχι να κάνουν κάτι που δε μπορεί να ακυρωθεί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απαντούν με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1"/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ξέρει το αποτέλεσμα της ψηφοφορίας ώστε η κατάσταση να μπορεί να επανέλθει αν πεθάνει οποιοσδήποτε</a:t>
            </a:r>
          </a:p>
          <a:p>
            <a:pPr lvl="1"/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	2b. “Commit” (</a:t>
            </a:r>
            <a:r>
              <a:rPr lang="el-GR" sz="2400" dirty="0" smtClean="0"/>
              <a:t>όπως στο</a:t>
            </a:r>
            <a:r>
              <a:rPr lang="en-US" sz="2400" dirty="0" smtClean="0"/>
              <a:t> 2PC)</a:t>
            </a:r>
          </a:p>
          <a:p>
            <a:pPr lvl="1"/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λάβει </a:t>
            </a:r>
            <a:r>
              <a:rPr lang="en-US" sz="2000" dirty="0" smtClean="0"/>
              <a:t> ACKs </a:t>
            </a:r>
            <a:r>
              <a:rPr lang="el-GR" sz="2000" dirty="0" smtClean="0"/>
              <a:t>από όλους</a:t>
            </a:r>
            <a:endParaRPr lang="en-US" sz="2000" dirty="0" smtClean="0"/>
          </a:p>
          <a:p>
            <a:pPr lvl="2"/>
            <a:r>
              <a:rPr lang="el-GR" sz="1800" dirty="0" smtClean="0"/>
              <a:t>Στέλνει μήνυμα </a:t>
            </a:r>
            <a:r>
              <a:rPr lang="en-US" sz="1800" dirty="0" smtClean="0"/>
              <a:t>commit </a:t>
            </a:r>
            <a:r>
              <a:rPr lang="el-GR" sz="1800" dirty="0" smtClean="0"/>
              <a:t>σε όλους τους </a:t>
            </a:r>
            <a:r>
              <a:rPr lang="en-US" sz="1800" dirty="0" smtClean="0"/>
              <a:t>participants</a:t>
            </a:r>
          </a:p>
          <a:p>
            <a:pPr lvl="1"/>
            <a:r>
              <a:rPr lang="el-GR" sz="2000" dirty="0" smtClean="0"/>
              <a:t>Αλλιώς θα στείλει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Voting phase</a:t>
            </a:r>
          </a:p>
          <a:p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στέλνει </a:t>
            </a:r>
            <a:r>
              <a:rPr lang="en-US" sz="2000" dirty="0" err="1" smtClean="0"/>
              <a:t>canCommit</a:t>
            </a:r>
            <a:r>
              <a:rPr lang="en-US" sz="2000" dirty="0" smtClean="0"/>
              <a:t>? </a:t>
            </a:r>
            <a:r>
              <a:rPr lang="el-GR" sz="2000" dirty="0" smtClean="0"/>
              <a:t>στους </a:t>
            </a:r>
            <a:r>
              <a:rPr lang="en-US" sz="2000" dirty="0" smtClean="0"/>
              <a:t>participants &amp; </a:t>
            </a:r>
            <a:r>
              <a:rPr lang="el-GR" sz="2000" dirty="0" smtClean="0"/>
              <a:t>λαμβάνει απαντήσεις</a:t>
            </a:r>
            <a:endParaRPr lang="en-US" sz="2000" dirty="0" smtClean="0"/>
          </a:p>
          <a:p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Να μάθει αν όλοι συμφωνούν για</a:t>
            </a:r>
            <a:r>
              <a:rPr lang="en-US" sz="2000" dirty="0" smtClean="0"/>
              <a:t> commit</a:t>
            </a:r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ο</a:t>
            </a:r>
            <a:r>
              <a:rPr lang="en-US" sz="2000" dirty="0" smtClean="0"/>
              <a:t> </a:t>
            </a:r>
            <a:r>
              <a:rPr lang="en-US" sz="2000" dirty="0" smtClean="0"/>
              <a:t>coordinator </a:t>
            </a:r>
            <a:r>
              <a:rPr lang="el-GR" sz="2000" dirty="0" smtClean="0"/>
              <a:t>δε λάβει</a:t>
            </a:r>
            <a:r>
              <a:rPr lang="en-US" sz="2000" dirty="0" smtClean="0"/>
              <a:t> </a:t>
            </a:r>
            <a:r>
              <a:rPr lang="el-GR" sz="2000" dirty="0" smtClean="0"/>
              <a:t>απάντηση από κάποιον </a:t>
            </a:r>
            <a:r>
              <a:rPr lang="en-US" sz="2000" dirty="0" smtClean="0"/>
              <a:t>participant</a:t>
            </a:r>
            <a:r>
              <a:rPr lang="el-GR" sz="2000" dirty="0" smtClean="0"/>
              <a:t> (</a:t>
            </a:r>
            <a:r>
              <a:rPr lang="en-US" sz="2000" dirty="0" smtClean="0"/>
              <a:t>timeout) </a:t>
            </a:r>
            <a:r>
              <a:rPr lang="el-GR" sz="2000" dirty="0" smtClean="0"/>
              <a:t>ή λάβει </a:t>
            </a:r>
            <a:r>
              <a:rPr lang="el-GR" sz="2000" dirty="0" smtClean="0"/>
              <a:t>αρνητική απάντηση</a:t>
            </a:r>
            <a:endParaRPr lang="en-US" sz="2000" dirty="0" smtClean="0"/>
          </a:p>
          <a:p>
            <a:pPr lvl="1"/>
            <a:r>
              <a:rPr lang="el-GR" sz="1800" dirty="0" smtClean="0"/>
              <a:t>Στέλνει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κάποιος</a:t>
            </a:r>
            <a:r>
              <a:rPr lang="en-US" sz="2000" dirty="0" smtClean="0"/>
              <a:t> </a:t>
            </a:r>
            <a:r>
              <a:rPr lang="en-US" sz="2000" dirty="0" smtClean="0"/>
              <a:t>participant </a:t>
            </a:r>
            <a:r>
              <a:rPr lang="el-GR" sz="2000" dirty="0" smtClean="0"/>
              <a:t>κάνει </a:t>
            </a:r>
            <a:r>
              <a:rPr lang="en-US" sz="2000" dirty="0" smtClean="0"/>
              <a:t>timeout </a:t>
            </a:r>
            <a:r>
              <a:rPr lang="el-GR" sz="2000" dirty="0" smtClean="0"/>
              <a:t>περιμένοντας για αίτημα από τον </a:t>
            </a:r>
            <a:r>
              <a:rPr lang="en-US" sz="2000" dirty="0" smtClean="0"/>
              <a:t>coordinator</a:t>
            </a:r>
            <a:endParaRPr lang="en-US" sz="2000" dirty="0" smtClean="0"/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abort </a:t>
            </a:r>
            <a:r>
              <a:rPr lang="el-GR" sz="1800" dirty="0" smtClean="0"/>
              <a:t>τον εαυτό του</a:t>
            </a:r>
            <a:r>
              <a:rPr lang="en-US" sz="1800" dirty="0" smtClean="0"/>
              <a:t>(</a:t>
            </a:r>
            <a:r>
              <a:rPr lang="el-GR" sz="1800" dirty="0" smtClean="0"/>
              <a:t>υποθέτει ότι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l-GR" sz="2000" dirty="0" smtClean="0"/>
              <a:t>Αλλιώς συνεχίζει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l-GR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Prepare to commit phase</a:t>
            </a:r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</a:t>
            </a:r>
            <a:r>
              <a:rPr lang="en-US" sz="2400" dirty="0" smtClean="0"/>
              <a:t>prepare </a:t>
            </a:r>
            <a:r>
              <a:rPr lang="el-GR" sz="2400" dirty="0" smtClean="0"/>
              <a:t>σε όλους τους </a:t>
            </a:r>
            <a:r>
              <a:rPr lang="en-US" sz="2400" dirty="0" smtClean="0"/>
              <a:t>participants</a:t>
            </a:r>
            <a:r>
              <a:rPr lang="en-US" sz="2400" dirty="0" smtClean="0"/>
              <a:t>.</a:t>
            </a:r>
          </a:p>
          <a:p>
            <a:pPr lvl="1"/>
            <a:r>
              <a:rPr lang="el-GR" sz="2000" dirty="0" smtClean="0"/>
              <a:t>Λαμβάνει</a:t>
            </a:r>
            <a:r>
              <a:rPr lang="en-US" sz="2000" dirty="0" smtClean="0"/>
              <a:t> </a:t>
            </a:r>
            <a:r>
              <a:rPr lang="en-US" sz="2000" dirty="0" smtClean="0"/>
              <a:t>OK </a:t>
            </a:r>
            <a:r>
              <a:rPr lang="el-GR" sz="2000" dirty="0" smtClean="0"/>
              <a:t>από αυτούς</a:t>
            </a:r>
            <a:endParaRPr lang="en-US" sz="2000" dirty="0" smtClean="0"/>
          </a:p>
          <a:p>
            <a:r>
              <a:rPr lang="el-GR" sz="2400" dirty="0" smtClean="0"/>
              <a:t>Σκοπός</a:t>
            </a:r>
            <a:r>
              <a:rPr lang="en-US" sz="2400" dirty="0" smtClean="0"/>
              <a:t>: </a:t>
            </a:r>
            <a:r>
              <a:rPr lang="el-GR" sz="2400" dirty="0" smtClean="0"/>
              <a:t>γνωστοποιεί σε όλους τους</a:t>
            </a:r>
            <a:r>
              <a:rPr lang="en-US" sz="2400" dirty="0" smtClean="0"/>
              <a:t> </a:t>
            </a:r>
            <a:r>
              <a:rPr lang="en-US" sz="2400" dirty="0" smtClean="0"/>
              <a:t>participants </a:t>
            </a:r>
            <a:r>
              <a:rPr lang="el-GR" sz="2400" dirty="0" smtClean="0"/>
              <a:t>την απόφαση για </a:t>
            </a:r>
            <a:r>
              <a:rPr lang="en-US" sz="2400" dirty="0" smtClean="0"/>
              <a:t>commit</a:t>
            </a:r>
            <a:endParaRPr lang="en-US" sz="2400" dirty="0" smtClean="0"/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</a:t>
            </a:r>
            <a:r>
              <a:rPr lang="en-US" sz="2400" dirty="0" smtClean="0"/>
              <a:t> </a:t>
            </a:r>
            <a:r>
              <a:rPr lang="en-US" sz="2400" dirty="0" smtClean="0"/>
              <a:t>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timeout: </a:t>
            </a:r>
            <a:r>
              <a:rPr lang="el-GR" sz="2400" dirty="0" smtClean="0"/>
              <a:t>υποθέτει ότι ο</a:t>
            </a:r>
            <a:r>
              <a:rPr lang="en-US" sz="2400" dirty="0" smtClean="0"/>
              <a:t> </a:t>
            </a:r>
            <a:r>
              <a:rPr lang="en-US" sz="2400" dirty="0" smtClean="0"/>
              <a:t>participant </a:t>
            </a:r>
            <a:r>
              <a:rPr lang="el-GR" sz="2400" dirty="0" smtClean="0"/>
              <a:t>πέθανε</a:t>
            </a:r>
            <a:r>
              <a:rPr lang="en-US" sz="2400" dirty="0" smtClean="0"/>
              <a:t>, </a:t>
            </a:r>
            <a:r>
              <a:rPr lang="el-GR" sz="2400" dirty="0" smtClean="0"/>
              <a:t>στέλνει </a:t>
            </a:r>
            <a:r>
              <a:rPr lang="en-US" sz="2400" dirty="0" smtClean="0"/>
              <a:t>abort </a:t>
            </a:r>
            <a:r>
              <a:rPr lang="el-GR" sz="2400" dirty="0" smtClean="0"/>
              <a:t>σε όλους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φάση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Finalize phase</a:t>
            </a:r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</a:t>
            </a:r>
            <a:r>
              <a:rPr lang="en-US" sz="2400" dirty="0" smtClean="0"/>
              <a:t>commit </a:t>
            </a:r>
            <a:r>
              <a:rPr lang="el-GR" sz="2400" dirty="0" smtClean="0"/>
              <a:t>σε όλους τους</a:t>
            </a:r>
            <a:r>
              <a:rPr lang="en-US" sz="2400" dirty="0" smtClean="0"/>
              <a:t> </a:t>
            </a:r>
            <a:r>
              <a:rPr lang="en-US" sz="2400" dirty="0" smtClean="0"/>
              <a:t>participants </a:t>
            </a:r>
            <a:r>
              <a:rPr lang="el-GR" sz="2400" dirty="0" smtClean="0"/>
              <a:t>και λαμβάνει απαντήσεις</a:t>
            </a:r>
            <a:endParaRPr lang="en-US" sz="2400" dirty="0" smtClean="0"/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ένας</a:t>
            </a:r>
            <a:r>
              <a:rPr lang="en-US" sz="2400" dirty="0" smtClean="0"/>
              <a:t> </a:t>
            </a:r>
            <a:r>
              <a:rPr lang="en-US" sz="2400" dirty="0" smtClean="0"/>
              <a:t>participant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</a:t>
            </a:r>
            <a:r>
              <a:rPr lang="en-US" sz="2400" dirty="0" smtClean="0"/>
              <a:t>: </a:t>
            </a:r>
            <a:r>
              <a:rPr lang="el-GR" sz="2400" dirty="0" smtClean="0"/>
              <a:t>επικοινωνεί με οποιονδήποτε άλλον </a:t>
            </a:r>
            <a:r>
              <a:rPr lang="en-US" sz="2400" dirty="0" smtClean="0"/>
              <a:t>participant </a:t>
            </a:r>
            <a:r>
              <a:rPr lang="el-GR" sz="2400" dirty="0" smtClean="0"/>
              <a:t>και υιοθετεί το τρέχον </a:t>
            </a:r>
            <a:r>
              <a:rPr lang="en-US" sz="2400" dirty="0" smtClean="0"/>
              <a:t>state </a:t>
            </a:r>
            <a:r>
              <a:rPr lang="en-US" sz="2400" dirty="0" smtClean="0"/>
              <a:t>(commit </a:t>
            </a:r>
            <a:r>
              <a:rPr lang="el-GR" sz="2400" dirty="0" smtClean="0"/>
              <a:t>ή </a:t>
            </a:r>
            <a:r>
              <a:rPr lang="en-US" sz="2400" dirty="0" smtClean="0"/>
              <a:t>abort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 </a:t>
            </a:r>
            <a:r>
              <a:rPr lang="el-GR" sz="2400" dirty="0" smtClean="0"/>
              <a:t>περιμένοντας</a:t>
            </a:r>
            <a:r>
              <a:rPr lang="en-US" sz="2400" dirty="0" smtClean="0"/>
              <a:t>: </a:t>
            </a:r>
            <a:r>
              <a:rPr lang="el-GR" sz="2400" dirty="0" smtClean="0"/>
              <a:t>δεν πειράζει</a:t>
            </a:r>
            <a:endParaRPr lang="el-G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Ανάνηψη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l-GR" sz="2000" dirty="0" smtClean="0"/>
              <a:t>Αν πεθάνει ο </a:t>
            </a:r>
            <a:r>
              <a:rPr lang="en-US" sz="2000" dirty="0" smtClean="0"/>
              <a:t>coordinator</a:t>
            </a:r>
            <a:endParaRPr lang="en-US" sz="2000" dirty="0" smtClean="0"/>
          </a:p>
          <a:p>
            <a:pPr lvl="1"/>
            <a:r>
              <a:rPr lang="el-GR" sz="2000" dirty="0" smtClean="0"/>
              <a:t>Ένας</a:t>
            </a:r>
            <a:r>
              <a:rPr lang="en-US" sz="2000" dirty="0" smtClean="0"/>
              <a:t> </a:t>
            </a:r>
            <a:r>
              <a:rPr lang="en-US" sz="2000" dirty="0" smtClean="0"/>
              <a:t>recovery </a:t>
            </a:r>
            <a:r>
              <a:rPr lang="en-US" sz="2000" dirty="0" smtClean="0"/>
              <a:t>coordinator </a:t>
            </a:r>
            <a:r>
              <a:rPr lang="el-GR" sz="2000" dirty="0" smtClean="0"/>
              <a:t>μπορεί να μάθει την κατάσταση από οποιοδήποτε ζωντανό κόμβο</a:t>
            </a:r>
            <a:endParaRPr lang="en-US" sz="2000" dirty="0" smtClean="0"/>
          </a:p>
          <a:p>
            <a:r>
              <a:rPr lang="el-GR" sz="2000" dirty="0" smtClean="0"/>
              <a:t>Πιθανές καταστάσεις ενός </a:t>
            </a:r>
            <a:r>
              <a:rPr lang="en-US" sz="2000" dirty="0" smtClean="0"/>
              <a:t>participant:</a:t>
            </a:r>
            <a:endParaRPr lang="en-US" sz="2000" dirty="0" smtClean="0"/>
          </a:p>
          <a:p>
            <a:pPr lvl="1"/>
            <a:r>
              <a:rPr lang="en-US" sz="2000" dirty="0" smtClean="0"/>
              <a:t>C</a:t>
            </a:r>
            <a:r>
              <a:rPr lang="en-US" sz="2000" dirty="0" smtClean="0"/>
              <a:t>ommitted</a:t>
            </a:r>
            <a:endParaRPr lang="en-US" sz="2000" dirty="0" smtClean="0"/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</a:t>
            </a:r>
            <a:r>
              <a:rPr lang="en-US" sz="1600" dirty="0" smtClean="0"/>
              <a:t>s </a:t>
            </a:r>
            <a:r>
              <a:rPr lang="el-GR" sz="1600" dirty="0" smtClean="0"/>
              <a:t>έχουν λάβει μήνυμα </a:t>
            </a:r>
            <a:r>
              <a:rPr lang="en-US" sz="1600" dirty="0" smtClean="0"/>
              <a:t>Prepare </a:t>
            </a:r>
            <a:r>
              <a:rPr lang="en-US" sz="1600" dirty="0" smtClean="0"/>
              <a:t>to Commit</a:t>
            </a:r>
          </a:p>
          <a:p>
            <a:pPr lvl="2"/>
            <a:r>
              <a:rPr lang="el-GR" sz="1600" dirty="0" smtClean="0"/>
              <a:t>Κάποιοι έχουν κάνει </a:t>
            </a:r>
            <a:r>
              <a:rPr lang="en-US" sz="1600" dirty="0" smtClean="0"/>
              <a:t>commit</a:t>
            </a:r>
            <a:endParaRPr lang="en-US" sz="1600" dirty="0" smtClean="0"/>
          </a:p>
          <a:p>
            <a:pPr lvl="2"/>
            <a:r>
              <a:rPr lang="en-US" sz="1600" dirty="0" smtClean="0"/>
              <a:t>⇒ </a:t>
            </a:r>
            <a:r>
              <a:rPr lang="el-GR" sz="1600" dirty="0" smtClean="0"/>
              <a:t>Στέλνει </a:t>
            </a:r>
            <a:r>
              <a:rPr lang="en-US" sz="1600" dirty="0" smtClean="0"/>
              <a:t>Commit </a:t>
            </a:r>
            <a:r>
              <a:rPr lang="el-GR" sz="1600" dirty="0" smtClean="0"/>
              <a:t>σε όλους τους</a:t>
            </a:r>
            <a:r>
              <a:rPr lang="en-US" sz="1600" dirty="0" smtClean="0"/>
              <a:t> participants</a:t>
            </a:r>
            <a:endParaRPr lang="en-US" sz="1600" dirty="0" smtClean="0"/>
          </a:p>
          <a:p>
            <a:pPr lvl="1"/>
            <a:r>
              <a:rPr lang="el-GR" sz="2000" dirty="0" smtClean="0"/>
              <a:t>Έχει ληφθεί </a:t>
            </a:r>
            <a:r>
              <a:rPr lang="en-US" sz="2000" dirty="0" smtClean="0"/>
              <a:t>Prepare</a:t>
            </a:r>
            <a:r>
              <a:rPr lang="el-GR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 smtClean="0"/>
              <a:t>Commit</a:t>
            </a:r>
            <a:endParaRPr lang="en-US" sz="2000" dirty="0" smtClean="0"/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participants </a:t>
            </a:r>
            <a:r>
              <a:rPr lang="el-GR" sz="1600" dirty="0" smtClean="0"/>
              <a:t>έχουν συμφωνήσει σε </a:t>
            </a:r>
            <a:r>
              <a:rPr lang="en-US" sz="1600" dirty="0" smtClean="0"/>
              <a:t>commit</a:t>
            </a:r>
            <a:r>
              <a:rPr lang="en-US" sz="1600" dirty="0" smtClean="0"/>
              <a:t>; </a:t>
            </a:r>
            <a:r>
              <a:rPr lang="el-GR" sz="1600" dirty="0" smtClean="0"/>
              <a:t>Κάποιοι μπορεί να έχουν κάνει </a:t>
            </a:r>
            <a:r>
              <a:rPr lang="en-US" sz="1600" dirty="0" smtClean="0"/>
              <a:t>commit</a:t>
            </a:r>
            <a:endParaRPr lang="en-US" sz="1600" dirty="0" smtClean="0"/>
          </a:p>
          <a:p>
            <a:pPr lvl="2"/>
            <a:r>
              <a:rPr lang="el-GR" sz="1600" dirty="0" smtClean="0"/>
              <a:t>Στέλνει </a:t>
            </a:r>
            <a:r>
              <a:rPr lang="en-US" sz="1600" dirty="0" smtClean="0"/>
              <a:t>Prepare </a:t>
            </a:r>
            <a:r>
              <a:rPr lang="en-US" sz="1600" dirty="0" smtClean="0"/>
              <a:t>to Commit </a:t>
            </a:r>
            <a:r>
              <a:rPr lang="el-GR" sz="1600" dirty="0" smtClean="0"/>
              <a:t>σε όλους</a:t>
            </a:r>
            <a:endParaRPr lang="en-US" sz="1600" dirty="0" smtClean="0"/>
          </a:p>
          <a:p>
            <a:pPr lvl="2"/>
            <a:r>
              <a:rPr lang="el-GR" sz="1600" dirty="0" smtClean="0"/>
              <a:t>Περιμένει για </a:t>
            </a:r>
            <a:r>
              <a:rPr lang="en-US" sz="1600" dirty="0" err="1" smtClean="0"/>
              <a:t>acks</a:t>
            </a:r>
            <a:r>
              <a:rPr lang="en-US" sz="1600" dirty="0" smtClean="0"/>
              <a:t> </a:t>
            </a:r>
            <a:r>
              <a:rPr lang="el-GR" sz="1600" dirty="0" smtClean="0"/>
              <a:t>και μετά προχωράει σε </a:t>
            </a:r>
            <a:r>
              <a:rPr lang="en-US" sz="1600" dirty="0" smtClean="0"/>
              <a:t>commit</a:t>
            </a:r>
            <a:endParaRPr lang="en-US" sz="1600" dirty="0" smtClean="0"/>
          </a:p>
          <a:p>
            <a:pPr lvl="1"/>
            <a:r>
              <a:rPr lang="el-GR" sz="2000" dirty="0" smtClean="0"/>
              <a:t>Δεν έχει λάβει ακόμα </a:t>
            </a:r>
            <a:r>
              <a:rPr lang="en-US" sz="2000" dirty="0" smtClean="0"/>
              <a:t>Prepare</a:t>
            </a:r>
            <a:endParaRPr lang="en-US" sz="2000" dirty="0" smtClean="0"/>
          </a:p>
          <a:p>
            <a:pPr lvl="2"/>
            <a:r>
              <a:rPr lang="el-GR" sz="1600" dirty="0" smtClean="0"/>
              <a:t>Σημαίνει ότι κανένας δεν έχει κάνει</a:t>
            </a:r>
            <a:r>
              <a:rPr lang="en-US" sz="1600" dirty="0" smtClean="0"/>
              <a:t> commit</a:t>
            </a:r>
            <a:r>
              <a:rPr lang="el-GR" sz="1600" dirty="0" smtClean="0"/>
              <a:t>, κάποιοι μπορεί να έχουν συμφωνήσει</a:t>
            </a:r>
            <a:endParaRPr lang="en-US" sz="1600" dirty="0" smtClean="0"/>
          </a:p>
          <a:p>
            <a:pPr lvl="2"/>
            <a:r>
              <a:rPr lang="el-GR" sz="1600" dirty="0" smtClean="0"/>
              <a:t>Το </a:t>
            </a:r>
            <a:r>
              <a:rPr lang="en-US" sz="1600" dirty="0" smtClean="0"/>
              <a:t>transaction </a:t>
            </a:r>
            <a:r>
              <a:rPr lang="el-GR" sz="1600" dirty="0" smtClean="0"/>
              <a:t>μπορεί να γίνει </a:t>
            </a:r>
            <a:r>
              <a:rPr lang="en-US" sz="1600" dirty="0" smtClean="0"/>
              <a:t>abort</a:t>
            </a:r>
            <a:r>
              <a:rPr lang="el-GR" sz="1600" dirty="0" smtClean="0"/>
              <a:t> ή να ξεκινήσει ξανά το πρωτόκολλο</a:t>
            </a:r>
            <a:endParaRPr lang="el-G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αυτό το μάθημα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Flat</a:t>
            </a:r>
          </a:p>
          <a:p>
            <a:pPr lvl="1"/>
            <a:r>
              <a:rPr lang="en-US" sz="2000" dirty="0" smtClean="0"/>
              <a:t>Nested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Ύπαρξη </a:t>
            </a:r>
            <a:r>
              <a:rPr lang="en-US" sz="2000" dirty="0" smtClean="0"/>
              <a:t>coordinator</a:t>
            </a:r>
            <a:endParaRPr lang="el-GR" sz="2000" dirty="0" smtClean="0"/>
          </a:p>
          <a:p>
            <a:pPr lvl="1"/>
            <a:r>
              <a:rPr lang="el-GR" sz="2000" dirty="0" smtClean="0"/>
              <a:t>Πρωτόκολλο </a:t>
            </a:r>
            <a:r>
              <a:rPr lang="en-US" sz="2000" dirty="0" smtClean="0"/>
              <a:t>two-phase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Concurrency 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Distributed </a:t>
            </a:r>
            <a:r>
              <a:rPr lang="en-US" sz="2400" dirty="0" smtClean="0"/>
              <a:t>Deadlocks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Αδυναμίες του πρωτοκόλλου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l-GR" sz="2400" dirty="0" smtClean="0"/>
              <a:t>Μπορεί να δημιουργηθούν προβλήματα σε </a:t>
            </a:r>
            <a:r>
              <a:rPr lang="en-US" sz="2400" dirty="0" smtClean="0"/>
              <a:t>network partitioning</a:t>
            </a:r>
            <a:endParaRPr lang="en-US" sz="2400" dirty="0" smtClean="0"/>
          </a:p>
          <a:p>
            <a:pPr lvl="1"/>
            <a:r>
              <a:rPr lang="en-US" sz="2000" dirty="0" smtClean="0"/>
              <a:t>Partition </a:t>
            </a:r>
            <a:r>
              <a:rPr lang="en-US" sz="2000" dirty="0" smtClean="0"/>
              <a:t>A: </a:t>
            </a:r>
            <a:r>
              <a:rPr lang="el-GR" sz="2000" dirty="0" smtClean="0"/>
              <a:t>οι κόμβοι έχουν λάβει μήνυμα </a:t>
            </a:r>
            <a:r>
              <a:rPr lang="en-US" sz="2000" dirty="0" smtClean="0"/>
              <a:t>Prepare</a:t>
            </a:r>
            <a:endParaRPr lang="en-US" sz="2000" dirty="0" smtClean="0"/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</a:t>
            </a:r>
            <a:r>
              <a:rPr lang="en-US" sz="1800" dirty="0" smtClean="0"/>
              <a:t>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A </a:t>
            </a:r>
            <a:r>
              <a:rPr lang="el-GR" sz="1800" dirty="0" smtClean="0"/>
              <a:t>αποφασίζει </a:t>
            </a:r>
            <a:r>
              <a:rPr lang="en-US" sz="1800" dirty="0" smtClean="0"/>
              <a:t>commit</a:t>
            </a:r>
            <a:endParaRPr lang="en-US" sz="1800" dirty="0" smtClean="0"/>
          </a:p>
          <a:p>
            <a:pPr lvl="1"/>
            <a:r>
              <a:rPr lang="en-US" sz="2000" dirty="0" smtClean="0"/>
              <a:t>Partition </a:t>
            </a:r>
            <a:r>
              <a:rPr lang="en-US" sz="2000" dirty="0" smtClean="0"/>
              <a:t>B: </a:t>
            </a:r>
            <a:r>
              <a:rPr lang="el-GR" sz="2000" dirty="0" smtClean="0"/>
              <a:t>οι </a:t>
            </a:r>
            <a:r>
              <a:rPr lang="el-GR" sz="2000" dirty="0" smtClean="0"/>
              <a:t>κόμβοι δεν </a:t>
            </a:r>
            <a:r>
              <a:rPr lang="el-GR" sz="2000" dirty="0" smtClean="0"/>
              <a:t>έχουν λάβει μήνυμα </a:t>
            </a:r>
            <a:r>
              <a:rPr lang="en-US" sz="2000" dirty="0" smtClean="0"/>
              <a:t>Prepare</a:t>
            </a:r>
            <a:endParaRPr lang="en-US" sz="2000" dirty="0" smtClean="0"/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</a:t>
            </a:r>
            <a:r>
              <a:rPr lang="en-US" sz="1800" dirty="0" smtClean="0"/>
              <a:t>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B</a:t>
            </a:r>
            <a:r>
              <a:rPr lang="el-GR" sz="1800" dirty="0" smtClean="0"/>
              <a:t> αποφασίζει</a:t>
            </a:r>
            <a:r>
              <a:rPr lang="en-US" sz="1800" dirty="0" smtClean="0"/>
              <a:t> abort</a:t>
            </a:r>
            <a:endParaRPr lang="en-US" sz="1800" dirty="0" smtClean="0"/>
          </a:p>
          <a:p>
            <a:pPr lvl="1"/>
            <a:r>
              <a:rPr lang="el-GR" sz="2000" dirty="0" smtClean="0"/>
              <a:t>Και οι δύο πράξεις είναι σωστές</a:t>
            </a:r>
            <a:endParaRPr lang="en-US" sz="2000" dirty="0" smtClean="0"/>
          </a:p>
          <a:p>
            <a:pPr lvl="2"/>
            <a:r>
              <a:rPr lang="el-GR" sz="1800" dirty="0" smtClean="0"/>
              <a:t>Όμως όταν επανέλθει το δίκτυο, το σύστημα δε θα είναι συνεπές</a:t>
            </a:r>
            <a:endParaRPr lang="en-US" sz="1800" dirty="0" smtClean="0"/>
          </a:p>
          <a:p>
            <a:r>
              <a:rPr lang="el-GR" sz="2400" dirty="0" smtClean="0"/>
              <a:t>Πρόβλημα όταν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επανέρχεται από </a:t>
            </a:r>
            <a:r>
              <a:rPr lang="en-US" sz="2400" dirty="0" smtClean="0"/>
              <a:t>crash</a:t>
            </a:r>
            <a:endParaRPr lang="en-US" sz="2400" dirty="0" smtClean="0"/>
          </a:p>
          <a:p>
            <a:pPr lvl="1"/>
            <a:r>
              <a:rPr lang="el-GR" sz="2000" dirty="0" smtClean="0"/>
              <a:t>Πρέπει να ανακαλύψει ότι κάποιος άλλος έχει αναλάβει τον ρόλο του</a:t>
            </a:r>
            <a:endParaRPr lang="en-US" sz="2000" dirty="0" smtClean="0"/>
          </a:p>
          <a:p>
            <a:pPr lvl="1"/>
            <a:r>
              <a:rPr lang="el-GR" sz="2000" dirty="0" smtClean="0"/>
              <a:t>Αλλιώς οι πράξεις του οδηγούν σε μη συνεπή κατάσταση</a:t>
            </a:r>
            <a:endParaRPr lang="el-GR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Υποθέτουμε ότι:</a:t>
            </a:r>
            <a:endParaRPr lang="en-US" sz="2000" dirty="0" smtClean="0"/>
          </a:p>
          <a:p>
            <a:r>
              <a:rPr lang="el-GR" sz="2000" dirty="0" smtClean="0"/>
              <a:t>ο</a:t>
            </a:r>
            <a:r>
              <a:rPr lang="en-US" sz="2000" dirty="0" smtClean="0"/>
              <a:t> </a:t>
            </a:r>
            <a:r>
              <a:rPr lang="en-US" sz="2000" dirty="0" smtClean="0"/>
              <a:t>coordinator </a:t>
            </a:r>
            <a:r>
              <a:rPr lang="el-GR" sz="2000" dirty="0" smtClean="0"/>
              <a:t>στέλνει μήνυμα</a:t>
            </a:r>
            <a:r>
              <a:rPr lang="en-US" sz="2000" dirty="0" smtClean="0"/>
              <a:t> </a:t>
            </a:r>
            <a:r>
              <a:rPr lang="en-US" sz="2000" dirty="0" smtClean="0"/>
              <a:t>Prepare </a:t>
            </a:r>
            <a:r>
              <a:rPr lang="el-GR" sz="2000" dirty="0" smtClean="0"/>
              <a:t>σε όλους</a:t>
            </a:r>
            <a:endParaRPr lang="en-US" sz="2000" dirty="0" smtClean="0"/>
          </a:p>
          <a:p>
            <a:pPr lvl="1"/>
            <a:r>
              <a:rPr lang="el-GR" sz="1800" dirty="0" smtClean="0"/>
              <a:t>Όλοι στέλνουν </a:t>
            </a:r>
            <a:r>
              <a:rPr lang="en-US" sz="1800" dirty="0" err="1" smtClean="0"/>
              <a:t>ack</a:t>
            </a:r>
            <a:endParaRPr lang="en-US" sz="1800" dirty="0" smtClean="0"/>
          </a:p>
          <a:p>
            <a:pPr lvl="1"/>
            <a:r>
              <a:rPr lang="el-GR" sz="1800" dirty="0" smtClean="0"/>
              <a:t>Όμως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 πριν λάβει όλα τα </a:t>
            </a:r>
            <a:r>
              <a:rPr lang="en-US" sz="1800" dirty="0" err="1" smtClean="0"/>
              <a:t>acks</a:t>
            </a:r>
            <a:endParaRPr lang="en-US" sz="1800" dirty="0" smtClean="0"/>
          </a:p>
          <a:p>
            <a:r>
              <a:rPr lang="en-US" sz="2000" dirty="0" smtClean="0"/>
              <a:t>O</a:t>
            </a:r>
            <a:r>
              <a:rPr lang="en-US" sz="2000" dirty="0" smtClean="0"/>
              <a:t> </a:t>
            </a:r>
            <a:r>
              <a:rPr lang="en-US" sz="2000" dirty="0" smtClean="0"/>
              <a:t>recovery coordinator </a:t>
            </a:r>
            <a:r>
              <a:rPr lang="el-GR" sz="2000" dirty="0" smtClean="0"/>
              <a:t>επικοινωνεί με κάποιον </a:t>
            </a:r>
            <a:r>
              <a:rPr lang="en-US" sz="2000" dirty="0" smtClean="0"/>
              <a:t>participant</a:t>
            </a:r>
            <a:endParaRPr lang="en-US" sz="2000" dirty="0" smtClean="0"/>
          </a:p>
          <a:p>
            <a:pPr lvl="1"/>
            <a:r>
              <a:rPr lang="el-GR" sz="1800" dirty="0" smtClean="0"/>
              <a:t>Συνεχίζει με το </a:t>
            </a:r>
            <a:r>
              <a:rPr lang="en-US" sz="1800" dirty="0" smtClean="0"/>
              <a:t>commit</a:t>
            </a:r>
            <a:r>
              <a:rPr lang="en-US" sz="1800" dirty="0" smtClean="0"/>
              <a:t>: </a:t>
            </a:r>
            <a:r>
              <a:rPr lang="el-GR" sz="1800" dirty="0" smtClean="0"/>
              <a:t>Στέλνει</a:t>
            </a:r>
            <a:r>
              <a:rPr lang="en-US" sz="1800" dirty="0" smtClean="0"/>
              <a:t> </a:t>
            </a:r>
            <a:r>
              <a:rPr lang="en-US" sz="1800" dirty="0" smtClean="0"/>
              <a:t>Prepare, </a:t>
            </a:r>
            <a:r>
              <a:rPr lang="el-GR" sz="1800" dirty="0" smtClean="0"/>
              <a:t>παίρνει </a:t>
            </a:r>
            <a:r>
              <a:rPr lang="en-US" sz="1800" dirty="0" smtClean="0"/>
              <a:t>ACKs</a:t>
            </a:r>
            <a:r>
              <a:rPr lang="en-US" sz="1800" dirty="0" smtClean="0"/>
              <a:t>,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Commit</a:t>
            </a:r>
            <a:endParaRPr lang="en-US" sz="1800" dirty="0" smtClean="0"/>
          </a:p>
          <a:p>
            <a:r>
              <a:rPr lang="el-GR" sz="2000" dirty="0" smtClean="0"/>
              <a:t>Ταυτόχρονα επανέρχεται ο αρχικός</a:t>
            </a:r>
            <a:r>
              <a:rPr lang="en-US" sz="2000" dirty="0" smtClean="0"/>
              <a:t> </a:t>
            </a:r>
            <a:r>
              <a:rPr lang="en-US" sz="2000" dirty="0" smtClean="0"/>
              <a:t>coordinator </a:t>
            </a:r>
          </a:p>
          <a:p>
            <a:pPr lvl="1"/>
            <a:r>
              <a:rPr lang="el-GR" sz="1800" dirty="0" smtClean="0"/>
              <a:t>Αντιλαμβάνεται ότι του λείπουν κάποιες απαντήσεις στο </a:t>
            </a:r>
            <a:r>
              <a:rPr lang="en-US" sz="1800" dirty="0" smtClean="0"/>
              <a:t>Prepare</a:t>
            </a:r>
            <a:endParaRPr lang="en-US" sz="1800" dirty="0" smtClean="0"/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timeout </a:t>
            </a:r>
            <a:r>
              <a:rPr lang="el-GR" sz="1800" dirty="0" smtClean="0"/>
              <a:t>να στείλει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l-GR" sz="2000" dirty="0" smtClean="0"/>
              <a:t>Μπορεί κάποιοι κόμβοι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ενώ άλλοι </a:t>
            </a:r>
            <a:r>
              <a:rPr lang="en-US" sz="2000" dirty="0" smtClean="0"/>
              <a:t>abort</a:t>
            </a:r>
            <a:endParaRPr lang="en-US" sz="2000" dirty="0" smtClean="0"/>
          </a:p>
          <a:p>
            <a:r>
              <a:rPr lang="en-US" sz="2000" u="sng" dirty="0" smtClean="0"/>
              <a:t>O 3PC </a:t>
            </a:r>
            <a:r>
              <a:rPr lang="el-GR" sz="2000" u="sng" dirty="0" smtClean="0"/>
              <a:t>δουλεύει καλά όταν οι </a:t>
            </a:r>
            <a:r>
              <a:rPr lang="en-US" sz="2000" u="sng" dirty="0" smtClean="0"/>
              <a:t>servers </a:t>
            </a:r>
            <a:r>
              <a:rPr lang="el-GR" sz="2000" u="sng" dirty="0" smtClean="0"/>
              <a:t>πεθαίνουν</a:t>
            </a:r>
            <a:r>
              <a:rPr lang="en-US" sz="2000" u="sng" dirty="0" smtClean="0"/>
              <a:t> </a:t>
            </a:r>
            <a:r>
              <a:rPr lang="en-US" sz="2000" u="sng" dirty="0" smtClean="0"/>
              <a:t>(</a:t>
            </a:r>
            <a:r>
              <a:rPr lang="en-US" sz="2000" u="sng" dirty="0" smtClean="0"/>
              <a:t>fail-stop)</a:t>
            </a:r>
            <a:endParaRPr lang="en-US" sz="2000" u="sng" dirty="0" smtClean="0"/>
          </a:p>
          <a:p>
            <a:r>
              <a:rPr lang="el-GR" sz="2000" u="sng" dirty="0" smtClean="0"/>
              <a:t>Όχι όμως όταν επανέρχονται  μετά από αποτυχία(</a:t>
            </a:r>
            <a:r>
              <a:rPr lang="en-US" sz="2000" u="sng" dirty="0" smtClean="0"/>
              <a:t>fail-recover</a:t>
            </a:r>
            <a:r>
              <a:rPr lang="el-GR" sz="2000" u="sng" dirty="0" smtClean="0"/>
              <a:t>)</a:t>
            </a:r>
            <a:endParaRPr lang="el-GR" sz="2000" u="sng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2-</a:t>
            </a:r>
            <a:r>
              <a:rPr lang="en-US" sz="3600" dirty="0" smtClean="0"/>
              <a:t>phase commit </a:t>
            </a:r>
            <a:r>
              <a:rPr lang="el-GR" sz="3600" dirty="0" smtClean="0"/>
              <a:t>για </a:t>
            </a:r>
            <a:r>
              <a:rPr lang="en-US" sz="3600" dirty="0" smtClean="0"/>
              <a:t>nested transactions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Ένα </a:t>
            </a:r>
            <a:r>
              <a:rPr lang="en-US" sz="2400" dirty="0" err="1" smtClean="0"/>
              <a:t>subtransaction</a:t>
            </a:r>
            <a:r>
              <a:rPr lang="en-US" sz="2400" dirty="0" smtClean="0"/>
              <a:t> </a:t>
            </a:r>
            <a:r>
              <a:rPr lang="el-GR" sz="2400" dirty="0" smtClean="0"/>
              <a:t>αποφασίζει ανεξάρτητα για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ή </a:t>
            </a:r>
            <a:r>
              <a:rPr lang="en-US" sz="2400" dirty="0" smtClean="0"/>
              <a:t>ab</a:t>
            </a:r>
            <a:r>
              <a:rPr lang="en-US" sz="2400" dirty="0" smtClean="0"/>
              <a:t>ort</a:t>
            </a:r>
          </a:p>
          <a:p>
            <a:pPr lvl="1"/>
            <a:r>
              <a:rPr lang="el-GR" sz="2000" dirty="0" smtClean="0"/>
              <a:t>Τίποτα δε γράφεται στο δίσκο ακόμα</a:t>
            </a:r>
          </a:p>
          <a:p>
            <a:r>
              <a:rPr lang="el-GR" sz="2400" dirty="0" smtClean="0"/>
              <a:t>Μετά την ολοκλήρωση όλων των </a:t>
            </a:r>
            <a:r>
              <a:rPr lang="en-US" sz="2400" dirty="0" err="1" smtClean="0"/>
              <a:t>subtansactions</a:t>
            </a:r>
            <a:r>
              <a:rPr lang="en-US" sz="2400" dirty="0" smtClean="0"/>
              <a:t> </a:t>
            </a:r>
            <a:r>
              <a:rPr lang="el-GR" sz="2400" dirty="0" smtClean="0"/>
              <a:t>όσες έχουν κάνει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ξεκινούν 2</a:t>
            </a:r>
            <a:r>
              <a:rPr lang="en-US" sz="2400" dirty="0" smtClean="0"/>
              <a:t>PC</a:t>
            </a:r>
            <a:endParaRPr lang="el-G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184995"/>
          </a:xfrm>
        </p:spPr>
        <p:txBody>
          <a:bodyPr/>
          <a:lstStyle/>
          <a:p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Τ</a:t>
            </a:r>
          </a:p>
          <a:p>
            <a:r>
              <a:rPr lang="en-US" sz="2000" dirty="0" err="1" smtClean="0"/>
              <a:t>openSubTransaction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υπόλοιπες</a:t>
            </a:r>
          </a:p>
          <a:p>
            <a:r>
              <a:rPr lang="en-US" sz="2000" dirty="0" err="1" smtClean="0"/>
              <a:t>closeTransaction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abortTransaction</a:t>
            </a:r>
            <a:endParaRPr lang="en-US" sz="2000" dirty="0" smtClean="0"/>
          </a:p>
          <a:p>
            <a:r>
              <a:rPr lang="el-GR" sz="2000" dirty="0" smtClean="0"/>
              <a:t>Αν ο πατέρας ενός </a:t>
            </a:r>
            <a:r>
              <a:rPr lang="en-US" sz="2000" dirty="0" err="1" smtClean="0"/>
              <a:t>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κάνει </a:t>
            </a:r>
            <a:r>
              <a:rPr lang="en-US" sz="2000" dirty="0" smtClean="0"/>
              <a:t>abort,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abort</a:t>
            </a:r>
            <a:r>
              <a:rPr lang="el-GR" sz="2000" dirty="0" smtClean="0"/>
              <a:t> και το ίδιο</a:t>
            </a:r>
          </a:p>
          <a:p>
            <a:r>
              <a:rPr lang="el-GR" sz="2000" dirty="0" smtClean="0"/>
              <a:t>Δεν ισχύει το αντίστροφο</a:t>
            </a:r>
            <a:endParaRPr lang="el-GR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67544" y="1412776"/>
            <a:ext cx="8029649" cy="3021186"/>
            <a:chOff x="0" y="0"/>
            <a:chExt cx="5194" cy="2016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1442" y="41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146" y="1700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095" y="0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3179" y="120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3095" y="831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179" y="95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 flipH="1">
              <a:off x="187" y="432"/>
              <a:ext cx="1167" cy="45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7" y="974"/>
              <a:ext cx="850" cy="669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 flipH="1">
              <a:off x="1604" y="89"/>
              <a:ext cx="1433" cy="30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04" y="469"/>
              <a:ext cx="1451" cy="45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95" y="1752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179" y="1872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095" y="12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179" y="133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 flipH="1">
              <a:off x="1304" y="1318"/>
              <a:ext cx="1751" cy="343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304" y="1733"/>
              <a:ext cx="1733" cy="126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3529" y="0"/>
              <a:ext cx="786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 (at M)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3513" y="831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849" y="336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X)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99" y="1553"/>
              <a:ext cx="929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aborted (at Y)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3479" y="1210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3463" y="1752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P)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368" y="3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059" y="1579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0" y="813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Ιεραρχικό </a:t>
            </a:r>
            <a:r>
              <a:rPr lang="en-US" dirty="0" smtClean="0"/>
              <a:t>2PC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r>
              <a:rPr lang="en-US" sz="2400" dirty="0" smtClean="0"/>
              <a:t> </a:t>
            </a:r>
            <a:r>
              <a:rPr lang="el-GR" sz="2400" dirty="0" smtClean="0"/>
              <a:t>που είναι παιδιά του</a:t>
            </a:r>
          </a:p>
          <a:p>
            <a:r>
              <a:rPr lang="el-GR" sz="2400" dirty="0" smtClean="0"/>
              <a:t>Αυτά στέλνουν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στα δικά τους παιδιά</a:t>
            </a:r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συλλέγει απαντήσεις από τους απογόνους του πριν στείλει απάντηση στον πατέρα του.</a:t>
            </a:r>
          </a:p>
          <a:p>
            <a:r>
              <a:rPr lang="el-GR" sz="2400" dirty="0" smtClean="0"/>
              <a:t>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</a:t>
            </a:r>
            <a:r>
              <a:rPr lang="el-GR" dirty="0" smtClean="0"/>
              <a:t>2</a:t>
            </a:r>
            <a:r>
              <a:rPr lang="en-US" dirty="0" smtClean="0"/>
              <a:t>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</a:t>
            </a:r>
            <a:r>
              <a:rPr lang="el-GR" sz="2400" dirty="0" smtClean="0"/>
              <a:t> όλων</a:t>
            </a:r>
            <a:r>
              <a:rPr lang="en-US" sz="2400" dirty="0" smtClean="0"/>
              <a:t>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endParaRPr lang="el-GR" sz="2400" dirty="0" smtClean="0"/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με </a:t>
            </a:r>
            <a:r>
              <a:rPr lang="en-US" sz="2400" dirty="0" smtClean="0"/>
              <a:t>provisional commits</a:t>
            </a:r>
            <a:r>
              <a:rPr lang="el-GR" sz="2400" dirty="0" smtClean="0"/>
              <a:t> ελέγχει ότι δεν έχει προγόνους που έχουν κάνει </a:t>
            </a:r>
            <a:r>
              <a:rPr lang="en-US" sz="2400" dirty="0" smtClean="0"/>
              <a:t>abort</a:t>
            </a:r>
          </a:p>
          <a:p>
            <a:pPr lvl="1"/>
            <a:r>
              <a:rPr lang="el-GR" sz="2000" dirty="0" smtClean="0"/>
              <a:t>Προϋποθέτει ότι το </a:t>
            </a:r>
            <a:r>
              <a:rPr lang="en-US" sz="2000" dirty="0" err="1" smtClean="0"/>
              <a:t>canCommit</a:t>
            </a:r>
            <a:r>
              <a:rPr lang="el-GR" sz="2000" dirty="0" smtClean="0"/>
              <a:t> θα περιλαμβάνει λίστα από </a:t>
            </a:r>
            <a:r>
              <a:rPr lang="en-US" sz="2000" dirty="0" smtClean="0"/>
              <a:t>aborted </a:t>
            </a:r>
            <a:r>
              <a:rPr lang="en-US" sz="2000" dirty="0" err="1" smtClean="0"/>
              <a:t>subtransactions</a:t>
            </a:r>
            <a:endParaRPr lang="en-US" sz="2000" dirty="0" smtClean="0"/>
          </a:p>
          <a:p>
            <a:pPr lvl="1"/>
            <a:r>
              <a:rPr lang="el-GR" sz="2000" dirty="0" smtClean="0"/>
              <a:t>Κάνει </a:t>
            </a:r>
            <a:r>
              <a:rPr lang="en-US" sz="2000" dirty="0" smtClean="0"/>
              <a:t>abort </a:t>
            </a:r>
            <a:r>
              <a:rPr lang="el-GR" sz="2000" dirty="0" smtClean="0"/>
              <a:t>αν έχει κάνει το ίδιο κάποιος πρόγονος</a:t>
            </a:r>
          </a:p>
          <a:p>
            <a:pPr lvl="1"/>
            <a:r>
              <a:rPr lang="el-GR" sz="2000" dirty="0" smtClean="0"/>
              <a:t>Ψηφίζει ναι στο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r>
              <a:rPr lang="el-GR" sz="2400" dirty="0" smtClean="0"/>
              <a:t>Η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ταυτοχρονισμού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</a:t>
            </a:r>
            <a:r>
              <a:rPr lang="en-US" sz="2400" dirty="0" smtClean="0"/>
              <a:t>server </a:t>
            </a:r>
            <a:r>
              <a:rPr lang="el-GR" sz="2400" dirty="0" smtClean="0"/>
              <a:t>είναι υπεύθυνος για έλεγχο ταυτοχρονισμού στα αντικείμενα που διαχειρίζεται</a:t>
            </a:r>
          </a:p>
          <a:p>
            <a:r>
              <a:rPr lang="el-GR" sz="2400" dirty="0" smtClean="0"/>
              <a:t>Οι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συνεργάζονται για </a:t>
            </a:r>
            <a:r>
              <a:rPr lang="en-US" sz="2400" dirty="0" smtClean="0"/>
              <a:t>distributed transactions </a:t>
            </a:r>
            <a:r>
              <a:rPr lang="el-GR" sz="2400" dirty="0" smtClean="0"/>
              <a:t>είναι από κοινού υπεύθυνοι για την εκτέλεσή τους με </a:t>
            </a:r>
            <a:r>
              <a:rPr lang="en-US" sz="2400" dirty="0" smtClean="0"/>
              <a:t>ser</a:t>
            </a:r>
            <a:r>
              <a:rPr lang="en-US" sz="2400" dirty="0" smtClean="0"/>
              <a:t>i</a:t>
            </a:r>
            <a:r>
              <a:rPr lang="en-US" sz="2400" dirty="0" smtClean="0"/>
              <a:t>ally equivalent </a:t>
            </a:r>
            <a:r>
              <a:rPr lang="el-GR" sz="2400" dirty="0" smtClean="0"/>
              <a:t>τρόπο </a:t>
            </a:r>
            <a:endParaRPr lang="en-US" sz="2400" dirty="0" smtClean="0"/>
          </a:p>
          <a:p>
            <a:r>
              <a:rPr lang="el-GR" sz="2400" dirty="0" smtClean="0"/>
              <a:t>Αν ένα </a:t>
            </a:r>
            <a:r>
              <a:rPr lang="en-US" sz="2400" dirty="0" smtClean="0"/>
              <a:t>transaction T</a:t>
            </a:r>
            <a:r>
              <a:rPr lang="el-GR" sz="2400" dirty="0" smtClean="0"/>
              <a:t> προηγείται του </a:t>
            </a:r>
            <a:r>
              <a:rPr lang="en-US" sz="2400" dirty="0" smtClean="0"/>
              <a:t>U </a:t>
            </a:r>
            <a:r>
              <a:rPr lang="el-GR" sz="2400" dirty="0" smtClean="0"/>
              <a:t>στην προσπέλαση αντικειμένων ενός </a:t>
            </a:r>
            <a:r>
              <a:rPr lang="en-US" sz="2400" dirty="0" smtClean="0"/>
              <a:t>server </a:t>
            </a:r>
            <a:r>
              <a:rPr lang="el-GR" sz="2400" dirty="0" smtClean="0"/>
              <a:t>τότε πρέπει να προηγείται και σε όλους τους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τα Τ και </a:t>
            </a:r>
            <a:r>
              <a:rPr lang="en-US" sz="2400" dirty="0" smtClean="0"/>
              <a:t>U</a:t>
            </a:r>
            <a:r>
              <a:rPr lang="el-GR" sz="2400" dirty="0" smtClean="0"/>
              <a:t> θέλουν να προσπελάσουν κοινά αντικείμενα</a:t>
            </a:r>
            <a:endParaRPr lang="el-GR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</a:t>
            </a:r>
            <a:r>
              <a:rPr lang="el-GR" sz="2400" dirty="0" smtClean="0"/>
              <a:t>τοπικός </a:t>
            </a:r>
            <a:r>
              <a:rPr lang="en-US" sz="2400" dirty="0" smtClean="0"/>
              <a:t>lock manager</a:t>
            </a:r>
            <a:r>
              <a:rPr lang="el-GR" sz="2400" dirty="0" smtClean="0"/>
              <a:t> </a:t>
            </a:r>
            <a:r>
              <a:rPr lang="el-GR" sz="2400" dirty="0" smtClean="0"/>
              <a:t>αποφασίζει αν θα δώσει ένα </a:t>
            </a:r>
            <a:r>
              <a:rPr lang="en-US" sz="2400" dirty="0" smtClean="0"/>
              <a:t>lock </a:t>
            </a:r>
            <a:r>
              <a:rPr lang="el-GR" sz="2400" dirty="0" smtClean="0"/>
              <a:t>σε ένα </a:t>
            </a:r>
            <a:r>
              <a:rPr lang="en-US" sz="2400" dirty="0" smtClean="0"/>
              <a:t>transaction </a:t>
            </a:r>
            <a:r>
              <a:rPr lang="el-GR" sz="2400" dirty="0" smtClean="0"/>
              <a:t>ή θα το αφήσει να περιμένει</a:t>
            </a:r>
          </a:p>
          <a:p>
            <a:r>
              <a:rPr lang="el-GR" sz="2400" dirty="0" smtClean="0"/>
              <a:t>Δε μπορεί να απελευθερώσει </a:t>
            </a:r>
            <a:r>
              <a:rPr lang="en-US" sz="2400" dirty="0" smtClean="0"/>
              <a:t>lock </a:t>
            </a:r>
            <a:r>
              <a:rPr lang="el-GR" sz="2400" dirty="0" smtClean="0"/>
              <a:t>αν δε γνωρίζει ότι το </a:t>
            </a:r>
            <a:r>
              <a:rPr lang="en-US" sz="2400" dirty="0" smtClean="0"/>
              <a:t>transaction </a:t>
            </a:r>
            <a:r>
              <a:rPr lang="el-GR" sz="2400" dirty="0" smtClean="0"/>
              <a:t>έκανε </a:t>
            </a:r>
            <a:r>
              <a:rPr lang="en-US" sz="2400" dirty="0" smtClean="0"/>
              <a:t>commit</a:t>
            </a:r>
            <a:r>
              <a:rPr lang="el-GR" sz="2400" dirty="0" smtClean="0"/>
              <a:t> ή </a:t>
            </a:r>
            <a:r>
              <a:rPr lang="en-US" sz="2400" dirty="0" smtClean="0"/>
              <a:t>abort</a:t>
            </a:r>
            <a:r>
              <a:rPr lang="el-GR" sz="2400" dirty="0" smtClean="0"/>
              <a:t> σε όλους τους εμπλεκόμενου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Αντικείμενα παραμένουν κλειδωμένα και μη διαθέσιμα για άλλα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</a:p>
          <a:p>
            <a:r>
              <a:rPr lang="el-GR" sz="2400" dirty="0" smtClean="0"/>
              <a:t>Ανεξάρτητα </a:t>
            </a:r>
            <a:r>
              <a:rPr lang="en-US" sz="2400" dirty="0" smtClean="0"/>
              <a:t>locks</a:t>
            </a:r>
            <a:r>
              <a:rPr lang="el-GR" sz="2400" dirty="0" smtClean="0"/>
              <a:t> σε κάθε </a:t>
            </a:r>
            <a:r>
              <a:rPr lang="en-US" sz="2400" dirty="0" smtClean="0"/>
              <a:t>server -&gt; </a:t>
            </a:r>
            <a:r>
              <a:rPr lang="el-GR" sz="2400" dirty="0" smtClean="0"/>
              <a:t>διαφορετική διάταξη των </a:t>
            </a:r>
            <a:r>
              <a:rPr lang="en-US" sz="2400" dirty="0" smtClean="0"/>
              <a:t>transactions</a:t>
            </a:r>
          </a:p>
          <a:p>
            <a:pPr lvl="1"/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1622425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5989464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625474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3059832" y="2255838"/>
            <a:ext cx="74392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Lock A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4733726" y="2670175"/>
            <a:ext cx="84638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3" name="Rectangle 13"/>
          <p:cNvSpPr>
            <a:spLocks/>
          </p:cNvSpPr>
          <p:nvPr/>
        </p:nvSpPr>
        <p:spPr bwMode="auto">
          <a:xfrm>
            <a:off x="7157739" y="2644775"/>
            <a:ext cx="4508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lock </a:t>
            </a:r>
          </a:p>
        </p:txBody>
      </p:sp>
      <p:sp>
        <p:nvSpPr>
          <p:cNvPr id="14" name="Rectangle 14"/>
          <p:cNvSpPr>
            <a:spLocks/>
          </p:cNvSpPr>
          <p:nvPr/>
        </p:nvSpPr>
        <p:spPr bwMode="auto">
          <a:xfrm>
            <a:off x="7600652" y="2644775"/>
            <a:ext cx="139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B</a:t>
            </a:r>
          </a:p>
        </p:txBody>
      </p:sp>
      <p:sp>
        <p:nvSpPr>
          <p:cNvPr id="15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Rectangle 16"/>
          <p:cNvSpPr>
            <a:spLocks/>
          </p:cNvSpPr>
          <p:nvPr/>
        </p:nvSpPr>
        <p:spPr bwMode="auto">
          <a:xfrm>
            <a:off x="625475" y="3059113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9" name="Rectangle 19"/>
          <p:cNvSpPr>
            <a:spLocks/>
          </p:cNvSpPr>
          <p:nvPr/>
        </p:nvSpPr>
        <p:spPr bwMode="auto">
          <a:xfrm>
            <a:off x="6083845" y="2650306"/>
            <a:ext cx="2222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0" name="Rectangle 20"/>
          <p:cNvSpPr>
            <a:spLocks/>
          </p:cNvSpPr>
          <p:nvPr/>
        </p:nvSpPr>
        <p:spPr bwMode="auto">
          <a:xfrm>
            <a:off x="6317208" y="2650306"/>
            <a:ext cx="127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Y</a:t>
            </a:r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2152650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23"/>
          <p:cNvSpPr>
            <a:spLocks/>
          </p:cNvSpPr>
          <p:nvPr/>
        </p:nvSpPr>
        <p:spPr bwMode="auto">
          <a:xfrm>
            <a:off x="2182813" y="3068960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4" name="Rectangle 24"/>
          <p:cNvSpPr>
            <a:spLocks/>
          </p:cNvSpPr>
          <p:nvPr/>
        </p:nvSpPr>
        <p:spPr bwMode="auto">
          <a:xfrm>
            <a:off x="2416175" y="3068960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5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5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9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3" name="Rectangle 43"/>
          <p:cNvSpPr>
            <a:spLocks/>
          </p:cNvSpPr>
          <p:nvPr/>
        </p:nvSpPr>
        <p:spPr bwMode="auto">
          <a:xfrm>
            <a:off x="2254250" y="4648200"/>
            <a:ext cx="20638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4" name="Rectangle 44"/>
          <p:cNvSpPr>
            <a:spLocks/>
          </p:cNvSpPr>
          <p:nvPr/>
        </p:nvSpPr>
        <p:spPr bwMode="auto">
          <a:xfrm>
            <a:off x="7686675" y="4648200"/>
            <a:ext cx="19050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7" name="Rectangle 23"/>
          <p:cNvSpPr>
            <a:spLocks/>
          </p:cNvSpPr>
          <p:nvPr/>
        </p:nvSpPr>
        <p:spPr bwMode="auto">
          <a:xfrm>
            <a:off x="2153295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9" name="Rectangle 10"/>
          <p:cNvSpPr>
            <a:spLocks/>
          </p:cNvSpPr>
          <p:nvPr/>
        </p:nvSpPr>
        <p:spPr bwMode="auto">
          <a:xfrm>
            <a:off x="3078634" y="3079993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U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0" name="Rectangle 16"/>
          <p:cNvSpPr>
            <a:spLocks/>
          </p:cNvSpPr>
          <p:nvPr/>
        </p:nvSpPr>
        <p:spPr bwMode="auto">
          <a:xfrm>
            <a:off x="4773919" y="3491161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1" name="Rectangle 23"/>
          <p:cNvSpPr>
            <a:spLocks/>
          </p:cNvSpPr>
          <p:nvPr/>
        </p:nvSpPr>
        <p:spPr bwMode="auto">
          <a:xfrm>
            <a:off x="6084168" y="3501008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52" name="Rectangle 24"/>
          <p:cNvSpPr>
            <a:spLocks/>
          </p:cNvSpPr>
          <p:nvPr/>
        </p:nvSpPr>
        <p:spPr bwMode="auto">
          <a:xfrm>
            <a:off x="6317530" y="3501008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3" name="Rectangle 10"/>
          <p:cNvSpPr>
            <a:spLocks/>
          </p:cNvSpPr>
          <p:nvPr/>
        </p:nvSpPr>
        <p:spPr bwMode="auto">
          <a:xfrm>
            <a:off x="6979989" y="3512041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T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ordering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 </a:t>
            </a:r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δίνει μοναδικό </a:t>
            </a:r>
            <a:r>
              <a:rPr lang="en-US" sz="2000" dirty="0" smtClean="0"/>
              <a:t>timestamp</a:t>
            </a:r>
            <a:r>
              <a:rPr lang="el-GR" sz="2000" dirty="0" smtClean="0"/>
              <a:t> </a:t>
            </a:r>
            <a:r>
              <a:rPr lang="el-GR" sz="2000" dirty="0" smtClean="0"/>
              <a:t>σε 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όταν ξεκινά</a:t>
            </a:r>
          </a:p>
          <a:p>
            <a:pPr lvl="1"/>
            <a:r>
              <a:rPr lang="en-US" sz="2000" dirty="0" smtClean="0"/>
              <a:t>serial equivalence -&gt; commit </a:t>
            </a:r>
            <a:r>
              <a:rPr lang="el-GR" sz="2000" dirty="0" smtClean="0"/>
              <a:t>τα </a:t>
            </a:r>
            <a:r>
              <a:rPr lang="en-US" sz="2000" dirty="0" smtClean="0"/>
              <a:t>versions </a:t>
            </a:r>
            <a:r>
              <a:rPr lang="el-GR" sz="2000" dirty="0" smtClean="0"/>
              <a:t>των αντικειμένων με τη σειρά των </a:t>
            </a:r>
            <a:r>
              <a:rPr lang="en-US" sz="2000" dirty="0" smtClean="0"/>
              <a:t>tim</a:t>
            </a:r>
            <a:r>
              <a:rPr lang="en-US" sz="2000" dirty="0" smtClean="0"/>
              <a:t>e</a:t>
            </a:r>
            <a:r>
              <a:rPr lang="en-US" sz="2000" dirty="0" smtClean="0"/>
              <a:t>stamps </a:t>
            </a:r>
            <a:r>
              <a:rPr lang="el-GR" sz="2000" dirty="0" smtClean="0"/>
              <a:t>των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τα προσπέλασαν</a:t>
            </a:r>
            <a:endParaRPr lang="en-US" sz="2000" dirty="0" smtClean="0"/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servers:</a:t>
            </a:r>
          </a:p>
          <a:p>
            <a:pPr lvl="1"/>
            <a:r>
              <a:rPr lang="en-US" sz="2000" dirty="0" smtClean="0"/>
              <a:t>O </a:t>
            </a:r>
            <a:r>
              <a:rPr lang="el-GR" sz="2000" dirty="0" smtClean="0"/>
              <a:t>πρώτος </a:t>
            </a:r>
            <a:r>
              <a:rPr lang="en-US" sz="2000" dirty="0" smtClean="0"/>
              <a:t>coordinator</a:t>
            </a:r>
            <a:r>
              <a:rPr lang="el-GR" sz="2000" dirty="0" smtClean="0"/>
              <a:t> που προσπελάζεται από ένα </a:t>
            </a:r>
            <a:r>
              <a:rPr lang="en-US" sz="2000" dirty="0" smtClean="0"/>
              <a:t>transaction </a:t>
            </a:r>
            <a:r>
              <a:rPr lang="el-GR" sz="2000" dirty="0" smtClean="0"/>
              <a:t>δίνει καθολικά μοναδικό </a:t>
            </a:r>
            <a:r>
              <a:rPr lang="en-US" sz="2000" dirty="0" smtClean="0"/>
              <a:t>timestamp</a:t>
            </a:r>
            <a:endParaRPr lang="el-GR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servers </a:t>
            </a:r>
            <a:r>
              <a:rPr lang="el-GR" sz="2000" dirty="0" smtClean="0"/>
              <a:t>συμφωνούν στην διάταξη των </a:t>
            </a:r>
            <a:r>
              <a:rPr lang="en-US" sz="2000" dirty="0" smtClean="0"/>
              <a:t>timestamps &lt;</a:t>
            </a:r>
            <a:r>
              <a:rPr lang="en-US" sz="2000" dirty="0" err="1" smtClean="0"/>
              <a:t>local_timestamp</a:t>
            </a:r>
            <a:r>
              <a:rPr lang="en-US" sz="2000" dirty="0" smtClean="0"/>
              <a:t>, </a:t>
            </a:r>
            <a:r>
              <a:rPr lang="en-US" sz="2000" dirty="0" err="1" smtClean="0"/>
              <a:t>server_id</a:t>
            </a:r>
            <a:r>
              <a:rPr lang="en-US" sz="2000" dirty="0" smtClean="0"/>
              <a:t>&gt;</a:t>
            </a:r>
          </a:p>
          <a:p>
            <a:pPr lvl="1"/>
            <a:r>
              <a:rPr lang="el-GR" sz="2000" dirty="0" smtClean="0"/>
              <a:t>Η διάταξη θα ισχύει ακόμα κι αν τα ρολόγια δεν είναι συγχρονισμένα</a:t>
            </a:r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conflicts </a:t>
            </a:r>
            <a:r>
              <a:rPr lang="el-GR" sz="2000" dirty="0" smtClean="0"/>
              <a:t>λύνονται όπως και σε έναν </a:t>
            </a:r>
            <a:r>
              <a:rPr lang="en-US" sz="2000" dirty="0" smtClean="0"/>
              <a:t>server</a:t>
            </a:r>
            <a:endParaRPr lang="el-G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r>
              <a:rPr lang="en-US" sz="2400" dirty="0" smtClean="0"/>
              <a:t>Transactions </a:t>
            </a:r>
            <a:r>
              <a:rPr lang="el-GR" sz="2400" dirty="0" smtClean="0"/>
              <a:t>που προσπελάζουν αντικείμενα διαχειριζόμενα από πολλούς </a:t>
            </a:r>
            <a:r>
              <a:rPr lang="en-US" sz="2400" dirty="0" smtClean="0"/>
              <a:t>servers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23528" y="5229200"/>
            <a:ext cx="1808835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(a) Flat transaction</a:t>
            </a: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7380312" y="5229200"/>
            <a:ext cx="2192439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(b) Nested transactions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178324" y="2474246"/>
            <a:ext cx="5942286" cy="3676724"/>
            <a:chOff x="0" y="0"/>
            <a:chExt cx="4136" cy="2467"/>
          </a:xfrm>
        </p:grpSpPr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1996" y="859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996" y="859"/>
              <a:ext cx="485" cy="58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2093" y="1036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665" y="0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3665" y="1881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3665" y="913"/>
              <a:ext cx="471" cy="582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2805" y="1256"/>
              <a:ext cx="470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2816" y="527"/>
              <a:ext cx="471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447" y="91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447" y="207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447" y="167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447" y="1260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563" y="698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563" y="1397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239" y="949"/>
              <a:ext cx="471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233" y="941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932" y="1881"/>
              <a:ext cx="470" cy="58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924" y="1873"/>
              <a:ext cx="483" cy="59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1120" y="2114"/>
              <a:ext cx="117" cy="183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AutoShape 26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120" y="2213"/>
              <a:ext cx="117" cy="84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120" y="2213"/>
              <a:ext cx="130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AutoShape 29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120" y="2198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Rectangle 31"/>
            <p:cNvSpPr>
              <a:spLocks/>
            </p:cNvSpPr>
            <p:nvPr/>
          </p:nvSpPr>
          <p:spPr bwMode="auto">
            <a:xfrm>
              <a:off x="932" y="963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Rectangle 32"/>
            <p:cNvSpPr>
              <a:spLocks/>
            </p:cNvSpPr>
            <p:nvPr/>
          </p:nvSpPr>
          <p:spPr bwMode="auto">
            <a:xfrm>
              <a:off x="924" y="955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1133" y="1124"/>
              <a:ext cx="117" cy="184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1133" y="1223"/>
              <a:ext cx="117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1133" y="1223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133" y="1209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Rectangle 39"/>
            <p:cNvSpPr>
              <a:spLocks/>
            </p:cNvSpPr>
            <p:nvPr/>
          </p:nvSpPr>
          <p:spPr bwMode="auto">
            <a:xfrm>
              <a:off x="932" y="30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Rectangle 40"/>
            <p:cNvSpPr>
              <a:spLocks/>
            </p:cNvSpPr>
            <p:nvPr/>
          </p:nvSpPr>
          <p:spPr bwMode="auto">
            <a:xfrm>
              <a:off x="924" y="22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AutoShape 41"/>
            <p:cNvSpPr>
              <a:spLocks/>
            </p:cNvSpPr>
            <p:nvPr/>
          </p:nvSpPr>
          <p:spPr bwMode="auto">
            <a:xfrm>
              <a:off x="1133" y="206"/>
              <a:ext cx="117" cy="198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AutoShape 42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Rectangle 43"/>
            <p:cNvSpPr>
              <a:spLocks/>
            </p:cNvSpPr>
            <p:nvPr/>
          </p:nvSpPr>
          <p:spPr bwMode="auto">
            <a:xfrm>
              <a:off x="1133" y="305"/>
              <a:ext cx="11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Rectangle 44"/>
            <p:cNvSpPr>
              <a:spLocks/>
            </p:cNvSpPr>
            <p:nvPr/>
          </p:nvSpPr>
          <p:spPr bwMode="auto">
            <a:xfrm>
              <a:off x="1133" y="305"/>
              <a:ext cx="131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AutoShape 45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1133" y="305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246" y="1541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1288" y="113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1275" y="1018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1275" y="196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068" y="1195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068" y="319"/>
              <a:ext cx="52" cy="56"/>
            </a:xfrm>
            <a:custGeom>
              <a:avLst/>
              <a:gdLst/>
              <a:ahLst/>
              <a:cxnLst>
                <a:cxn ang="0">
                  <a:pos x="5400" y="16200"/>
                </a:cxn>
                <a:cxn ang="0">
                  <a:pos x="0" y="540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6200"/>
                </a:cxn>
                <a:cxn ang="0">
                  <a:pos x="5400" y="16200"/>
                </a:cxn>
              </a:cxnLst>
              <a:rect l="0" t="0" r="r" b="b"/>
              <a:pathLst>
                <a:path w="21600" h="21600">
                  <a:moveTo>
                    <a:pt x="5400" y="16200"/>
                  </a:moveTo>
                  <a:lnTo>
                    <a:pt x="0" y="540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6200"/>
                  </a:lnTo>
                  <a:close/>
                  <a:moveTo>
                    <a:pt x="5400" y="16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68" y="2142"/>
              <a:ext cx="52" cy="56"/>
            </a:xfrm>
            <a:custGeom>
              <a:avLst/>
              <a:gdLst/>
              <a:ahLst/>
              <a:cxnLst>
                <a:cxn ang="0">
                  <a:pos x="5400" y="5400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5400" y="5400"/>
                </a:cxn>
                <a:cxn ang="0">
                  <a:pos x="5400" y="5400"/>
                </a:cxn>
              </a:cxnLst>
              <a:rect l="0" t="0" r="r" b="b"/>
              <a:pathLst>
                <a:path w="21600" h="21600">
                  <a:moveTo>
                    <a:pt x="5400" y="5400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5400" y="5400"/>
                  </a:lnTo>
                  <a:close/>
                  <a:moveTo>
                    <a:pt x="5400" y="5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4" name="AutoShape 54"/>
            <p:cNvSpPr>
              <a:spLocks/>
            </p:cNvSpPr>
            <p:nvPr/>
          </p:nvSpPr>
          <p:spPr bwMode="auto">
            <a:xfrm>
              <a:off x="3971" y="2064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5" name="AutoShape 55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3971" y="2163"/>
              <a:ext cx="119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3971" y="2163"/>
              <a:ext cx="132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8" name="AutoShape 58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3971" y="2163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0" name="AutoShape 60"/>
            <p:cNvSpPr>
              <a:spLocks/>
            </p:cNvSpPr>
            <p:nvPr/>
          </p:nvSpPr>
          <p:spPr bwMode="auto">
            <a:xfrm>
              <a:off x="3984" y="1256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1" name="AutoShape 61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3984" y="1355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3984" y="1355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4" name="AutoShape 64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3984" y="1341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6" name="AutoShape 66"/>
            <p:cNvSpPr>
              <a:spLocks/>
            </p:cNvSpPr>
            <p:nvPr/>
          </p:nvSpPr>
          <p:spPr bwMode="auto">
            <a:xfrm>
              <a:off x="3984" y="972"/>
              <a:ext cx="119" cy="185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AutoShape 67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Rectangle 68"/>
            <p:cNvSpPr>
              <a:spLocks/>
            </p:cNvSpPr>
            <p:nvPr/>
          </p:nvSpPr>
          <p:spPr bwMode="auto">
            <a:xfrm>
              <a:off x="3984" y="107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Rectangle 69"/>
            <p:cNvSpPr>
              <a:spLocks/>
            </p:cNvSpPr>
            <p:nvPr/>
          </p:nvSpPr>
          <p:spPr bwMode="auto">
            <a:xfrm>
              <a:off x="3984" y="107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AutoShape 70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3984" y="1057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AutoShape 72"/>
            <p:cNvSpPr>
              <a:spLocks/>
            </p:cNvSpPr>
            <p:nvPr/>
          </p:nvSpPr>
          <p:spPr bwMode="auto">
            <a:xfrm>
              <a:off x="3984" y="193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AutoShape 73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Rectangle 74"/>
            <p:cNvSpPr>
              <a:spLocks/>
            </p:cNvSpPr>
            <p:nvPr/>
          </p:nvSpPr>
          <p:spPr bwMode="auto">
            <a:xfrm>
              <a:off x="3984" y="29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Rectangle 75"/>
            <p:cNvSpPr>
              <a:spLocks/>
            </p:cNvSpPr>
            <p:nvPr/>
          </p:nvSpPr>
          <p:spPr bwMode="auto">
            <a:xfrm>
              <a:off x="3984" y="29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AutoShape 76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3984" y="278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AutoShape 78"/>
            <p:cNvSpPr>
              <a:spLocks/>
            </p:cNvSpPr>
            <p:nvPr/>
          </p:nvSpPr>
          <p:spPr bwMode="auto">
            <a:xfrm>
              <a:off x="3108" y="1454"/>
              <a:ext cx="131" cy="184"/>
            </a:xfrm>
            <a:prstGeom prst="roundRect">
              <a:avLst>
                <a:gd name="adj" fmla="val 4225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9" name="AutoShape 79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3121" y="1553"/>
              <a:ext cx="118" cy="10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3121" y="1553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2" name="AutoShape 82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>
              <a:off x="3108" y="1553"/>
              <a:ext cx="13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4" name="AutoShape 84"/>
            <p:cNvSpPr>
              <a:spLocks/>
            </p:cNvSpPr>
            <p:nvPr/>
          </p:nvSpPr>
          <p:spPr bwMode="auto">
            <a:xfrm>
              <a:off x="3121" y="703"/>
              <a:ext cx="118" cy="198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5" name="AutoShape 85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3121" y="802"/>
              <a:ext cx="118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3121" y="802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8" name="AutoShape 88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3121" y="802"/>
              <a:ext cx="11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843" y="540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2834" y="1702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3743" y="15"/>
              <a:ext cx="10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M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3920" y="752"/>
              <a:ext cx="8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N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2639" y="73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2696" y="814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96" name="Rectangle 96"/>
            <p:cNvSpPr>
              <a:spLocks/>
            </p:cNvSpPr>
            <p:nvPr/>
          </p:nvSpPr>
          <p:spPr bwMode="auto">
            <a:xfrm>
              <a:off x="2639" y="1422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7" name="Rectangle 97"/>
            <p:cNvSpPr>
              <a:spLocks/>
            </p:cNvSpPr>
            <p:nvPr/>
          </p:nvSpPr>
          <p:spPr bwMode="auto">
            <a:xfrm>
              <a:off x="2713" y="1500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98" name="Rectangle 98"/>
            <p:cNvSpPr>
              <a:spLocks/>
            </p:cNvSpPr>
            <p:nvPr/>
          </p:nvSpPr>
          <p:spPr bwMode="auto">
            <a:xfrm>
              <a:off x="3531" y="214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9" name="Rectangle 99"/>
            <p:cNvSpPr>
              <a:spLocks/>
            </p:cNvSpPr>
            <p:nvPr/>
          </p:nvSpPr>
          <p:spPr bwMode="auto">
            <a:xfrm>
              <a:off x="3597" y="286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100" name="Rectangle 100"/>
            <p:cNvSpPr>
              <a:spLocks/>
            </p:cNvSpPr>
            <p:nvPr/>
          </p:nvSpPr>
          <p:spPr bwMode="auto">
            <a:xfrm>
              <a:off x="1995" y="738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101" name="Rectangle 101"/>
            <p:cNvSpPr>
              <a:spLocks/>
            </p:cNvSpPr>
            <p:nvPr/>
          </p:nvSpPr>
          <p:spPr bwMode="auto">
            <a:xfrm>
              <a:off x="3731" y="1886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2494" y="802"/>
              <a:ext cx="51" cy="43"/>
            </a:xfrm>
            <a:custGeom>
              <a:avLst/>
              <a:gdLst/>
              <a:ahLst/>
              <a:cxnLst>
                <a:cxn ang="0">
                  <a:pos x="5400" y="14567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4567"/>
                </a:cxn>
                <a:cxn ang="0">
                  <a:pos x="5400" y="14567"/>
                </a:cxn>
              </a:cxnLst>
              <a:rect l="0" t="0" r="r" b="b"/>
              <a:pathLst>
                <a:path w="21600" h="21600">
                  <a:moveTo>
                    <a:pt x="5400" y="1456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4567"/>
                  </a:lnTo>
                  <a:close/>
                  <a:moveTo>
                    <a:pt x="5400" y="1456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 rot="10800000" flipH="1">
              <a:off x="2219" y="831"/>
              <a:ext cx="288" cy="1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507" y="1468"/>
              <a:ext cx="52" cy="57"/>
            </a:xfrm>
            <a:custGeom>
              <a:avLst/>
              <a:gdLst/>
              <a:ahLst/>
              <a:cxnLst>
                <a:cxn ang="0">
                  <a:pos x="5305" y="10989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989"/>
                </a:cxn>
                <a:cxn ang="0">
                  <a:pos x="5305" y="10989"/>
                </a:cxn>
              </a:cxnLst>
              <a:rect l="0" t="0" r="r" b="b"/>
              <a:pathLst>
                <a:path w="21600" h="21600">
                  <a:moveTo>
                    <a:pt x="5305" y="10989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989"/>
                  </a:lnTo>
                  <a:close/>
                  <a:moveTo>
                    <a:pt x="5305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>
              <a:off x="2219" y="1256"/>
              <a:ext cx="300" cy="2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3383" y="292"/>
              <a:ext cx="52" cy="57"/>
            </a:xfrm>
            <a:custGeom>
              <a:avLst/>
              <a:gdLst/>
              <a:ahLst/>
              <a:cxnLst>
                <a:cxn ang="0">
                  <a:pos x="5684" y="10611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0989" y="21600"/>
                </a:cxn>
                <a:cxn ang="0">
                  <a:pos x="5684" y="10611"/>
                </a:cxn>
                <a:cxn ang="0">
                  <a:pos x="5684" y="10611"/>
                </a:cxn>
              </a:cxnLst>
              <a:rect l="0" t="0" r="r" b="b"/>
              <a:pathLst>
                <a:path w="21600" h="21600">
                  <a:moveTo>
                    <a:pt x="5684" y="10611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0989" y="21600"/>
                  </a:lnTo>
                  <a:lnTo>
                    <a:pt x="5684" y="10611"/>
                  </a:lnTo>
                  <a:close/>
                  <a:moveTo>
                    <a:pt x="5684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7" name="Line 107"/>
            <p:cNvSpPr>
              <a:spLocks noChangeShapeType="1"/>
            </p:cNvSpPr>
            <p:nvPr/>
          </p:nvSpPr>
          <p:spPr bwMode="auto">
            <a:xfrm rot="10800000" flipH="1">
              <a:off x="2833" y="320"/>
              <a:ext cx="563" cy="4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396" y="1001"/>
              <a:ext cx="5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540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9" name="Line 109"/>
            <p:cNvSpPr>
              <a:spLocks noChangeShapeType="1"/>
            </p:cNvSpPr>
            <p:nvPr/>
          </p:nvSpPr>
          <p:spPr bwMode="auto">
            <a:xfrm>
              <a:off x="2833" y="916"/>
              <a:ext cx="563" cy="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409" y="1327"/>
              <a:ext cx="53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5400"/>
                </a:cxn>
                <a:cxn ang="0">
                  <a:pos x="5305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5400"/>
                  </a:lnTo>
                  <a:lnTo>
                    <a:pt x="5305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1" name="Line 111"/>
            <p:cNvSpPr>
              <a:spLocks noChangeShapeType="1"/>
            </p:cNvSpPr>
            <p:nvPr/>
          </p:nvSpPr>
          <p:spPr bwMode="auto">
            <a:xfrm rot="10800000" flipH="1">
              <a:off x="2846" y="1355"/>
              <a:ext cx="563" cy="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3409" y="2078"/>
              <a:ext cx="53" cy="57"/>
            </a:xfrm>
            <a:custGeom>
              <a:avLst/>
              <a:gdLst/>
              <a:ahLst/>
              <a:cxnLst>
                <a:cxn ang="0">
                  <a:pos x="5305" y="10611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611"/>
                </a:cxn>
                <a:cxn ang="0">
                  <a:pos x="5305" y="10611"/>
                </a:cxn>
              </a:cxnLst>
              <a:rect l="0" t="0" r="r" b="b"/>
              <a:pathLst>
                <a:path w="21600" h="21600">
                  <a:moveTo>
                    <a:pt x="5305" y="10611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611"/>
                  </a:lnTo>
                  <a:close/>
                  <a:moveTo>
                    <a:pt x="5305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3" name="Line 113"/>
            <p:cNvSpPr>
              <a:spLocks noChangeShapeType="1"/>
            </p:cNvSpPr>
            <p:nvPr/>
          </p:nvSpPr>
          <p:spPr bwMode="auto">
            <a:xfrm>
              <a:off x="2860" y="1624"/>
              <a:ext cx="549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3056" y="774"/>
              <a:ext cx="52" cy="71"/>
            </a:xfrm>
            <a:custGeom>
              <a:avLst/>
              <a:gdLst/>
              <a:ahLst/>
              <a:cxnLst>
                <a:cxn ang="0">
                  <a:pos x="0" y="8518"/>
                </a:cxn>
                <a:cxn ang="0">
                  <a:pos x="0" y="0"/>
                </a:cxn>
                <a:cxn ang="0">
                  <a:pos x="21600" y="8518"/>
                </a:cxn>
                <a:cxn ang="0">
                  <a:pos x="0" y="21600"/>
                </a:cxn>
                <a:cxn ang="0">
                  <a:pos x="0" y="8518"/>
                </a:cxn>
                <a:cxn ang="0">
                  <a:pos x="0" y="8518"/>
                </a:cxn>
              </a:cxnLst>
              <a:rect l="0" t="0" r="r" b="b"/>
              <a:pathLst>
                <a:path w="21600" h="21600">
                  <a:moveTo>
                    <a:pt x="0" y="8518"/>
                  </a:moveTo>
                  <a:lnTo>
                    <a:pt x="0" y="0"/>
                  </a:lnTo>
                  <a:lnTo>
                    <a:pt x="21600" y="8518"/>
                  </a:lnTo>
                  <a:lnTo>
                    <a:pt x="0" y="21600"/>
                  </a:lnTo>
                  <a:lnTo>
                    <a:pt x="0" y="8518"/>
                  </a:lnTo>
                  <a:close/>
                  <a:moveTo>
                    <a:pt x="0" y="851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5" name="Line 115"/>
            <p:cNvSpPr>
              <a:spLocks noChangeShapeType="1"/>
            </p:cNvSpPr>
            <p:nvPr/>
          </p:nvSpPr>
          <p:spPr bwMode="auto">
            <a:xfrm>
              <a:off x="2833" y="802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3056" y="1511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7" name="Line 117"/>
            <p:cNvSpPr>
              <a:spLocks noChangeShapeType="1"/>
            </p:cNvSpPr>
            <p:nvPr/>
          </p:nvSpPr>
          <p:spPr bwMode="auto">
            <a:xfrm>
              <a:off x="2833" y="1539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8" name="Rectangle 118"/>
            <p:cNvSpPr>
              <a:spLocks/>
            </p:cNvSpPr>
            <p:nvPr/>
          </p:nvSpPr>
          <p:spPr bwMode="auto">
            <a:xfrm>
              <a:off x="2189" y="1099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19" name="Rectangle 119"/>
            <p:cNvSpPr>
              <a:spLocks/>
            </p:cNvSpPr>
            <p:nvPr/>
          </p:nvSpPr>
          <p:spPr bwMode="auto">
            <a:xfrm>
              <a:off x="3498" y="946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0" name="Rectangle 120"/>
            <p:cNvSpPr>
              <a:spLocks/>
            </p:cNvSpPr>
            <p:nvPr/>
          </p:nvSpPr>
          <p:spPr bwMode="auto">
            <a:xfrm>
              <a:off x="3584" y="102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21" name="Rectangle 121"/>
            <p:cNvSpPr>
              <a:spLocks/>
            </p:cNvSpPr>
            <p:nvPr/>
          </p:nvSpPr>
          <p:spPr bwMode="auto">
            <a:xfrm>
              <a:off x="3524" y="1277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2" name="Rectangle 122"/>
            <p:cNvSpPr>
              <a:spLocks/>
            </p:cNvSpPr>
            <p:nvPr/>
          </p:nvSpPr>
          <p:spPr bwMode="auto">
            <a:xfrm>
              <a:off x="3589" y="1371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23" name="Rectangle 123"/>
            <p:cNvSpPr>
              <a:spLocks/>
            </p:cNvSpPr>
            <p:nvPr/>
          </p:nvSpPr>
          <p:spPr bwMode="auto">
            <a:xfrm>
              <a:off x="3515" y="208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4" name="Rectangle 124"/>
            <p:cNvSpPr>
              <a:spLocks/>
            </p:cNvSpPr>
            <p:nvPr/>
          </p:nvSpPr>
          <p:spPr bwMode="auto">
            <a:xfrm>
              <a:off x="3580" y="217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3920" y="249"/>
              <a:ext cx="51" cy="71"/>
            </a:xfrm>
            <a:custGeom>
              <a:avLst/>
              <a:gdLst/>
              <a:ahLst/>
              <a:cxnLst>
                <a:cxn ang="0">
                  <a:pos x="0" y="8823"/>
                </a:cxn>
                <a:cxn ang="0">
                  <a:pos x="0" y="0"/>
                </a:cxn>
                <a:cxn ang="0">
                  <a:pos x="21600" y="8823"/>
                </a:cxn>
                <a:cxn ang="0">
                  <a:pos x="0" y="21600"/>
                </a:cxn>
                <a:cxn ang="0">
                  <a:pos x="0" y="8823"/>
                </a:cxn>
                <a:cxn ang="0">
                  <a:pos x="0" y="8823"/>
                </a:cxn>
              </a:cxnLst>
              <a:rect l="0" t="0" r="r" b="b"/>
              <a:pathLst>
                <a:path w="21600" h="21600">
                  <a:moveTo>
                    <a:pt x="0" y="8823"/>
                  </a:moveTo>
                  <a:lnTo>
                    <a:pt x="0" y="0"/>
                  </a:lnTo>
                  <a:lnTo>
                    <a:pt x="21600" y="8823"/>
                  </a:lnTo>
                  <a:lnTo>
                    <a:pt x="0" y="21600"/>
                  </a:lnTo>
                  <a:lnTo>
                    <a:pt x="0" y="8823"/>
                  </a:lnTo>
                  <a:close/>
                  <a:moveTo>
                    <a:pt x="0" y="8823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6" name="Line 126"/>
            <p:cNvSpPr>
              <a:spLocks noChangeShapeType="1"/>
            </p:cNvSpPr>
            <p:nvPr/>
          </p:nvSpPr>
          <p:spPr bwMode="auto">
            <a:xfrm>
              <a:off x="3736" y="278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3920" y="1029"/>
              <a:ext cx="51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8" name="Line 128"/>
            <p:cNvSpPr>
              <a:spLocks noChangeShapeType="1"/>
            </p:cNvSpPr>
            <p:nvPr/>
          </p:nvSpPr>
          <p:spPr bwMode="auto">
            <a:xfrm>
              <a:off x="3736" y="1057"/>
              <a:ext cx="17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3920" y="1312"/>
              <a:ext cx="51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>
              <a:off x="3723" y="1341"/>
              <a:ext cx="19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920" y="2106"/>
              <a:ext cx="51" cy="71"/>
            </a:xfrm>
            <a:custGeom>
              <a:avLst/>
              <a:gdLst/>
              <a:ahLst/>
              <a:cxnLst>
                <a:cxn ang="0">
                  <a:pos x="0" y="13082"/>
                </a:cxn>
                <a:cxn ang="0">
                  <a:pos x="0" y="0"/>
                </a:cxn>
                <a:cxn ang="0">
                  <a:pos x="21600" y="13082"/>
                </a:cxn>
                <a:cxn ang="0">
                  <a:pos x="0" y="21600"/>
                </a:cxn>
                <a:cxn ang="0">
                  <a:pos x="0" y="13082"/>
                </a:cxn>
                <a:cxn ang="0">
                  <a:pos x="0" y="13082"/>
                </a:cxn>
              </a:cxnLst>
              <a:rect l="0" t="0" r="r" b="b"/>
              <a:pathLst>
                <a:path w="21600" h="21600">
                  <a:moveTo>
                    <a:pt x="0" y="13082"/>
                  </a:moveTo>
                  <a:lnTo>
                    <a:pt x="0" y="0"/>
                  </a:lnTo>
                  <a:lnTo>
                    <a:pt x="21600" y="13082"/>
                  </a:lnTo>
                  <a:lnTo>
                    <a:pt x="0" y="21600"/>
                  </a:lnTo>
                  <a:lnTo>
                    <a:pt x="0" y="13082"/>
                  </a:lnTo>
                  <a:close/>
                  <a:moveTo>
                    <a:pt x="0" y="13082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2" name="Line 132"/>
            <p:cNvSpPr>
              <a:spLocks noChangeShapeType="1"/>
            </p:cNvSpPr>
            <p:nvPr/>
          </p:nvSpPr>
          <p:spPr bwMode="auto">
            <a:xfrm>
              <a:off x="3736" y="2149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3" name="Rectangle 133"/>
            <p:cNvSpPr>
              <a:spLocks/>
            </p:cNvSpPr>
            <p:nvPr/>
          </p:nvSpPr>
          <p:spPr bwMode="auto">
            <a:xfrm>
              <a:off x="0" y="847"/>
              <a:ext cx="14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40640" bIns="0">
              <a:spAutoFit/>
            </a:bodyPr>
            <a:lstStyle/>
            <a:p>
              <a:pPr marL="39688"/>
              <a:r>
                <a:rPr lang="en-US" sz="20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4" name="Line 134"/>
            <p:cNvSpPr>
              <a:spLocks noChangeShapeType="1"/>
            </p:cNvSpPr>
            <p:nvPr/>
          </p:nvSpPr>
          <p:spPr bwMode="auto">
            <a:xfrm rot="10800000" flipH="1">
              <a:off x="467" y="361"/>
              <a:ext cx="614" cy="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5" name="Line 135"/>
            <p:cNvSpPr>
              <a:spLocks noChangeShapeType="1"/>
            </p:cNvSpPr>
            <p:nvPr/>
          </p:nvSpPr>
          <p:spPr bwMode="auto">
            <a:xfrm>
              <a:off x="467" y="1223"/>
              <a:ext cx="60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6" name="Rectangle 136"/>
            <p:cNvSpPr>
              <a:spLocks/>
            </p:cNvSpPr>
            <p:nvPr/>
          </p:nvSpPr>
          <p:spPr bwMode="auto">
            <a:xfrm>
              <a:off x="336" y="1115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7" name="Rectangle 137"/>
            <p:cNvSpPr>
              <a:spLocks/>
            </p:cNvSpPr>
            <p:nvPr/>
          </p:nvSpPr>
          <p:spPr bwMode="auto">
            <a:xfrm>
              <a:off x="426" y="117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8" name="Line 138"/>
            <p:cNvSpPr>
              <a:spLocks noChangeShapeType="1"/>
            </p:cNvSpPr>
            <p:nvPr/>
          </p:nvSpPr>
          <p:spPr bwMode="auto">
            <a:xfrm>
              <a:off x="467" y="1336"/>
              <a:ext cx="614" cy="8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concurrency control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validate </a:t>
            </a:r>
            <a:r>
              <a:rPr lang="el-GR" sz="2000" dirty="0" smtClean="0"/>
              <a:t>πριν γίνει </a:t>
            </a:r>
            <a:r>
              <a:rPr lang="en-US" sz="2000" dirty="0" smtClean="0"/>
              <a:t>commit</a:t>
            </a:r>
          </a:p>
          <a:p>
            <a:pPr lvl="1"/>
            <a:r>
              <a:rPr lang="el-GR" sz="2000" dirty="0" smtClean="0"/>
              <a:t>Δίνονται αύξοντες αριθμοί στα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στην αρχή της διαδικασίας </a:t>
            </a:r>
            <a:r>
              <a:rPr lang="en-US" sz="2000" dirty="0" smtClean="0"/>
              <a:t>validation</a:t>
            </a:r>
            <a:r>
              <a:rPr lang="el-GR" sz="2000" dirty="0" smtClean="0"/>
              <a:t> τους</a:t>
            </a:r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  <a:r>
              <a:rPr lang="el-GR" sz="2000" dirty="0" err="1" smtClean="0"/>
              <a:t>σειριοποιούνται</a:t>
            </a:r>
            <a:r>
              <a:rPr lang="el-GR" sz="2000" dirty="0" smtClean="0"/>
              <a:t> με βάση αυτούς τους αριθμούς</a:t>
            </a:r>
            <a:endParaRPr lang="en-US" sz="2000" dirty="0" smtClean="0"/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server </a:t>
            </a:r>
            <a:r>
              <a:rPr lang="el-GR" sz="2000" dirty="0" smtClean="0"/>
              <a:t>κάνει </a:t>
            </a:r>
            <a:r>
              <a:rPr lang="en-US" sz="2000" dirty="0" smtClean="0"/>
              <a:t>validate </a:t>
            </a:r>
            <a:r>
              <a:rPr lang="el-GR" sz="2000" dirty="0" smtClean="0"/>
              <a:t>τα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προσπελάζουν τα αντικείμενά του</a:t>
            </a:r>
          </a:p>
          <a:p>
            <a:pPr lvl="1"/>
            <a:r>
              <a:rPr lang="el-GR" sz="2000" dirty="0" smtClean="0"/>
              <a:t>Γίνεται στην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 του 2</a:t>
            </a:r>
            <a:r>
              <a:rPr lang="en-US" sz="2000" dirty="0" smtClean="0"/>
              <a:t>PC</a:t>
            </a:r>
            <a:r>
              <a:rPr lang="el-GR" sz="2000" dirty="0" smtClean="0"/>
              <a:t> πρωτοκόλλου</a:t>
            </a:r>
            <a:endParaRPr lang="el-GR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401019"/>
          </a:xfrm>
        </p:spPr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server X </a:t>
            </a:r>
            <a:r>
              <a:rPr lang="el-GR" sz="2400" dirty="0" smtClean="0"/>
              <a:t>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πρώτα το Τ ενώ ο </a:t>
            </a:r>
            <a:r>
              <a:rPr lang="en-US" sz="2400" dirty="0" smtClean="0"/>
              <a:t>server Y </a:t>
            </a:r>
            <a:r>
              <a:rPr lang="el-GR" sz="2400" dirty="0" smtClean="0"/>
              <a:t>το </a:t>
            </a:r>
            <a:r>
              <a:rPr lang="en-US" sz="2400" dirty="0" smtClean="0"/>
              <a:t>U</a:t>
            </a:r>
            <a:endParaRPr lang="el-GR" sz="2400" dirty="0" smtClean="0"/>
          </a:p>
          <a:p>
            <a:r>
              <a:rPr lang="el-GR" sz="2400" dirty="0" smtClean="0"/>
              <a:t>Μόνο ένα </a:t>
            </a:r>
            <a:r>
              <a:rPr lang="en-US" sz="2400" dirty="0" smtClean="0"/>
              <a:t>transaction</a:t>
            </a:r>
            <a:r>
              <a:rPr lang="el-GR" sz="2400" dirty="0" smtClean="0"/>
              <a:t> μπορεί να εκτελεί </a:t>
            </a:r>
            <a:r>
              <a:rPr lang="en-US" sz="2400" dirty="0" smtClean="0"/>
              <a:t>validation</a:t>
            </a:r>
            <a:r>
              <a:rPr lang="el-GR" sz="2400" dirty="0" smtClean="0"/>
              <a:t> και </a:t>
            </a:r>
            <a:r>
              <a:rPr lang="en-US" sz="2400" dirty="0" smtClean="0"/>
              <a:t>update </a:t>
            </a:r>
            <a:r>
              <a:rPr lang="el-GR" sz="2400" dirty="0" smtClean="0"/>
              <a:t>κάθε φορά</a:t>
            </a:r>
          </a:p>
          <a:p>
            <a:r>
              <a:rPr lang="el-GR" sz="2400" dirty="0" smtClean="0"/>
              <a:t>Κανένας </a:t>
            </a:r>
            <a:r>
              <a:rPr lang="en-US" sz="2400" dirty="0" smtClean="0"/>
              <a:t>server</a:t>
            </a:r>
            <a:r>
              <a:rPr lang="el-GR" sz="2400" dirty="0" smtClean="0"/>
              <a:t> δεν μπορεί να 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το δεύτερο </a:t>
            </a:r>
            <a:r>
              <a:rPr lang="en-US" sz="2400" dirty="0" smtClean="0"/>
              <a:t>transaction</a:t>
            </a:r>
            <a:r>
              <a:rPr lang="el-GR" sz="2400" dirty="0" smtClean="0"/>
              <a:t> αν δεν τελειώσει το πρώτο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630736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5580112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9"/>
          <p:cNvSpPr>
            <a:spLocks/>
          </p:cNvSpPr>
          <p:nvPr/>
        </p:nvSpPr>
        <p:spPr bwMode="auto">
          <a:xfrm>
            <a:off x="1489571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16"/>
          <p:cNvSpPr>
            <a:spLocks/>
          </p:cNvSpPr>
          <p:nvPr/>
        </p:nvSpPr>
        <p:spPr bwMode="auto">
          <a:xfrm>
            <a:off x="1489572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6" name="Rectangle 21"/>
          <p:cNvSpPr>
            <a:spLocks/>
          </p:cNvSpPr>
          <p:nvPr/>
        </p:nvSpPr>
        <p:spPr bwMode="auto">
          <a:xfrm>
            <a:off x="3016747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Rectangle 23"/>
          <p:cNvSpPr>
            <a:spLocks/>
          </p:cNvSpPr>
          <p:nvPr/>
        </p:nvSpPr>
        <p:spPr bwMode="auto">
          <a:xfrm>
            <a:off x="3046910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19" name="Rectangle 24"/>
          <p:cNvSpPr>
            <a:spLocks/>
          </p:cNvSpPr>
          <p:nvPr/>
        </p:nvSpPr>
        <p:spPr bwMode="auto">
          <a:xfrm>
            <a:off x="3280272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0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Rectangle 23"/>
          <p:cNvSpPr>
            <a:spLocks/>
          </p:cNvSpPr>
          <p:nvPr/>
        </p:nvSpPr>
        <p:spPr bwMode="auto">
          <a:xfrm>
            <a:off x="3017392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1" name="Rectangle 9"/>
          <p:cNvSpPr>
            <a:spLocks/>
          </p:cNvSpPr>
          <p:nvPr/>
        </p:nvSpPr>
        <p:spPr bwMode="auto">
          <a:xfrm>
            <a:off x="1475657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2" name="Rectangle 9"/>
          <p:cNvSpPr>
            <a:spLocks/>
          </p:cNvSpPr>
          <p:nvPr/>
        </p:nvSpPr>
        <p:spPr bwMode="auto">
          <a:xfrm>
            <a:off x="1475657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3" name="Rectangle 9"/>
          <p:cNvSpPr>
            <a:spLocks/>
          </p:cNvSpPr>
          <p:nvPr/>
        </p:nvSpPr>
        <p:spPr bwMode="auto">
          <a:xfrm>
            <a:off x="4513906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513907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6041082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6" name="Rectangle 23"/>
          <p:cNvSpPr>
            <a:spLocks/>
          </p:cNvSpPr>
          <p:nvPr/>
        </p:nvSpPr>
        <p:spPr bwMode="auto">
          <a:xfrm>
            <a:off x="6071245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37" name="Rectangle 24"/>
          <p:cNvSpPr>
            <a:spLocks/>
          </p:cNvSpPr>
          <p:nvPr/>
        </p:nvSpPr>
        <p:spPr bwMode="auto">
          <a:xfrm>
            <a:off x="6304607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8" name="Rectangle 23"/>
          <p:cNvSpPr>
            <a:spLocks/>
          </p:cNvSpPr>
          <p:nvPr/>
        </p:nvSpPr>
        <p:spPr bwMode="auto">
          <a:xfrm>
            <a:off x="6041727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Y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9" name="Rectangle 9"/>
          <p:cNvSpPr>
            <a:spLocks/>
          </p:cNvSpPr>
          <p:nvPr/>
        </p:nvSpPr>
        <p:spPr bwMode="auto">
          <a:xfrm>
            <a:off x="4499992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0" name="Rectangle 9"/>
          <p:cNvSpPr>
            <a:spLocks/>
          </p:cNvSpPr>
          <p:nvPr/>
        </p:nvSpPr>
        <p:spPr bwMode="auto">
          <a:xfrm>
            <a:off x="4499992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sz="2400" dirty="0" smtClean="0"/>
              <a:t>Resource allocation</a:t>
            </a:r>
          </a:p>
          <a:p>
            <a:pPr lvl="1"/>
            <a:r>
              <a:rPr lang="el-GR" sz="2000" dirty="0" smtClean="0"/>
              <a:t>Ένας πόρος </a:t>
            </a:r>
            <a:r>
              <a:rPr lang="en-US" sz="2000" dirty="0" smtClean="0"/>
              <a:t>A </a:t>
            </a:r>
            <a:r>
              <a:rPr lang="el-GR" sz="2000" dirty="0" smtClean="0"/>
              <a:t>χρησιμοποιείται από τη διεργασία </a:t>
            </a:r>
            <a:r>
              <a:rPr lang="en-US" sz="2000" dirty="0" smtClean="0"/>
              <a:t>U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l-GR" sz="2400" dirty="0" smtClean="0"/>
          </a:p>
          <a:p>
            <a:pPr lvl="1"/>
            <a:r>
              <a:rPr lang="el-GR" sz="2000" dirty="0" smtClean="0"/>
              <a:t>Μια διεργασία </a:t>
            </a:r>
            <a:r>
              <a:rPr lang="en-US" sz="2000" dirty="0" smtClean="0"/>
              <a:t>U </a:t>
            </a:r>
            <a:r>
              <a:rPr lang="el-GR" sz="2000" dirty="0" smtClean="0"/>
              <a:t>περιμένει τον πόρο Α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</a:t>
            </a:r>
            <a:r>
              <a:rPr lang="el-GR" sz="2400" dirty="0" smtClean="0"/>
              <a:t> γράφος που δημιουργείται λέγεται γράφος </a:t>
            </a:r>
            <a:r>
              <a:rPr lang="en-US" sz="2400" dirty="0" smtClean="0"/>
              <a:t>Wait-For</a:t>
            </a:r>
            <a:endParaRPr lang="el-GR" sz="2400" dirty="0"/>
          </a:p>
        </p:txBody>
      </p:sp>
      <p:sp>
        <p:nvSpPr>
          <p:cNvPr id="4" name="Rectangle 6"/>
          <p:cNvSpPr>
            <a:spLocks/>
          </p:cNvSpPr>
          <p:nvPr/>
        </p:nvSpPr>
        <p:spPr bwMode="auto">
          <a:xfrm>
            <a:off x="3272111" y="3128467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5" name="Rectangle 26"/>
          <p:cNvSpPr>
            <a:spLocks/>
          </p:cNvSpPr>
          <p:nvPr/>
        </p:nvSpPr>
        <p:spPr bwMode="auto">
          <a:xfrm>
            <a:off x="4860032" y="2564904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27"/>
          <p:cNvSpPr>
            <a:spLocks/>
          </p:cNvSpPr>
          <p:nvPr/>
        </p:nvSpPr>
        <p:spPr bwMode="auto">
          <a:xfrm>
            <a:off x="5026719" y="2661742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7" name="AutoShape 47"/>
          <p:cNvSpPr>
            <a:spLocks/>
          </p:cNvSpPr>
          <p:nvPr/>
        </p:nvSpPr>
        <p:spPr bwMode="auto">
          <a:xfrm>
            <a:off x="3203848" y="2601664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8" name="Line 52"/>
          <p:cNvSpPr>
            <a:spLocks noChangeShapeType="1"/>
          </p:cNvSpPr>
          <p:nvPr/>
        </p:nvSpPr>
        <p:spPr bwMode="auto">
          <a:xfrm>
            <a:off x="3183136" y="2777629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9" name="AutoShape 51"/>
          <p:cNvSpPr>
            <a:spLocks/>
          </p:cNvSpPr>
          <p:nvPr/>
        </p:nvSpPr>
        <p:spPr bwMode="auto">
          <a:xfrm>
            <a:off x="3203848" y="257150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1" name="10 - Ευθεία γραμμή σύνδεσης"/>
          <p:cNvCxnSpPr>
            <a:stCxn id="9" idx="3"/>
            <a:endCxn id="5" idx="1"/>
          </p:cNvCxnSpPr>
          <p:nvPr/>
        </p:nvCxnSpPr>
        <p:spPr>
          <a:xfrm>
            <a:off x="3478486" y="2784227"/>
            <a:ext cx="1381546" cy="24359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/>
          </p:cNvSpPr>
          <p:nvPr/>
        </p:nvSpPr>
        <p:spPr bwMode="auto">
          <a:xfrm>
            <a:off x="3288804" y="4733776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13" name="Rectangle 26"/>
          <p:cNvSpPr>
            <a:spLocks/>
          </p:cNvSpPr>
          <p:nvPr/>
        </p:nvSpPr>
        <p:spPr bwMode="auto">
          <a:xfrm>
            <a:off x="4876725" y="4170213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" name="Rectangle 27"/>
          <p:cNvSpPr>
            <a:spLocks/>
          </p:cNvSpPr>
          <p:nvPr/>
        </p:nvSpPr>
        <p:spPr bwMode="auto">
          <a:xfrm>
            <a:off x="5043412" y="4267051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5" name="AutoShape 47"/>
          <p:cNvSpPr>
            <a:spLocks/>
          </p:cNvSpPr>
          <p:nvPr/>
        </p:nvSpPr>
        <p:spPr bwMode="auto">
          <a:xfrm>
            <a:off x="3220541" y="4206973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3199829" y="4382938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AutoShape 51"/>
          <p:cNvSpPr>
            <a:spLocks/>
          </p:cNvSpPr>
          <p:nvPr/>
        </p:nvSpPr>
        <p:spPr bwMode="auto">
          <a:xfrm>
            <a:off x="3220541" y="4176811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8" name="17 - Ευθεία γραμμή σύνδεσης"/>
          <p:cNvCxnSpPr>
            <a:stCxn id="17" idx="3"/>
            <a:endCxn id="13" idx="1"/>
          </p:cNvCxnSpPr>
          <p:nvPr/>
        </p:nvCxnSpPr>
        <p:spPr>
          <a:xfrm>
            <a:off x="3495179" y="4389536"/>
            <a:ext cx="1381546" cy="24359"/>
          </a:xfrm>
          <a:prstGeom prst="line">
            <a:avLst/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707904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Held by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707904" y="4067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Waits for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Υπάρχει </a:t>
            </a:r>
            <a:r>
              <a:rPr lang="en-US" sz="2400" dirty="0" smtClean="0"/>
              <a:t>deadlock </a:t>
            </a:r>
            <a:r>
              <a:rPr lang="el-GR" sz="2400" dirty="0" smtClean="0"/>
              <a:t>αν και μόνο αν υπάρχει κύκλος στον γράφο</a:t>
            </a:r>
            <a:r>
              <a:rPr lang="en-US" sz="2400" dirty="0" smtClean="0"/>
              <a:t> wait-for</a:t>
            </a:r>
            <a:endParaRPr lang="el-GR" sz="2400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4081561" y="346020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B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4168874" y="212035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4283174" y="3058567"/>
            <a:ext cx="1627188" cy="8763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21588"/>
              </a:cxn>
            </a:cxnLst>
            <a:rect l="0" t="0" r="r" b="b"/>
            <a:pathLst>
              <a:path w="21600" h="21588">
                <a:moveTo>
                  <a:pt x="21600" y="0"/>
                </a:moveTo>
                <a:cubicBezTo>
                  <a:pt x="19931" y="12438"/>
                  <a:pt x="10764" y="21600"/>
                  <a:pt x="0" y="21588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7" name="Rectangle 11"/>
          <p:cNvSpPr>
            <a:spLocks/>
          </p:cNvSpPr>
          <p:nvPr/>
        </p:nvSpPr>
        <p:spPr bwMode="auto">
          <a:xfrm>
            <a:off x="1825724" y="358244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2078136" y="16837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9" name="Rectangle 13"/>
          <p:cNvSpPr>
            <a:spLocks/>
          </p:cNvSpPr>
          <p:nvPr/>
        </p:nvSpPr>
        <p:spPr bwMode="auto">
          <a:xfrm>
            <a:off x="5543649" y="36649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10" name="Rectangle 26"/>
          <p:cNvSpPr>
            <a:spLocks/>
          </p:cNvSpPr>
          <p:nvPr/>
        </p:nvSpPr>
        <p:spPr bwMode="auto">
          <a:xfrm>
            <a:off x="5686524" y="2471192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" name="Rectangle 27"/>
          <p:cNvSpPr>
            <a:spLocks/>
          </p:cNvSpPr>
          <p:nvPr/>
        </p:nvSpPr>
        <p:spPr bwMode="auto">
          <a:xfrm>
            <a:off x="5853211" y="2568030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2" name="Rectangle 32"/>
          <p:cNvSpPr>
            <a:spLocks/>
          </p:cNvSpPr>
          <p:nvPr/>
        </p:nvSpPr>
        <p:spPr bwMode="auto">
          <a:xfrm>
            <a:off x="2394049" y="2501355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33"/>
          <p:cNvSpPr>
            <a:spLocks/>
          </p:cNvSpPr>
          <p:nvPr/>
        </p:nvSpPr>
        <p:spPr bwMode="auto">
          <a:xfrm>
            <a:off x="2557561" y="2598192"/>
            <a:ext cx="1666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</a:t>
            </a:r>
          </a:p>
        </p:txBody>
      </p:sp>
      <p:sp>
        <p:nvSpPr>
          <p:cNvPr id="14" name="Freeform 35"/>
          <p:cNvSpPr>
            <a:spLocks/>
          </p:cNvSpPr>
          <p:nvPr/>
        </p:nvSpPr>
        <p:spPr bwMode="auto">
          <a:xfrm>
            <a:off x="4649886" y="1769517"/>
            <a:ext cx="1219200" cy="731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34" y="1780"/>
              </a:cxn>
              <a:cxn ang="0">
                <a:pos x="15666" y="7216"/>
              </a:cxn>
              <a:cxn ang="0">
                <a:pos x="19969" y="13494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8634" y="1780"/>
                </a:lnTo>
                <a:lnTo>
                  <a:pt x="15666" y="7216"/>
                </a:lnTo>
                <a:lnTo>
                  <a:pt x="19969" y="13494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" name="Rectangle 36"/>
          <p:cNvSpPr>
            <a:spLocks/>
          </p:cNvSpPr>
          <p:nvPr/>
        </p:nvSpPr>
        <p:spPr bwMode="auto">
          <a:xfrm>
            <a:off x="5583336" y="168379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3765649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2638524" y="2988717"/>
            <a:ext cx="1127125" cy="944563"/>
          </a:xfrm>
          <a:custGeom>
            <a:avLst/>
            <a:gdLst/>
            <a:ahLst/>
            <a:cxnLst>
              <a:cxn ang="0">
                <a:pos x="21600" y="21600"/>
              </a:cxn>
              <a:cxn ang="0">
                <a:pos x="12838" y="18805"/>
              </a:cxn>
              <a:cxn ang="0">
                <a:pos x="5841" y="13940"/>
              </a:cxn>
              <a:cxn ang="0">
                <a:pos x="1156" y="7660"/>
              </a:cxn>
              <a:cxn ang="0">
                <a:pos x="0" y="0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12838" y="18805"/>
                </a:lnTo>
                <a:lnTo>
                  <a:pt x="5841" y="13940"/>
                </a:lnTo>
                <a:lnTo>
                  <a:pt x="1156" y="766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Freeform 40"/>
          <p:cNvSpPr>
            <a:spLocks/>
          </p:cNvSpPr>
          <p:nvPr/>
        </p:nvSpPr>
        <p:spPr bwMode="auto">
          <a:xfrm>
            <a:off x="2760761" y="1769517"/>
            <a:ext cx="1309688" cy="396875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3011" y="11578"/>
              </a:cxn>
              <a:cxn ang="0">
                <a:pos x="8038" y="5011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3011" y="11578"/>
                </a:lnTo>
                <a:lnTo>
                  <a:pt x="8038" y="5011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9" name="AutoShape 41"/>
          <p:cNvSpPr>
            <a:spLocks/>
          </p:cNvSpPr>
          <p:nvPr/>
        </p:nvSpPr>
        <p:spPr bwMode="auto">
          <a:xfrm>
            <a:off x="4100611" y="3750717"/>
            <a:ext cx="244475" cy="396875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0" name="AutoShape 47"/>
          <p:cNvSpPr>
            <a:spLocks/>
          </p:cNvSpPr>
          <p:nvPr/>
        </p:nvSpPr>
        <p:spPr bwMode="auto">
          <a:xfrm>
            <a:off x="4100611" y="1556792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50"/>
          <p:cNvSpPr>
            <a:spLocks/>
          </p:cNvSpPr>
          <p:nvPr/>
        </p:nvSpPr>
        <p:spPr bwMode="auto">
          <a:xfrm>
            <a:off x="4100611" y="1556792"/>
            <a:ext cx="274638" cy="24288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>
            <a:off x="4100611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AutoShape 9"/>
          <p:cNvSpPr>
            <a:spLocks/>
          </p:cNvSpPr>
          <p:nvPr/>
        </p:nvSpPr>
        <p:spPr bwMode="auto">
          <a:xfrm>
            <a:off x="5807099" y="2898230"/>
            <a:ext cx="144463" cy="214313"/>
          </a:xfrm>
          <a:custGeom>
            <a:avLst/>
            <a:gdLst>
              <a:gd name="T0" fmla="*/ 10800 w 21600"/>
              <a:gd name="T1" fmla="*/ 10800 h 21048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048">
                <a:moveTo>
                  <a:pt x="21600" y="20639"/>
                </a:moveTo>
                <a:cubicBezTo>
                  <a:pt x="14244" y="21600"/>
                  <a:pt x="6605" y="20855"/>
                  <a:pt x="0" y="18532"/>
                </a:cubicBezTo>
                <a:lnTo>
                  <a:pt x="15279" y="0"/>
                </a:lnTo>
                <a:close/>
                <a:moveTo>
                  <a:pt x="21600" y="20639"/>
                </a:moveTo>
              </a:path>
            </a:pathLst>
          </a:cu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Freeform 34"/>
          <p:cNvSpPr>
            <a:spLocks/>
          </p:cNvSpPr>
          <p:nvPr/>
        </p:nvSpPr>
        <p:spPr bwMode="auto">
          <a:xfrm>
            <a:off x="4324374" y="1677442"/>
            <a:ext cx="304800" cy="152400"/>
          </a:xfrm>
          <a:custGeom>
            <a:avLst/>
            <a:gdLst/>
            <a:ahLst/>
            <a:cxnLst>
              <a:cxn ang="0">
                <a:pos x="21600" y="13050"/>
              </a:cxn>
              <a:cxn ang="0">
                <a:pos x="19463" y="21600"/>
              </a:cxn>
              <a:cxn ang="0">
                <a:pos x="0" y="8775"/>
              </a:cxn>
              <a:cxn ang="0">
                <a:pos x="21600" y="0"/>
              </a:cxn>
              <a:cxn ang="0">
                <a:pos x="21600" y="13050"/>
              </a:cxn>
              <a:cxn ang="0">
                <a:pos x="21600" y="13050"/>
              </a:cxn>
            </a:cxnLst>
            <a:rect l="0" t="0" r="r" b="b"/>
            <a:pathLst>
              <a:path w="21600" h="21600">
                <a:moveTo>
                  <a:pt x="21600" y="13050"/>
                </a:moveTo>
                <a:lnTo>
                  <a:pt x="19463" y="21600"/>
                </a:lnTo>
                <a:lnTo>
                  <a:pt x="0" y="8775"/>
                </a:lnTo>
                <a:lnTo>
                  <a:pt x="21600" y="0"/>
                </a:lnTo>
                <a:lnTo>
                  <a:pt x="21600" y="13050"/>
                </a:lnTo>
                <a:close/>
                <a:moveTo>
                  <a:pt x="21600" y="13050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Freeform 37"/>
          <p:cNvSpPr>
            <a:spLocks/>
          </p:cNvSpPr>
          <p:nvPr/>
        </p:nvSpPr>
        <p:spPr bwMode="auto">
          <a:xfrm>
            <a:off x="3744937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6" name="Freeform 39"/>
          <p:cNvSpPr>
            <a:spLocks/>
          </p:cNvSpPr>
          <p:nvPr/>
        </p:nvSpPr>
        <p:spPr bwMode="auto">
          <a:xfrm>
            <a:off x="2617812" y="2166392"/>
            <a:ext cx="182563" cy="273050"/>
          </a:xfrm>
          <a:custGeom>
            <a:avLst/>
            <a:gdLst/>
            <a:ahLst/>
            <a:cxnLst>
              <a:cxn ang="0">
                <a:pos x="10706" y="2386"/>
              </a:cxn>
              <a:cxn ang="0">
                <a:pos x="21600" y="4772"/>
              </a:cxn>
              <a:cxn ang="0">
                <a:pos x="0" y="21600"/>
              </a:cxn>
              <a:cxn ang="0">
                <a:pos x="3569" y="0"/>
              </a:cxn>
              <a:cxn ang="0">
                <a:pos x="10706" y="2386"/>
              </a:cxn>
              <a:cxn ang="0">
                <a:pos x="10706" y="2386"/>
              </a:cxn>
            </a:cxnLst>
            <a:rect l="0" t="0" r="r" b="b"/>
            <a:pathLst>
              <a:path w="21600" h="21600">
                <a:moveTo>
                  <a:pt x="10706" y="2386"/>
                </a:moveTo>
                <a:lnTo>
                  <a:pt x="21600" y="4772"/>
                </a:lnTo>
                <a:lnTo>
                  <a:pt x="0" y="21600"/>
                </a:lnTo>
                <a:lnTo>
                  <a:pt x="3569" y="0"/>
                </a:lnTo>
                <a:lnTo>
                  <a:pt x="10706" y="2386"/>
                </a:lnTo>
                <a:close/>
                <a:moveTo>
                  <a:pt x="10706" y="238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7" name="AutoShape 45"/>
          <p:cNvSpPr>
            <a:spLocks/>
          </p:cNvSpPr>
          <p:nvPr/>
        </p:nvSpPr>
        <p:spPr bwMode="auto">
          <a:xfrm>
            <a:off x="4079899" y="3750717"/>
            <a:ext cx="274638" cy="427038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>
            <a:off x="4079899" y="3963442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AutoShape 51"/>
          <p:cNvSpPr>
            <a:spLocks/>
          </p:cNvSpPr>
          <p:nvPr/>
        </p:nvSpPr>
        <p:spPr bwMode="auto">
          <a:xfrm>
            <a:off x="4079899" y="155679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4079899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</a:t>
            </a:r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Ισχύουν οι ίδιες συνθήκες στα κατανεμημένα όπως στα κεντρικά συστήματα</a:t>
            </a:r>
            <a:endParaRPr lang="en-US" sz="2000" dirty="0" smtClean="0"/>
          </a:p>
          <a:p>
            <a:r>
              <a:rPr lang="el-GR" sz="2000" dirty="0" smtClean="0"/>
              <a:t>Δυσκολότερο να ανιχνευθούν, να αποφευχθούν και να προληφθούν</a:t>
            </a:r>
            <a:endParaRPr lang="en-US" sz="2000" dirty="0" smtClean="0"/>
          </a:p>
          <a:p>
            <a:r>
              <a:rPr lang="el-GR" sz="2000" dirty="0" smtClean="0"/>
              <a:t>Στρατηγικές</a:t>
            </a:r>
            <a:endParaRPr lang="en-US" sz="2000" dirty="0" smtClean="0"/>
          </a:p>
          <a:p>
            <a:pPr>
              <a:buNone/>
            </a:pPr>
            <a:r>
              <a:rPr lang="el-GR" sz="2000" b="1" dirty="0" smtClean="0"/>
              <a:t>	1. Εντοπισμός</a:t>
            </a:r>
            <a:endParaRPr lang="en-US" sz="2000" b="1" dirty="0" smtClean="0"/>
          </a:p>
          <a:p>
            <a:pPr lvl="1"/>
            <a:r>
              <a:rPr lang="el-GR" sz="1600" dirty="0" smtClean="0"/>
              <a:t>Επιτρέπει στο </a:t>
            </a:r>
            <a:r>
              <a:rPr lang="en-US" sz="1600" dirty="0" smtClean="0"/>
              <a:t>deadlock </a:t>
            </a:r>
            <a:r>
              <a:rPr lang="el-GR" sz="1600" dirty="0" smtClean="0"/>
              <a:t>να συμβεί</a:t>
            </a:r>
            <a:r>
              <a:rPr lang="en-US" sz="1600" dirty="0" smtClean="0"/>
              <a:t>, </a:t>
            </a:r>
            <a:r>
              <a:rPr lang="el-GR" sz="1600" dirty="0" smtClean="0"/>
              <a:t>το εντοπίζει και το λύνει κάνοντας </a:t>
            </a:r>
            <a:r>
              <a:rPr lang="en-US" sz="1600" dirty="0" smtClean="0"/>
              <a:t>abort </a:t>
            </a:r>
            <a:r>
              <a:rPr lang="el-GR" sz="1600" dirty="0" smtClean="0"/>
              <a:t>και </a:t>
            </a:r>
            <a:r>
              <a:rPr lang="el-GR" sz="1600" dirty="0" err="1" smtClean="0"/>
              <a:t>επανεκκινώντας</a:t>
            </a:r>
            <a:r>
              <a:rPr lang="el-GR" sz="1600" dirty="0" smtClean="0"/>
              <a:t> κάποιο από τα </a:t>
            </a:r>
            <a:r>
              <a:rPr lang="en-US" sz="1600" dirty="0" smtClean="0"/>
              <a:t>transactions </a:t>
            </a:r>
            <a:r>
              <a:rPr lang="el-GR" sz="1600" dirty="0" smtClean="0"/>
              <a:t>που εμπλέκονται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2</a:t>
            </a:r>
            <a:r>
              <a:rPr lang="en-US" sz="2000" b="1" dirty="0" smtClean="0"/>
              <a:t>. </a:t>
            </a:r>
            <a:r>
              <a:rPr lang="el-GR" sz="2000" b="1" dirty="0" smtClean="0"/>
              <a:t>Πρόληψη</a:t>
            </a:r>
            <a:endParaRPr lang="en-US" sz="2000" b="1" dirty="0" smtClean="0"/>
          </a:p>
          <a:p>
            <a:pPr lvl="1"/>
            <a:r>
              <a:rPr lang="el-GR" sz="1600" dirty="0" smtClean="0"/>
              <a:t>Κάνει αδύνατη την ύπαρξη </a:t>
            </a:r>
            <a:r>
              <a:rPr lang="en-US" sz="1600" dirty="0" smtClean="0"/>
              <a:t>deadlock </a:t>
            </a:r>
            <a:r>
              <a:rPr lang="en-US" sz="1600" dirty="0" smtClean="0"/>
              <a:t>impossible </a:t>
            </a:r>
            <a:r>
              <a:rPr lang="el-GR" sz="1600" dirty="0" smtClean="0"/>
              <a:t>απαντώντας σε αιτήματα έτσι ώστε να μην υπάρχει κυκλική εξάρτηση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3. Αποφυγή</a:t>
            </a:r>
            <a:endParaRPr lang="en-US" sz="2000" b="1" dirty="0" smtClean="0"/>
          </a:p>
          <a:p>
            <a:pPr lvl="1"/>
            <a:r>
              <a:rPr lang="el-GR" sz="1600" dirty="0" smtClean="0"/>
              <a:t>Σχεδιάζει την κατανομή πόρων έτσι ώστε να μη συμβαίνει </a:t>
            </a:r>
            <a:r>
              <a:rPr lang="en-US" sz="1600" dirty="0" smtClean="0"/>
              <a:t>deadlock (</a:t>
            </a:r>
            <a:r>
              <a:rPr lang="el-GR" sz="1600" dirty="0" smtClean="0"/>
              <a:t>ο αλγόριθμος θα πρέπει να ξέρει ποιοι πόροι θα χρησιμοποιηθούν και πότε</a:t>
            </a:r>
            <a:r>
              <a:rPr lang="en-US" sz="1600" dirty="0" smtClean="0"/>
              <a:t>)</a:t>
            </a:r>
            <a:endParaRPr lang="el-GR" sz="1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Εντοπισμός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Τι θα μπορούσαμε να κάνουμε όταν εντοπίσουμε </a:t>
            </a:r>
            <a:r>
              <a:rPr lang="en-US" sz="2400" dirty="0" smtClean="0"/>
              <a:t>deadlock</a:t>
            </a:r>
            <a:r>
              <a:rPr lang="el-GR" sz="2400" dirty="0" smtClean="0"/>
              <a:t>;</a:t>
            </a:r>
          </a:p>
          <a:p>
            <a:pPr lvl="1"/>
            <a:r>
              <a:rPr lang="el-GR" sz="2000" dirty="0" smtClean="0"/>
              <a:t>Σκοτώνουμε μια ή περισσότερες εμπλεκόμενες διεργασίες</a:t>
            </a:r>
          </a:p>
          <a:p>
            <a:pPr lvl="1"/>
            <a:r>
              <a:rPr lang="el-GR" sz="2000" dirty="0" smtClean="0"/>
              <a:t>Αυτό σπάει την κυκλική εξάρτηση</a:t>
            </a:r>
            <a:endParaRPr lang="en-US" sz="2000" dirty="0" smtClean="0"/>
          </a:p>
          <a:p>
            <a:pPr lvl="1"/>
            <a:r>
              <a:rPr lang="el-GR" sz="2000" dirty="0" smtClean="0"/>
              <a:t>Δε φαίνεται και πολύ λογικό!</a:t>
            </a:r>
            <a:endParaRPr lang="en-US" sz="2000" dirty="0" smtClean="0"/>
          </a:p>
          <a:p>
            <a:r>
              <a:rPr lang="el-GR" sz="2400" dirty="0" smtClean="0"/>
              <a:t>Τα </a:t>
            </a:r>
            <a:r>
              <a:rPr lang="en-US" sz="2400" dirty="0" smtClean="0"/>
              <a:t>transactions </a:t>
            </a:r>
            <a:r>
              <a:rPr lang="el-GR" sz="2400" dirty="0" smtClean="0"/>
              <a:t>όμως είναι σχεδιασμένα να είναι </a:t>
            </a:r>
            <a:r>
              <a:rPr lang="en-US" sz="2400" dirty="0" err="1" smtClean="0"/>
              <a:t>abortable</a:t>
            </a:r>
            <a:endParaRPr lang="en-US" sz="2400" dirty="0" smtClean="0"/>
          </a:p>
          <a:p>
            <a:r>
              <a:rPr lang="el-GR" sz="2400" dirty="0" smtClean="0"/>
              <a:t>Απλώς κάνουμε </a:t>
            </a:r>
            <a:r>
              <a:rPr lang="en-US" sz="2400" dirty="0" smtClean="0"/>
              <a:t>abort </a:t>
            </a:r>
            <a:r>
              <a:rPr lang="el-GR" sz="2400" dirty="0" smtClean="0"/>
              <a:t>σε ένα ή περισσότερα </a:t>
            </a:r>
            <a:r>
              <a:rPr lang="en-US" sz="2400" dirty="0" smtClean="0"/>
              <a:t>transactions</a:t>
            </a:r>
            <a:endParaRPr lang="en-US" sz="2400" dirty="0" smtClean="0"/>
          </a:p>
          <a:p>
            <a:pPr lvl="1"/>
            <a:r>
              <a:rPr lang="el-GR" sz="2000" dirty="0" smtClean="0"/>
              <a:t>Το σύστημα επανέρχεται στην κατάσταση που βρισκόταν πριν την έναρξη του </a:t>
            </a:r>
            <a:r>
              <a:rPr lang="en-US" sz="2000" dirty="0" smtClean="0"/>
              <a:t>transaction</a:t>
            </a:r>
            <a:endParaRPr lang="en-US" sz="2000" dirty="0" smtClean="0"/>
          </a:p>
          <a:p>
            <a:pPr lvl="1"/>
            <a:r>
              <a:rPr lang="en-US" sz="2000" dirty="0" smtClean="0"/>
              <a:t>To transaction </a:t>
            </a:r>
            <a:r>
              <a:rPr lang="el-GR" sz="2000" dirty="0" smtClean="0"/>
              <a:t>μπορεί να ξεκινήσει ξανά αργότερα</a:t>
            </a:r>
            <a:endParaRPr lang="en-US" sz="2000" dirty="0" smtClean="0"/>
          </a:p>
          <a:p>
            <a:pPr lvl="1"/>
            <a:r>
              <a:rPr lang="el-GR" sz="2000" dirty="0" smtClean="0"/>
              <a:t>Τότε η κατανομή των </a:t>
            </a:r>
            <a:r>
              <a:rPr lang="en-US" sz="2000" dirty="0" smtClean="0"/>
              <a:t>resources</a:t>
            </a:r>
            <a:r>
              <a:rPr lang="el-GR" sz="2000" dirty="0" smtClean="0"/>
              <a:t> μπορεί να είναι διαφορετική στο σύστημα, οπότε το </a:t>
            </a:r>
            <a:r>
              <a:rPr lang="en-US" sz="2000" dirty="0" smtClean="0"/>
              <a:t>transaction </a:t>
            </a:r>
            <a:r>
              <a:rPr lang="el-GR" sz="2000" dirty="0" smtClean="0"/>
              <a:t>να πετύχει χωρίς να δημιουργήσει </a:t>
            </a:r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Μιμείται τον μη κατανεμημένο αλγόριθμο με χρήση </a:t>
            </a:r>
            <a:r>
              <a:rPr lang="en-US" sz="2400" dirty="0" smtClean="0"/>
              <a:t>coordinator</a:t>
            </a:r>
            <a:endParaRPr lang="en-US" sz="2400" dirty="0" smtClean="0"/>
          </a:p>
          <a:p>
            <a:r>
              <a:rPr lang="el-GR" sz="2400" dirty="0" smtClean="0"/>
              <a:t>Κάθε κόμβος διατηρεί τοπικό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για τις διεργασίες και τους πόρους του</a:t>
            </a:r>
          </a:p>
          <a:p>
            <a:r>
              <a:rPr lang="el-GR" sz="2400" dirty="0" smtClean="0"/>
              <a:t>Ένας κεντρικός</a:t>
            </a:r>
            <a:r>
              <a:rPr lang="en-US" sz="2400" dirty="0" smtClean="0"/>
              <a:t> </a:t>
            </a:r>
            <a:r>
              <a:rPr lang="en-US" sz="2400" dirty="0" smtClean="0"/>
              <a:t>coordinator </a:t>
            </a:r>
            <a:r>
              <a:rPr lang="el-GR" sz="2400" dirty="0" smtClean="0"/>
              <a:t>διατηρεί τον καθολικό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του συστήματος (συνδυασμός τοπικών </a:t>
            </a:r>
            <a:r>
              <a:rPr lang="en-US" sz="2400" dirty="0" smtClean="0"/>
              <a:t>Wait-For  </a:t>
            </a:r>
            <a:r>
              <a:rPr lang="el-GR" sz="2400" dirty="0" smtClean="0"/>
              <a:t>γράφων)</a:t>
            </a:r>
            <a:endParaRPr lang="en-US" sz="2400" dirty="0" smtClean="0"/>
          </a:p>
          <a:p>
            <a:pPr lvl="1"/>
            <a:r>
              <a:rPr lang="el-GR" sz="2000" dirty="0" smtClean="0"/>
              <a:t>Ένα μήνυμα με το τελευταίο αντίγραφο του τοπικού </a:t>
            </a:r>
            <a:r>
              <a:rPr lang="en-US" sz="2000" dirty="0" smtClean="0"/>
              <a:t>wait-for </a:t>
            </a:r>
            <a:r>
              <a:rPr lang="el-GR" sz="2000" dirty="0" smtClean="0"/>
              <a:t>γράφου αποστέλλεται από έναν κόμβο στον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κάθε φορά που προστίθεται ή αφαιρείται μια ακμή (</a:t>
            </a:r>
            <a:r>
              <a:rPr lang="en-US" sz="2000" dirty="0" err="1" smtClean="0"/>
              <a:t>held_by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wait_for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H </a:t>
            </a:r>
            <a:r>
              <a:rPr lang="el-GR" sz="2000" dirty="0" smtClean="0"/>
              <a:t>αποστολή μπορεί να γίνεται και περιοδικά (με κίνδυνο τον πιο αργό εντοπισμό ενδεχόμενου </a:t>
            </a:r>
            <a:r>
              <a:rPr lang="en-US" sz="2000" dirty="0" smtClean="0"/>
              <a:t>deadlock)</a:t>
            </a:r>
          </a:p>
          <a:p>
            <a:pPr lvl="1"/>
            <a:endParaRPr lang="el-GR" sz="20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844811" cy="48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475656" y="141277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16200000">
            <a:off x="557410" y="2042990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563888" y="35010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2717651" y="4131224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6200000">
            <a:off x="593414" y="3015099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</a:t>
            </a:r>
            <a:r>
              <a:rPr lang="en-US" sz="1200" dirty="0" err="1" smtClean="0">
                <a:solidFill>
                  <a:schemeClr val="tx1"/>
                </a:solidFill>
              </a:rPr>
              <a:t>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rot="16200000">
            <a:off x="2764686" y="5103332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</a:t>
            </a:r>
            <a:r>
              <a:rPr lang="en-US" sz="1200" dirty="0" err="1" smtClean="0">
                <a:solidFill>
                  <a:schemeClr val="tx1"/>
                </a:solidFill>
              </a:rPr>
              <a:t>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732240" y="141277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</a:t>
            </a:r>
            <a:r>
              <a:rPr lang="en-US" sz="1200" dirty="0" err="1" smtClean="0">
                <a:solidFill>
                  <a:schemeClr val="tx1"/>
                </a:solidFill>
              </a:rPr>
              <a:t>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716016" y="342900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</a:t>
            </a:r>
            <a:r>
              <a:rPr lang="en-US" sz="1200" dirty="0" err="1" smtClean="0">
                <a:solidFill>
                  <a:schemeClr val="tx1"/>
                </a:solidFill>
              </a:rPr>
              <a:t>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 rot="16200000">
            <a:off x="7578189" y="2151003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</a:t>
            </a:r>
            <a:r>
              <a:rPr lang="en-US" sz="1200" dirty="0" err="1" smtClean="0">
                <a:solidFill>
                  <a:schemeClr val="tx1"/>
                </a:solidFill>
              </a:rPr>
              <a:t>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 rot="16200000">
            <a:off x="5417949" y="4023212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</a:t>
            </a:r>
            <a:r>
              <a:rPr lang="en-US" sz="1200" dirty="0" err="1" smtClean="0">
                <a:solidFill>
                  <a:schemeClr val="tx1"/>
                </a:solidFill>
              </a:rPr>
              <a:t>eld_by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000" dirty="0" smtClean="0"/>
              <a:t>Συμβαίνουν 2 γεγονότα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457200" indent="-457200">
              <a:buNone/>
            </a:pPr>
            <a:r>
              <a:rPr lang="el-GR" sz="1800" dirty="0" smtClean="0"/>
              <a:t>1.  Η διεργασία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απελευθερώνει τον πόρο </a:t>
            </a:r>
            <a:r>
              <a:rPr lang="en-US" sz="1800" i="1" dirty="0" smtClean="0"/>
              <a:t>R </a:t>
            </a:r>
            <a:endParaRPr lang="el-GR" sz="1800" i="1" dirty="0" smtClean="0"/>
          </a:p>
          <a:p>
            <a:pPr marL="457200" indent="-457200">
              <a:buNone/>
            </a:pPr>
            <a:r>
              <a:rPr lang="el-GR" sz="1800" i="1" dirty="0" smtClean="0"/>
              <a:t>     στον κόμβο </a:t>
            </a:r>
            <a:r>
              <a:rPr lang="en-US" sz="1800" i="1" dirty="0" smtClean="0"/>
              <a:t>A</a:t>
            </a:r>
            <a:endParaRPr lang="el-GR" sz="1800" i="1" dirty="0" smtClean="0"/>
          </a:p>
          <a:p>
            <a:pPr>
              <a:buNone/>
            </a:pPr>
            <a:r>
              <a:rPr lang="en-US" sz="1800" dirty="0" smtClean="0"/>
              <a:t>2</a:t>
            </a:r>
            <a:r>
              <a:rPr lang="en-US" sz="1800" dirty="0" smtClean="0"/>
              <a:t>.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ζητά τον πόρο Τ από τον κόμβο </a:t>
            </a:r>
            <a:r>
              <a:rPr lang="en-US" sz="1800" i="1" dirty="0" smtClean="0"/>
              <a:t>B</a:t>
            </a:r>
            <a:endParaRPr lang="en-US" sz="2000" i="1" dirty="0" smtClean="0"/>
          </a:p>
          <a:p>
            <a:r>
              <a:rPr lang="el-GR" sz="2000" dirty="0" smtClean="0"/>
              <a:t>Δυο μηνύματα αποστέλλονται στον </a:t>
            </a:r>
          </a:p>
          <a:p>
            <a:pPr>
              <a:buNone/>
            </a:pPr>
            <a:r>
              <a:rPr lang="el-GR" sz="2000" dirty="0" smtClean="0"/>
              <a:t>	</a:t>
            </a:r>
            <a:r>
              <a:rPr lang="en-US" sz="2000" dirty="0" smtClean="0"/>
              <a:t>coordinator:</a:t>
            </a:r>
          </a:p>
          <a:p>
            <a:pPr lvl="1"/>
            <a:r>
              <a:rPr lang="en-US" sz="1800" dirty="0" smtClean="0"/>
              <a:t>1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A): </a:t>
            </a:r>
            <a:r>
              <a:rPr lang="el-GR" sz="1800" i="1" dirty="0" smtClean="0"/>
              <a:t>απελευθέρωσε τον </a:t>
            </a:r>
            <a:r>
              <a:rPr lang="en-US" sz="1800" i="1" dirty="0" smtClean="0"/>
              <a:t>R</a:t>
            </a:r>
          </a:p>
          <a:p>
            <a:pPr lvl="1"/>
            <a:r>
              <a:rPr lang="en-US" sz="1800" dirty="0" smtClean="0"/>
              <a:t>2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B</a:t>
            </a:r>
            <a:r>
              <a:rPr lang="en-US" sz="1800" i="1" dirty="0" smtClean="0"/>
              <a:t>): </a:t>
            </a:r>
            <a:r>
              <a:rPr lang="el-GR" sz="1800" i="1" dirty="0" smtClean="0"/>
              <a:t>περιμένω τον </a:t>
            </a:r>
            <a:r>
              <a:rPr lang="en-US" sz="1800" i="1" dirty="0" smtClean="0"/>
              <a:t>T</a:t>
            </a:r>
            <a:endParaRPr lang="en-US" sz="1800" i="1" dirty="0" smtClean="0"/>
          </a:p>
          <a:p>
            <a:r>
              <a:rPr lang="el-GR" sz="2000" dirty="0" smtClean="0"/>
              <a:t>Αν το μήνυμα </a:t>
            </a:r>
            <a:r>
              <a:rPr lang="en-US" sz="2000" dirty="0" smtClean="0"/>
              <a:t>2 </a:t>
            </a:r>
            <a:r>
              <a:rPr lang="el-GR" sz="2000" dirty="0" smtClean="0"/>
              <a:t>φτάσει πρώτο, ο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κατασκευάζει γράφο με κύκλο -&gt; εντοπίζει </a:t>
            </a:r>
            <a:r>
              <a:rPr lang="en-US" sz="2000" dirty="0" smtClean="0"/>
              <a:t>deadlock (</a:t>
            </a:r>
            <a:r>
              <a:rPr lang="el-GR" sz="2000" dirty="0" smtClean="0"/>
              <a:t>που στην πραγματικότητα δεν υπάρχει). Αυτό είναι ένα </a:t>
            </a:r>
            <a:r>
              <a:rPr lang="en-US" sz="2000" b="1" dirty="0" smtClean="0"/>
              <a:t>phantom deadlock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254" y="1268760"/>
            <a:ext cx="35242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6804248" y="4005064"/>
            <a:ext cx="20882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6228184" y="1351801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200000">
            <a:off x="5237930" y="1970982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phantom </a:t>
            </a:r>
            <a:r>
              <a:rPr lang="en-US" dirty="0" smtClean="0"/>
              <a:t>deadlock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502724" cy="436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17525" y="1771650"/>
            <a:ext cx="7256463" cy="4225925"/>
            <a:chOff x="0" y="0"/>
            <a:chExt cx="4571" cy="2662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2492" y="2229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2492" y="1880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2492" y="1148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2492" y="247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0800000" flipH="1">
              <a:off x="1912" y="362"/>
              <a:ext cx="500" cy="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96" y="625"/>
              <a:ext cx="547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835" y="740"/>
              <a:ext cx="623" cy="10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29" y="740"/>
              <a:ext cx="714" cy="1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1456" y="18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1567" y="472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2905" y="92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2898" y="921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2905" y="8"/>
              <a:ext cx="547" cy="658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2898" y="0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905" y="1833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898" y="1825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AutoShape 21"/>
            <p:cNvSpPr>
              <a:spLocks/>
            </p:cNvSpPr>
            <p:nvPr/>
          </p:nvSpPr>
          <p:spPr bwMode="auto">
            <a:xfrm>
              <a:off x="3110" y="247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AutoShape 22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3110" y="36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3110" y="362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110" y="36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AutoShape 27"/>
            <p:cNvSpPr>
              <a:spLocks/>
            </p:cNvSpPr>
            <p:nvPr/>
          </p:nvSpPr>
          <p:spPr bwMode="auto">
            <a:xfrm>
              <a:off x="3110" y="1151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AutoShape 28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3110" y="1266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Rectangle 30"/>
            <p:cNvSpPr>
              <a:spLocks/>
            </p:cNvSpPr>
            <p:nvPr/>
          </p:nvSpPr>
          <p:spPr bwMode="auto">
            <a:xfrm>
              <a:off x="3110" y="1266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AutoShape 31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110" y="1266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3110" y="1907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3110" y="202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3110" y="2022"/>
              <a:ext cx="153" cy="132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110" y="202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AutoShape 39"/>
            <p:cNvSpPr>
              <a:spLocks/>
            </p:cNvSpPr>
            <p:nvPr/>
          </p:nvSpPr>
          <p:spPr bwMode="auto">
            <a:xfrm>
              <a:off x="3095" y="2203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AutoShape 40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Rectangle 41"/>
            <p:cNvSpPr>
              <a:spLocks/>
            </p:cNvSpPr>
            <p:nvPr/>
          </p:nvSpPr>
          <p:spPr bwMode="auto">
            <a:xfrm>
              <a:off x="3095" y="2318"/>
              <a:ext cx="13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Rectangle 42"/>
            <p:cNvSpPr>
              <a:spLocks/>
            </p:cNvSpPr>
            <p:nvPr/>
          </p:nvSpPr>
          <p:spPr bwMode="auto">
            <a:xfrm>
              <a:off x="3095" y="2318"/>
              <a:ext cx="152" cy="115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AutoShape 43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095" y="2318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Rectangle 45"/>
            <p:cNvSpPr>
              <a:spLocks/>
            </p:cNvSpPr>
            <p:nvPr/>
          </p:nvSpPr>
          <p:spPr bwMode="auto">
            <a:xfrm>
              <a:off x="3679" y="28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</a:t>
              </a:r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3679" y="1964"/>
              <a:ext cx="6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3740" y="1915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.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3774" y="1964"/>
              <a:ext cx="68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deposit(10)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3679" y="125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3679" y="2260"/>
              <a:ext cx="79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</a:t>
              </a:r>
            </a:p>
          </p:txBody>
        </p:sp>
        <p:sp>
          <p:nvSpPr>
            <p:cNvPr id="51" name="Rectangle 51"/>
            <p:cNvSpPr>
              <a:spLocks/>
            </p:cNvSpPr>
            <p:nvPr/>
          </p:nvSpPr>
          <p:spPr bwMode="auto">
            <a:xfrm>
              <a:off x="1441" y="181"/>
              <a:ext cx="562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Rectangle 52"/>
            <p:cNvSpPr>
              <a:spLocks/>
            </p:cNvSpPr>
            <p:nvPr/>
          </p:nvSpPr>
          <p:spPr bwMode="auto">
            <a:xfrm>
              <a:off x="1510" y="271"/>
              <a:ext cx="34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53" name="Rectangle 53"/>
            <p:cNvSpPr>
              <a:spLocks/>
            </p:cNvSpPr>
            <p:nvPr/>
          </p:nvSpPr>
          <p:spPr bwMode="auto">
            <a:xfrm>
              <a:off x="3312" y="304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</a:t>
              </a:r>
            </a:p>
          </p:txBody>
        </p:sp>
        <p:sp>
          <p:nvSpPr>
            <p:cNvPr id="54" name="Rectangle 54"/>
            <p:cNvSpPr>
              <a:spLocks/>
            </p:cNvSpPr>
            <p:nvPr/>
          </p:nvSpPr>
          <p:spPr bwMode="auto">
            <a:xfrm>
              <a:off x="3312" y="12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</a:t>
              </a:r>
            </a:p>
          </p:txBody>
        </p:sp>
        <p:sp>
          <p:nvSpPr>
            <p:cNvPr id="55" name="Rectangle 55"/>
            <p:cNvSpPr>
              <a:spLocks/>
            </p:cNvSpPr>
            <p:nvPr/>
          </p:nvSpPr>
          <p:spPr bwMode="auto">
            <a:xfrm>
              <a:off x="3312" y="1981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2577" y="320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2642" y="413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58" name="Rectangle 58"/>
            <p:cNvSpPr>
              <a:spLocks/>
            </p:cNvSpPr>
            <p:nvPr/>
          </p:nvSpPr>
          <p:spPr bwMode="auto">
            <a:xfrm>
              <a:off x="2590" y="120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9" name="Rectangle 59"/>
            <p:cNvSpPr>
              <a:spLocks/>
            </p:cNvSpPr>
            <p:nvPr/>
          </p:nvSpPr>
          <p:spPr bwMode="auto">
            <a:xfrm>
              <a:off x="2676" y="130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60" name="Rectangle 60"/>
            <p:cNvSpPr>
              <a:spLocks/>
            </p:cNvSpPr>
            <p:nvPr/>
          </p:nvSpPr>
          <p:spPr bwMode="auto">
            <a:xfrm>
              <a:off x="2590" y="194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1" name="Rectangle 61"/>
            <p:cNvSpPr>
              <a:spLocks/>
            </p:cNvSpPr>
            <p:nvPr/>
          </p:nvSpPr>
          <p:spPr bwMode="auto">
            <a:xfrm>
              <a:off x="2676" y="204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3</a:t>
              </a:r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2590" y="230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2676" y="2402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</p:txBody>
        </p:sp>
        <p:sp>
          <p:nvSpPr>
            <p:cNvPr id="64" name="Rectangle 64"/>
            <p:cNvSpPr>
              <a:spLocks/>
            </p:cNvSpPr>
            <p:nvPr/>
          </p:nvSpPr>
          <p:spPr bwMode="auto">
            <a:xfrm>
              <a:off x="1674" y="53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5" name="Rectangle 65"/>
            <p:cNvSpPr>
              <a:spLocks/>
            </p:cNvSpPr>
            <p:nvPr/>
          </p:nvSpPr>
          <p:spPr bwMode="auto">
            <a:xfrm>
              <a:off x="3312" y="2293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</a:t>
              </a: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2412" y="312"/>
              <a:ext cx="61" cy="66"/>
            </a:xfrm>
            <a:custGeom>
              <a:avLst/>
              <a:gdLst/>
              <a:ahLst/>
              <a:cxnLst>
                <a:cxn ang="0">
                  <a:pos x="5236" y="10800"/>
                </a:cxn>
                <a:cxn ang="0">
                  <a:pos x="0" y="0"/>
                </a:cxn>
                <a:cxn ang="0">
                  <a:pos x="21600" y="5564"/>
                </a:cxn>
                <a:cxn ang="0">
                  <a:pos x="5236" y="21600"/>
                </a:cxn>
                <a:cxn ang="0">
                  <a:pos x="5236" y="10800"/>
                </a:cxn>
                <a:cxn ang="0">
                  <a:pos x="5236" y="10800"/>
                </a:cxn>
              </a:cxnLst>
              <a:rect l="0" t="0" r="r" b="b"/>
              <a:pathLst>
                <a:path w="21600" h="21600">
                  <a:moveTo>
                    <a:pt x="5236" y="10800"/>
                  </a:moveTo>
                  <a:lnTo>
                    <a:pt x="0" y="0"/>
                  </a:lnTo>
                  <a:lnTo>
                    <a:pt x="21600" y="5564"/>
                  </a:lnTo>
                  <a:lnTo>
                    <a:pt x="5236" y="21600"/>
                  </a:lnTo>
                  <a:lnTo>
                    <a:pt x="5236" y="10800"/>
                  </a:lnTo>
                  <a:close/>
                  <a:moveTo>
                    <a:pt x="5236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2427" y="1069"/>
              <a:ext cx="61" cy="65"/>
            </a:xfrm>
            <a:custGeom>
              <a:avLst/>
              <a:gdLst/>
              <a:ahLst/>
              <a:cxnLst>
                <a:cxn ang="0">
                  <a:pos x="5564" y="5317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16283"/>
                </a:cxn>
                <a:cxn ang="0">
                  <a:pos x="5564" y="5317"/>
                </a:cxn>
                <a:cxn ang="0">
                  <a:pos x="5564" y="5317"/>
                </a:cxn>
              </a:cxnLst>
              <a:rect l="0" t="0" r="r" b="b"/>
              <a:pathLst>
                <a:path w="21600" h="21600">
                  <a:moveTo>
                    <a:pt x="5564" y="5317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16283"/>
                  </a:lnTo>
                  <a:lnTo>
                    <a:pt x="5564" y="5317"/>
                  </a:lnTo>
                  <a:close/>
                  <a:moveTo>
                    <a:pt x="5564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2427" y="1808"/>
              <a:ext cx="61" cy="66"/>
            </a:xfrm>
            <a:custGeom>
              <a:avLst/>
              <a:gdLst/>
              <a:ahLst/>
              <a:cxnLst>
                <a:cxn ang="0">
                  <a:pos x="10800" y="5564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10800" y="5564"/>
                </a:cxn>
                <a:cxn ang="0">
                  <a:pos x="10800" y="5564"/>
                </a:cxn>
              </a:cxnLst>
              <a:rect l="0" t="0" r="r" b="b"/>
              <a:pathLst>
                <a:path w="21600" h="21600">
                  <a:moveTo>
                    <a:pt x="10800" y="5564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10800" y="5564"/>
                  </a:lnTo>
                  <a:close/>
                  <a:moveTo>
                    <a:pt x="10800" y="5564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2412" y="2154"/>
              <a:ext cx="61" cy="65"/>
            </a:xfrm>
            <a:custGeom>
              <a:avLst/>
              <a:gdLst/>
              <a:ahLst/>
              <a:cxnLst>
                <a:cxn ang="0">
                  <a:pos x="10800" y="5317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966"/>
                </a:cxn>
                <a:cxn ang="0">
                  <a:pos x="10800" y="5317"/>
                </a:cxn>
                <a:cxn ang="0">
                  <a:pos x="10800" y="5317"/>
                </a:cxn>
              </a:cxnLst>
              <a:rect l="0" t="0" r="r" b="b"/>
              <a:pathLst>
                <a:path w="21600" h="21600">
                  <a:moveTo>
                    <a:pt x="10800" y="5317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966"/>
                  </a:lnTo>
                  <a:lnTo>
                    <a:pt x="10800" y="5317"/>
                  </a:lnTo>
                  <a:close/>
                  <a:moveTo>
                    <a:pt x="10800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3035" y="312"/>
              <a:ext cx="60" cy="83"/>
            </a:xfrm>
            <a:custGeom>
              <a:avLst/>
              <a:gdLst/>
              <a:ahLst/>
              <a:cxnLst>
                <a:cxn ang="0">
                  <a:pos x="0" y="8588"/>
                </a:cxn>
                <a:cxn ang="0">
                  <a:pos x="0" y="0"/>
                </a:cxn>
                <a:cxn ang="0">
                  <a:pos x="21600" y="8588"/>
                </a:cxn>
                <a:cxn ang="0">
                  <a:pos x="0" y="21600"/>
                </a:cxn>
                <a:cxn ang="0">
                  <a:pos x="0" y="8588"/>
                </a:cxn>
                <a:cxn ang="0">
                  <a:pos x="0" y="8588"/>
                </a:cxn>
              </a:cxnLst>
              <a:rect l="0" t="0" r="r" b="b"/>
              <a:pathLst>
                <a:path w="21600" h="21600">
                  <a:moveTo>
                    <a:pt x="0" y="8588"/>
                  </a:moveTo>
                  <a:lnTo>
                    <a:pt x="0" y="0"/>
                  </a:lnTo>
                  <a:lnTo>
                    <a:pt x="21600" y="8588"/>
                  </a:lnTo>
                  <a:lnTo>
                    <a:pt x="0" y="21600"/>
                  </a:lnTo>
                  <a:lnTo>
                    <a:pt x="0" y="8588"/>
                  </a:lnTo>
                  <a:close/>
                  <a:moveTo>
                    <a:pt x="0" y="858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2807" y="345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035" y="1233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2807" y="1266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3035" y="2006"/>
              <a:ext cx="45" cy="65"/>
            </a:xfrm>
            <a:custGeom>
              <a:avLst/>
              <a:gdLst/>
              <a:ahLst/>
              <a:cxnLst>
                <a:cxn ang="0">
                  <a:pos x="0" y="10966"/>
                </a:cxn>
                <a:cxn ang="0">
                  <a:pos x="0" y="0"/>
                </a:cxn>
                <a:cxn ang="0">
                  <a:pos x="21600" y="10966"/>
                </a:cxn>
                <a:cxn ang="0">
                  <a:pos x="0" y="21600"/>
                </a:cxn>
                <a:cxn ang="0">
                  <a:pos x="0" y="10966"/>
                </a:cxn>
                <a:cxn ang="0">
                  <a:pos x="0" y="10966"/>
                </a:cxn>
              </a:cxnLst>
              <a:rect l="0" t="0" r="r" b="b"/>
              <a:pathLst>
                <a:path w="21600" h="21600">
                  <a:moveTo>
                    <a:pt x="0" y="10966"/>
                  </a:moveTo>
                  <a:lnTo>
                    <a:pt x="0" y="0"/>
                  </a:lnTo>
                  <a:lnTo>
                    <a:pt x="21600" y="10966"/>
                  </a:lnTo>
                  <a:lnTo>
                    <a:pt x="0" y="21600"/>
                  </a:lnTo>
                  <a:lnTo>
                    <a:pt x="0" y="10966"/>
                  </a:lnTo>
                  <a:close/>
                  <a:moveTo>
                    <a:pt x="0" y="1096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2792" y="2039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3020" y="2285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2792" y="2318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Rectangle 78"/>
            <p:cNvSpPr>
              <a:spLocks/>
            </p:cNvSpPr>
            <p:nvPr/>
          </p:nvSpPr>
          <p:spPr bwMode="auto">
            <a:xfrm>
              <a:off x="2819" y="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79" name="Rectangle 79"/>
            <p:cNvSpPr>
              <a:spLocks/>
            </p:cNvSpPr>
            <p:nvPr/>
          </p:nvSpPr>
          <p:spPr bwMode="auto">
            <a:xfrm>
              <a:off x="2810" y="928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2812" y="171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17" y="987"/>
              <a:ext cx="23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= </a:t>
              </a:r>
            </a:p>
          </p:txBody>
        </p:sp>
        <p:sp>
          <p:nvSpPr>
            <p:cNvPr id="82" name="Rectangle 82"/>
            <p:cNvSpPr>
              <a:spLocks/>
            </p:cNvSpPr>
            <p:nvPr/>
          </p:nvSpPr>
          <p:spPr bwMode="auto">
            <a:xfrm>
              <a:off x="225" y="987"/>
              <a:ext cx="101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openTransaction</a:t>
              </a:r>
            </a:p>
          </p:txBody>
        </p:sp>
        <p:sp>
          <p:nvSpPr>
            <p:cNvPr id="83" name="Rectangle 83"/>
            <p:cNvSpPr>
              <a:spLocks/>
            </p:cNvSpPr>
            <p:nvPr/>
          </p:nvSpPr>
          <p:spPr bwMode="auto">
            <a:xfrm>
              <a:off x="55" y="1196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4" name="Rectangle 84"/>
            <p:cNvSpPr>
              <a:spLocks/>
            </p:cNvSpPr>
            <p:nvPr/>
          </p:nvSpPr>
          <p:spPr bwMode="auto">
            <a:xfrm>
              <a:off x="220" y="1148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85" name="Rectangle 85"/>
            <p:cNvSpPr>
              <a:spLocks/>
            </p:cNvSpPr>
            <p:nvPr/>
          </p:nvSpPr>
          <p:spPr bwMode="auto">
            <a:xfrm>
              <a:off x="253" y="1196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405" y="1341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a.withdraw(10);</a:t>
              </a:r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0" y="2499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closeTransaction</a:t>
              </a:r>
            </a:p>
          </p:txBody>
        </p:sp>
        <p:sp>
          <p:nvSpPr>
            <p:cNvPr id="88" name="Rectangle 88"/>
            <p:cNvSpPr>
              <a:spLocks/>
            </p:cNvSpPr>
            <p:nvPr/>
          </p:nvSpPr>
          <p:spPr bwMode="auto">
            <a:xfrm>
              <a:off x="55" y="1518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9" name="Rectangle 89"/>
            <p:cNvSpPr>
              <a:spLocks/>
            </p:cNvSpPr>
            <p:nvPr/>
          </p:nvSpPr>
          <p:spPr bwMode="auto">
            <a:xfrm>
              <a:off x="220" y="1470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53" y="1518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405" y="1663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b.withdraw(20);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55" y="1856"/>
              <a:ext cx="144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405" y="2001"/>
              <a:ext cx="82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c.deposit(10);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55" y="2162"/>
              <a:ext cx="148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405" y="2306"/>
              <a:ext cx="83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d.deposit(20);</a:t>
              </a: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</a:t>
            </a:r>
            <a:r>
              <a:rPr lang="en-US" dirty="0" smtClean="0"/>
              <a:t>phantom deadlock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268760"/>
            <a:ext cx="8064897" cy="504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διεργασία μπορεί να περιμένει (</a:t>
            </a:r>
            <a:r>
              <a:rPr lang="en-US" sz="2400" dirty="0" smtClean="0"/>
              <a:t>waits-for)</a:t>
            </a:r>
            <a:r>
              <a:rPr lang="el-GR" sz="2400" dirty="0" smtClean="0"/>
              <a:t> για πολλούς πόρους</a:t>
            </a:r>
            <a:endParaRPr lang="en-US" sz="2400" dirty="0" smtClean="0"/>
          </a:p>
          <a:p>
            <a:pPr lvl="1"/>
            <a:r>
              <a:rPr lang="el-GR" sz="2000" dirty="0" smtClean="0"/>
              <a:t>Είτε τοπικούς πόρους</a:t>
            </a:r>
            <a:endParaRPr lang="en-US" sz="2000" dirty="0" smtClean="0"/>
          </a:p>
          <a:p>
            <a:pPr lvl="1"/>
            <a:r>
              <a:rPr lang="el-GR" sz="2000" dirty="0" smtClean="0"/>
              <a:t>Είτε πόρους που βρίσκονται σε διαφορετικούς κόμβους</a:t>
            </a:r>
          </a:p>
          <a:p>
            <a:pPr lvl="1"/>
            <a:endParaRPr lang="el-GR" sz="2000" dirty="0" smtClean="0"/>
          </a:p>
          <a:p>
            <a:r>
              <a:rPr lang="el-GR" sz="2400" dirty="0" smtClean="0"/>
              <a:t>Κάθε φορά που μια διεργασία πρέπει να περιμένει για έναν πόρο που βρίσκεται σε άλλον </a:t>
            </a:r>
            <a:r>
              <a:rPr lang="en-US" sz="2400" dirty="0" smtClean="0"/>
              <a:t>server </a:t>
            </a:r>
            <a:r>
              <a:rPr lang="el-GR" sz="2400" dirty="0" smtClean="0"/>
              <a:t>καλείται ο αλγόριθμος κατανεμημένου εντοπισμού</a:t>
            </a:r>
            <a:endParaRPr lang="el-GR" sz="2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Edge Chasing</a:t>
            </a:r>
          </a:p>
          <a:p>
            <a:r>
              <a:rPr lang="el-GR" sz="2400" b="1" dirty="0" smtClean="0"/>
              <a:t>Δημιουργείται ένα μήνυμα </a:t>
            </a:r>
            <a:r>
              <a:rPr lang="en-US" sz="2400" b="1" dirty="0" smtClean="0"/>
              <a:t>Probe</a:t>
            </a:r>
            <a:endParaRPr lang="en-US" sz="2400" b="1" dirty="0" smtClean="0"/>
          </a:p>
          <a:p>
            <a:pPr lvl="1"/>
            <a:r>
              <a:rPr lang="el-GR" sz="2000" dirty="0" smtClean="0"/>
              <a:t>Αποστέλλεται σε όλες τις διεργασίες που χρησιμοποιούν τον πόρο που περιμένουμε</a:t>
            </a:r>
            <a:endParaRPr lang="en-US" sz="2000" dirty="0" smtClean="0"/>
          </a:p>
          <a:p>
            <a:pPr lvl="1"/>
            <a:r>
              <a:rPr lang="el-GR" sz="2000" dirty="0" smtClean="0"/>
              <a:t>Το μήνυμα περιέχει 3 </a:t>
            </a:r>
            <a:r>
              <a:rPr lang="en-US" sz="2000" dirty="0" smtClean="0"/>
              <a:t>process </a:t>
            </a:r>
            <a:r>
              <a:rPr lang="en-US" sz="2000" dirty="0" smtClean="0"/>
              <a:t>IDs: </a:t>
            </a:r>
            <a:r>
              <a:rPr lang="en-US" sz="2000" i="1" dirty="0" smtClean="0"/>
              <a:t>{blocked ID, my ID, holder ID}</a:t>
            </a:r>
          </a:p>
          <a:p>
            <a:pPr lvl="1"/>
            <a:endParaRPr lang="el-GR" sz="2000" dirty="0" smtClean="0"/>
          </a:p>
          <a:p>
            <a:pPr lvl="1">
              <a:buNone/>
            </a:pPr>
            <a:r>
              <a:rPr lang="en-US" sz="2000" dirty="0" smtClean="0"/>
              <a:t>1</a:t>
            </a:r>
            <a:r>
              <a:rPr lang="en-US" sz="2000" dirty="0" smtClean="0"/>
              <a:t>. </a:t>
            </a:r>
            <a:r>
              <a:rPr lang="el-GR" sz="2000" dirty="0" smtClean="0"/>
              <a:t>Η διεργασία που περιμένει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Η διεργασία που στέλνει το μήνυμα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Η διεργασία παραλήπτης (που χρησιμοποιεί τον πόρο)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Κατά την παραλαβή μηνύματος</a:t>
            </a:r>
            <a:r>
              <a:rPr lang="en-US" sz="2400" dirty="0" smtClean="0"/>
              <a:t> </a:t>
            </a:r>
            <a:r>
              <a:rPr lang="en-US" sz="2400" i="1" dirty="0" smtClean="0"/>
              <a:t>probe </a:t>
            </a:r>
            <a:r>
              <a:rPr lang="el-GR" sz="2400" dirty="0" smtClean="0"/>
              <a:t>ο παραλήπτης ελέγχει αν ο ίδιος περιμένει κάποιον πόρο</a:t>
            </a:r>
            <a:endParaRPr lang="en-US" sz="2400" dirty="0" smtClean="0"/>
          </a:p>
          <a:p>
            <a:pPr lvl="1"/>
            <a:r>
              <a:rPr lang="el-GR" sz="2400" dirty="0" smtClean="0"/>
              <a:t>Αν ναι, ενημερώνει και προωθεί το μήνυμα</a:t>
            </a:r>
            <a:r>
              <a:rPr lang="en-US" sz="2400" dirty="0" smtClean="0"/>
              <a:t>: </a:t>
            </a:r>
            <a:r>
              <a:rPr lang="en-US" sz="2400" i="1" dirty="0" smtClean="0"/>
              <a:t>{blocked ID, my ID, holder ID}</a:t>
            </a:r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err="1" smtClean="0"/>
              <a:t>myId</a:t>
            </a:r>
            <a:r>
              <a:rPr lang="en-US" sz="2000" dirty="0" smtClean="0"/>
              <a:t> </a:t>
            </a:r>
            <a:r>
              <a:rPr lang="el-GR" sz="2000" dirty="0" smtClean="0"/>
              <a:t>με το δικό του </a:t>
            </a:r>
            <a:r>
              <a:rPr lang="en-US" sz="2000" dirty="0" smtClean="0"/>
              <a:t>process ID</a:t>
            </a:r>
            <a:endParaRPr lang="en-US" sz="2000" dirty="0" smtClean="0"/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smtClean="0"/>
              <a:t>holder ID</a:t>
            </a:r>
            <a:r>
              <a:rPr lang="el-GR" sz="2000" dirty="0" smtClean="0"/>
              <a:t> με τη διεργασία την οποία περιμένει</a:t>
            </a:r>
            <a:endParaRPr lang="en-US" sz="2000" dirty="0" smtClean="0"/>
          </a:p>
          <a:p>
            <a:pPr lvl="2"/>
            <a:r>
              <a:rPr lang="el-GR" sz="2000" dirty="0" smtClean="0"/>
              <a:t>Στέλνει το μήνυμα σε κάθε διεργασία που τη μπλοκάρει</a:t>
            </a:r>
            <a:endParaRPr lang="en-US" sz="2000" dirty="0" smtClean="0"/>
          </a:p>
          <a:p>
            <a:r>
              <a:rPr lang="el-GR" sz="2400" dirty="0" smtClean="0"/>
              <a:t>Αν ένα μήνυμα επιστρέψει στον αρχικό αποστολέα, σημαίνει ότι υπάρχει κύκλος</a:t>
            </a:r>
            <a:endParaRPr lang="en-US" sz="2400" dirty="0" smtClean="0"/>
          </a:p>
          <a:p>
            <a:pPr lvl="1"/>
            <a:r>
              <a:rPr lang="el-GR" sz="2400" dirty="0" smtClean="0"/>
              <a:t>Έχουμε </a:t>
            </a:r>
            <a:r>
              <a:rPr lang="en-US" sz="2400" i="1" dirty="0" smtClean="0"/>
              <a:t>deadlock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r>
              <a:rPr lang="el-GR" sz="2400" dirty="0" smtClean="0"/>
              <a:t>Η διεργασία</a:t>
            </a:r>
            <a:r>
              <a:rPr lang="en-US" sz="2400" dirty="0" smtClean="0"/>
              <a:t> </a:t>
            </a:r>
            <a:r>
              <a:rPr lang="en-US" sz="2400" dirty="0" smtClean="0"/>
              <a:t>0 </a:t>
            </a:r>
            <a:r>
              <a:rPr lang="el-GR" sz="2400" dirty="0" smtClean="0"/>
              <a:t>μπλοκάρεται από την </a:t>
            </a:r>
            <a:r>
              <a:rPr lang="en-US" sz="2400" dirty="0" smtClean="0"/>
              <a:t>1</a:t>
            </a:r>
            <a:endParaRPr lang="en-US" sz="2400" dirty="0" smtClean="0"/>
          </a:p>
          <a:p>
            <a:pPr lvl="1"/>
            <a:r>
              <a:rPr lang="el-GR" sz="2000" dirty="0" smtClean="0"/>
              <a:t>Αρχικό μήνυμα από τη διεργασία </a:t>
            </a:r>
            <a:r>
              <a:rPr lang="en-US" sz="2000" dirty="0" smtClean="0"/>
              <a:t>0 </a:t>
            </a:r>
            <a:r>
              <a:rPr lang="el-GR" sz="2000" dirty="0" smtClean="0"/>
              <a:t>στην </a:t>
            </a:r>
            <a:r>
              <a:rPr lang="en-US" sz="2000" dirty="0" smtClean="0"/>
              <a:t>1</a:t>
            </a:r>
            <a:r>
              <a:rPr lang="en-US" sz="2000" dirty="0" smtClean="0"/>
              <a:t>: </a:t>
            </a:r>
            <a:r>
              <a:rPr lang="en-US" sz="2000" i="1" dirty="0" smtClean="0"/>
              <a:t>(0,0,1)</a:t>
            </a:r>
          </a:p>
          <a:p>
            <a:pPr lvl="1"/>
            <a:r>
              <a:rPr lang="el-GR" sz="2000" dirty="0" smtClean="0"/>
              <a:t>Η </a:t>
            </a:r>
            <a:r>
              <a:rPr lang="en-US" sz="2000" dirty="0" smtClean="0"/>
              <a:t>P1 </a:t>
            </a:r>
            <a:r>
              <a:rPr lang="el-GR" sz="2000" dirty="0" smtClean="0"/>
              <a:t>στέλνει </a:t>
            </a:r>
            <a:r>
              <a:rPr lang="en-US" sz="2000" i="1" dirty="0" smtClean="0"/>
              <a:t>(0</a:t>
            </a:r>
            <a:r>
              <a:rPr lang="en-US" sz="2000" i="1" dirty="0" smtClean="0"/>
              <a:t>, 1, 2)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P2</a:t>
            </a:r>
            <a:r>
              <a:rPr lang="el-GR" sz="2000" i="1" dirty="0" smtClean="0"/>
              <a:t>, η </a:t>
            </a:r>
            <a:r>
              <a:rPr lang="en-US" sz="2000" i="1" dirty="0" smtClean="0"/>
              <a:t>P2 </a:t>
            </a:r>
            <a:r>
              <a:rPr lang="el-GR" sz="2000" i="1" dirty="0" smtClean="0"/>
              <a:t>στέλνει </a:t>
            </a:r>
            <a:r>
              <a:rPr lang="en-US" sz="2000" i="1" dirty="0" smtClean="0"/>
              <a:t>(0</a:t>
            </a:r>
            <a:r>
              <a:rPr lang="en-US" sz="2000" i="1" dirty="0" smtClean="0"/>
              <a:t>, 2, 3)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P3</a:t>
            </a:r>
            <a:r>
              <a:rPr lang="el-GR" sz="2000" i="1" dirty="0" smtClean="0"/>
              <a:t>, </a:t>
            </a:r>
            <a:r>
              <a:rPr lang="el-GR" sz="2000" i="1" dirty="0" err="1" smtClean="0"/>
              <a:t>κ.ο.κ</a:t>
            </a:r>
            <a:r>
              <a:rPr lang="el-GR" sz="2000" i="1" dirty="0" smtClean="0"/>
              <a:t>.</a:t>
            </a:r>
            <a:endParaRPr lang="en-US" sz="2000" i="1" dirty="0" smtClean="0"/>
          </a:p>
          <a:p>
            <a:r>
              <a:rPr lang="en-US" sz="2400" dirty="0" smtClean="0"/>
              <a:t> </a:t>
            </a:r>
            <a:r>
              <a:rPr lang="el-GR" sz="2400" dirty="0" smtClean="0"/>
              <a:t>Το μήνυμα </a:t>
            </a:r>
            <a:r>
              <a:rPr lang="en-US" sz="2400" i="1" dirty="0" smtClean="0"/>
              <a:t>(0,8,0</a:t>
            </a:r>
            <a:r>
              <a:rPr lang="en-US" sz="2400" i="1" dirty="0" smtClean="0"/>
              <a:t>) </a:t>
            </a:r>
            <a:r>
              <a:rPr lang="el-GR" sz="2400" i="1" dirty="0" smtClean="0"/>
              <a:t>επιστρέφει στην </a:t>
            </a:r>
            <a:r>
              <a:rPr lang="en-US" sz="2400" i="1" dirty="0" smtClean="0"/>
              <a:t>P0</a:t>
            </a:r>
            <a:endParaRPr lang="en-US" sz="2400" i="1" dirty="0" smtClean="0"/>
          </a:p>
          <a:p>
            <a:pPr lvl="1"/>
            <a:r>
              <a:rPr lang="el-GR" sz="2000" dirty="0" smtClean="0"/>
              <a:t>Υπάρχει κύκλος</a:t>
            </a:r>
            <a:r>
              <a:rPr lang="en-US" sz="2000" dirty="0" smtClean="0"/>
              <a:t>: </a:t>
            </a:r>
            <a:r>
              <a:rPr lang="en-US" sz="2000" i="1" dirty="0" smtClean="0"/>
              <a:t>deadlock</a:t>
            </a:r>
            <a:endParaRPr lang="el-GR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196752"/>
            <a:ext cx="89154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Σχεδιάζουμε το σύστημα έτσι ώστε τα </a:t>
            </a:r>
            <a:r>
              <a:rPr lang="en-US" sz="2800" dirty="0" smtClean="0"/>
              <a:t>deadlock </a:t>
            </a:r>
            <a:r>
              <a:rPr lang="el-GR" sz="2800" dirty="0" smtClean="0"/>
              <a:t>να είναι δομικά αδύνατον να δημιουργηθούν</a:t>
            </a:r>
          </a:p>
          <a:p>
            <a:r>
              <a:rPr lang="el-GR" sz="2800" dirty="0" smtClean="0"/>
              <a:t>Αποφυγή κυκλικών</a:t>
            </a:r>
            <a:r>
              <a:rPr lang="en-US" sz="2800" dirty="0" smtClean="0"/>
              <a:t> wait</a:t>
            </a:r>
            <a:r>
              <a:rPr lang="el-GR" sz="2800" dirty="0" smtClean="0"/>
              <a:t>_</a:t>
            </a:r>
            <a:r>
              <a:rPr lang="en-US" sz="2800" dirty="0" smtClean="0"/>
              <a:t>for</a:t>
            </a:r>
            <a:endParaRPr lang="en-US" sz="2800" dirty="0" smtClean="0"/>
          </a:p>
          <a:p>
            <a:r>
              <a:rPr lang="el-GR" sz="2800" dirty="0" smtClean="0"/>
              <a:t>Αναθέτουμε μοναδικό </a:t>
            </a:r>
            <a:r>
              <a:rPr lang="en-US" sz="2800" dirty="0" smtClean="0"/>
              <a:t>timestamp </a:t>
            </a:r>
            <a:r>
              <a:rPr lang="el-GR" sz="2800" dirty="0" smtClean="0"/>
              <a:t>σε κάθε </a:t>
            </a:r>
            <a:r>
              <a:rPr lang="en-US" sz="2800" dirty="0" smtClean="0"/>
              <a:t>transaction</a:t>
            </a:r>
            <a:endParaRPr lang="en-US" sz="2800" dirty="0" smtClean="0"/>
          </a:p>
          <a:p>
            <a:r>
              <a:rPr lang="el-GR" sz="2800" dirty="0" smtClean="0"/>
              <a:t>Διασφαλίζουμε ότι ο καθολικός </a:t>
            </a:r>
            <a:r>
              <a:rPr lang="en-US" sz="2800" i="1" dirty="0" smtClean="0"/>
              <a:t>Wait-For </a:t>
            </a:r>
            <a:r>
              <a:rPr lang="el-GR" sz="2800" dirty="0" smtClean="0"/>
              <a:t>γράφος κατευθύνεται από τις νεότερες στις παλαιότερες διεργασίες ή το αντίστροφο</a:t>
            </a:r>
            <a:endParaRPr lang="el-GR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400" dirty="0" smtClean="0"/>
              <a:t>Όταν μια διεργασία είναι έτοιμη να μπλοκάρει περιμένοντας έναν πόρο που χρησιμοποιείται από μια άλλη διεργασία τότε</a:t>
            </a:r>
          </a:p>
          <a:p>
            <a:pPr lvl="1"/>
            <a:r>
              <a:rPr lang="el-GR" sz="2000" dirty="0" smtClean="0"/>
              <a:t>Ελέγχει ποια διεργασία είναι η παλαιότερη (αυτή με το μικρότερο </a:t>
            </a:r>
            <a:r>
              <a:rPr lang="en-US" sz="2000" dirty="0" smtClean="0"/>
              <a:t>timestamp)</a:t>
            </a:r>
            <a:endParaRPr lang="en-US" sz="2000" dirty="0" smtClean="0"/>
          </a:p>
          <a:p>
            <a:r>
              <a:rPr lang="el-GR" sz="2400" dirty="0" smtClean="0"/>
              <a:t>Επιτρέπεται αναμονή (</a:t>
            </a:r>
            <a:r>
              <a:rPr lang="en-US" sz="2400" dirty="0" err="1" smtClean="0"/>
              <a:t>wait_for</a:t>
            </a:r>
            <a:r>
              <a:rPr lang="en-US" sz="2400" dirty="0" smtClean="0"/>
              <a:t>)</a:t>
            </a:r>
            <a:r>
              <a:rPr lang="el-GR" sz="2400" dirty="0" smtClean="0"/>
              <a:t> μόνο αν η διεργασία που θα περιμένει είναι παλαιότερη </a:t>
            </a:r>
          </a:p>
          <a:p>
            <a:r>
              <a:rPr lang="el-GR" sz="2400" dirty="0" smtClean="0"/>
              <a:t>Ακολουθώντας τον γράφο τα </a:t>
            </a:r>
            <a:r>
              <a:rPr lang="en-US" sz="2400" dirty="0" smtClean="0"/>
              <a:t>timestamps</a:t>
            </a:r>
            <a:r>
              <a:rPr lang="el-GR" sz="2400" dirty="0" smtClean="0"/>
              <a:t> πάντα αυξάνουν, οπότε οι κύκλοι είναι αδύνατοι</a:t>
            </a:r>
            <a:endParaRPr lang="en-US" sz="2400" dirty="0" smtClean="0"/>
          </a:p>
          <a:p>
            <a:r>
              <a:rPr lang="el-GR" sz="2400" dirty="0" smtClean="0"/>
              <a:t>Εναλλακτικά</a:t>
            </a:r>
            <a:r>
              <a:rPr lang="en-US" sz="2400" dirty="0" smtClean="0"/>
              <a:t>: </a:t>
            </a:r>
            <a:r>
              <a:rPr lang="el-GR" sz="2400" dirty="0" smtClean="0"/>
              <a:t>επιτρέπεται η αναμονή όταν η διεργασία που θα περιμένει είναι η νεώτερη (έχει το μεγαλύτερο </a:t>
            </a:r>
            <a:r>
              <a:rPr lang="en-US" sz="2400" dirty="0" smtClean="0"/>
              <a:t>timestamp)</a:t>
            </a:r>
            <a:endParaRPr lang="el-GR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wait-die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παλιά διεργασία χρειάζεται </a:t>
            </a:r>
          </a:p>
          <a:p>
            <a:pPr>
              <a:buNone/>
            </a:pPr>
            <a:r>
              <a:rPr lang="el-GR" sz="2400" dirty="0" smtClean="0"/>
              <a:t>	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l-GR" sz="2400" dirty="0" smtClean="0"/>
              <a:t>νεότερη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παλιότερη διεργασία περιμένει</a:t>
            </a:r>
            <a:endParaRPr lang="en-US" sz="2400" dirty="0" smtClean="0"/>
          </a:p>
          <a:p>
            <a:r>
              <a:rPr lang="el-GR" sz="2400" dirty="0" smtClean="0"/>
              <a:t>Μια νεότερη διεργασία χρειάζεται 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l-GR" sz="2400" dirty="0" smtClean="0"/>
              <a:t>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l-GR" sz="2400" dirty="0" smtClean="0"/>
              <a:t>παλιότερη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νεότερη διεργασία αυτοκτονεί</a:t>
            </a:r>
            <a:endParaRPr lang="el-G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475" y="1196752"/>
            <a:ext cx="38195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Flat</a:t>
            </a:r>
          </a:p>
          <a:p>
            <a:pPr lvl="1"/>
            <a:r>
              <a:rPr lang="en-US" sz="2000" dirty="0" smtClean="0"/>
              <a:t>Nested</a:t>
            </a:r>
            <a:endParaRPr lang="el-GR" sz="2000" dirty="0" smtClean="0"/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1-phase commit</a:t>
            </a:r>
            <a:endParaRPr lang="el-GR" sz="2000" dirty="0" smtClean="0"/>
          </a:p>
          <a:p>
            <a:pPr lvl="1"/>
            <a:r>
              <a:rPr lang="en-US" sz="2000" dirty="0" smtClean="0"/>
              <a:t>2-phase commit</a:t>
            </a:r>
          </a:p>
          <a:p>
            <a:pPr lvl="1"/>
            <a:r>
              <a:rPr lang="en-US" sz="2000" dirty="0" smtClean="0"/>
              <a:t>3-phase commit</a:t>
            </a:r>
            <a:endParaRPr lang="el-GR" sz="2000" dirty="0" smtClean="0"/>
          </a:p>
          <a:p>
            <a:r>
              <a:rPr lang="en-US" sz="2400" dirty="0" smtClean="0"/>
              <a:t>Concurrency </a:t>
            </a:r>
            <a:r>
              <a:rPr lang="en-US" sz="2400" dirty="0" smtClean="0"/>
              <a:t>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r>
              <a:rPr lang="en-US" sz="2400" dirty="0" smtClean="0"/>
              <a:t>Distributed Deadlocks</a:t>
            </a:r>
          </a:p>
          <a:p>
            <a:pPr lvl="1"/>
            <a:r>
              <a:rPr lang="en-US" sz="2000" dirty="0" smtClean="0"/>
              <a:t>Detection</a:t>
            </a:r>
          </a:p>
          <a:p>
            <a:pPr lvl="1"/>
            <a:r>
              <a:rPr lang="en-US" sz="2000" smtClean="0"/>
              <a:t>Prevention</a:t>
            </a:r>
            <a:endParaRPr lang="en-US" sz="2000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</a:t>
            </a:r>
            <a:r>
              <a:rPr lang="el-GR" dirty="0" smtClean="0"/>
              <a:t>και </a:t>
            </a:r>
            <a:r>
              <a:rPr lang="en-US" dirty="0" smtClean="0"/>
              <a:t>Participant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coordinator </a:t>
            </a:r>
            <a:endParaRPr lang="el-GR" sz="2400" dirty="0" smtClean="0"/>
          </a:p>
          <a:p>
            <a:pPr lvl="1"/>
            <a:r>
              <a:rPr lang="el-GR" sz="2000" dirty="0" smtClean="0"/>
              <a:t>Εκτελεί το </a:t>
            </a:r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όταν καλείται από τον</a:t>
            </a:r>
            <a:r>
              <a:rPr lang="en-US" sz="2000" dirty="0" smtClean="0"/>
              <a:t> client </a:t>
            </a:r>
            <a:r>
              <a:rPr lang="el-GR" sz="2000" dirty="0" smtClean="0"/>
              <a:t>επιστρέφοντας μοναδικό αναγνωριστικό </a:t>
            </a:r>
            <a:r>
              <a:rPr lang="en-US" sz="2000" dirty="0" smtClean="0"/>
              <a:t>(TID)</a:t>
            </a:r>
          </a:p>
          <a:p>
            <a:pPr lvl="1"/>
            <a:r>
              <a:rPr lang="el-GR" sz="2000" dirty="0" smtClean="0"/>
              <a:t>Είναι υπεύθυνος για το </a:t>
            </a:r>
            <a:r>
              <a:rPr lang="en-US" sz="2000" dirty="0" smtClean="0"/>
              <a:t>commit </a:t>
            </a:r>
            <a:r>
              <a:rPr lang="el-GR" sz="2000" dirty="0" smtClean="0"/>
              <a:t>ή το </a:t>
            </a:r>
            <a:r>
              <a:rPr lang="en-US" sz="2000" dirty="0" smtClean="0"/>
              <a:t>abort</a:t>
            </a:r>
          </a:p>
          <a:p>
            <a:pPr lvl="1"/>
            <a:r>
              <a:rPr lang="el-GR" sz="2000" dirty="0" smtClean="0"/>
              <a:t>Καταγράφει τους </a:t>
            </a:r>
            <a:r>
              <a:rPr lang="en-US" sz="2000" dirty="0" smtClean="0"/>
              <a:t>servers </a:t>
            </a:r>
            <a:r>
              <a:rPr lang="el-GR" sz="2000" dirty="0" smtClean="0"/>
              <a:t>που συμμετέχουν στο </a:t>
            </a:r>
            <a:r>
              <a:rPr lang="en-US" sz="2000" dirty="0" smtClean="0"/>
              <a:t>distributed transaction (participants)</a:t>
            </a:r>
          </a:p>
          <a:p>
            <a:r>
              <a:rPr lang="en-US" sz="2400" dirty="0" smtClean="0"/>
              <a:t>O participants</a:t>
            </a:r>
          </a:p>
          <a:p>
            <a:pPr lvl="1"/>
            <a:r>
              <a:rPr lang="en-US" sz="2000" dirty="0" smtClean="0"/>
              <a:t>Servers  </a:t>
            </a:r>
            <a:r>
              <a:rPr lang="el-GR" sz="2000" dirty="0" smtClean="0"/>
              <a:t>που εκτελούν τοπική επεξεργασία σε αντικείμενα που έχουν</a:t>
            </a:r>
          </a:p>
          <a:p>
            <a:pPr lvl="1"/>
            <a:r>
              <a:rPr lang="el-GR" sz="2000" dirty="0" smtClean="0"/>
              <a:t>Υπεύθυνοι για τα αντικείμενά τους</a:t>
            </a:r>
          </a:p>
          <a:p>
            <a:pPr lvl="1"/>
            <a:r>
              <a:rPr lang="el-GR" sz="2000" dirty="0" smtClean="0"/>
              <a:t>Συνεργάζονται με </a:t>
            </a:r>
            <a:r>
              <a:rPr lang="en-US" sz="2000" dirty="0" smtClean="0"/>
              <a:t>coordinator</a:t>
            </a:r>
            <a:r>
              <a:rPr lang="el-GR" sz="2000" dirty="0" smtClean="0"/>
              <a:t> ακολουθώντας το πρωτόκολλο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Σχηματικά</a:t>
            </a:r>
            <a:endParaRPr lang="el-G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1720" y="1484784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4120" y="3084984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236120" y="1751484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74220" y="2957984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274220" y="4278784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642520" y="2221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629820" y="2411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4667920" y="34659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655220" y="36564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617120" y="4634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04420" y="4824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642520" y="5142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629820" y="5332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" name="AutoShape 18"/>
          <p:cNvCxnSpPr>
            <a:cxnSpLocks noChangeShapeType="1"/>
            <a:stCxn id="21" idx="0"/>
            <a:endCxn id="10" idx="2"/>
          </p:cNvCxnSpPr>
          <p:nvPr/>
        </p:nvCxnSpPr>
        <p:spPr bwMode="auto">
          <a:xfrm rot="16200000">
            <a:off x="3185195" y="1830859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9"/>
          <p:cNvCxnSpPr>
            <a:cxnSpLocks noChangeShapeType="1"/>
            <a:stCxn id="21" idx="2"/>
            <a:endCxn id="14" idx="2"/>
          </p:cNvCxnSpPr>
          <p:nvPr/>
        </p:nvCxnSpPr>
        <p:spPr bwMode="auto">
          <a:xfrm rot="16200000" flipH="1">
            <a:off x="3005014" y="3212778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20"/>
          <p:cNvCxnSpPr>
            <a:cxnSpLocks noChangeShapeType="1"/>
            <a:stCxn id="21" idx="2"/>
            <a:endCxn id="16" idx="2"/>
          </p:cNvCxnSpPr>
          <p:nvPr/>
        </p:nvCxnSpPr>
        <p:spPr bwMode="auto">
          <a:xfrm rot="16200000" flipH="1">
            <a:off x="2763714" y="3454078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445420" y="3288184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09220" y="2310284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312320" y="37199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63120" y="53836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09220" y="3529484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883820" y="46851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896520" y="5193184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25020" y="24372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50220" y="3504084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1947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1820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4520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4393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4413920" y="30087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401220" y="31992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4363120" y="43295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4350420" y="45200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H="1">
            <a:off x="3474120" y="2005484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 flipV="1">
            <a:off x="3486820" y="2030884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3474120" y="2119784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3639220" y="17133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3893220" y="26912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563020" y="31611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2115220" y="2132068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4655220" y="1789584"/>
            <a:ext cx="15009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629820" y="3021484"/>
            <a:ext cx="159836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579020" y="4316884"/>
            <a:ext cx="150514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2585120" y="5815484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l-G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 </a:t>
            </a:r>
            <a:r>
              <a:rPr lang="el-GR" sz="2800" dirty="0" smtClean="0"/>
              <a:t>αρχή του </a:t>
            </a:r>
            <a:r>
              <a:rPr lang="en-US" sz="2800" dirty="0" smtClean="0"/>
              <a:t>atomicity</a:t>
            </a:r>
          </a:p>
          <a:p>
            <a:pPr lvl="1"/>
            <a:r>
              <a:rPr lang="el-GR" sz="2400" dirty="0" smtClean="0"/>
              <a:t>Όλα ή τίποτα</a:t>
            </a:r>
          </a:p>
          <a:p>
            <a:r>
              <a:rPr lang="el-GR" sz="2800" dirty="0" smtClean="0"/>
              <a:t>Ο </a:t>
            </a:r>
            <a:r>
              <a:rPr lang="en-US" sz="2800" dirty="0" smtClean="0"/>
              <a:t>coordinator </a:t>
            </a:r>
            <a:r>
              <a:rPr lang="el-GR" sz="2800" dirty="0" smtClean="0"/>
              <a:t>προτείνει </a:t>
            </a:r>
            <a:r>
              <a:rPr lang="en-US" sz="2800" dirty="0" smtClean="0"/>
              <a:t>commit</a:t>
            </a:r>
          </a:p>
          <a:p>
            <a:pPr lvl="1"/>
            <a:r>
              <a:rPr lang="el-GR" sz="2400" dirty="0" smtClean="0"/>
              <a:t>Αν όλοι 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συμφωνήσουν -&gt; όλοι </a:t>
            </a:r>
            <a:r>
              <a:rPr lang="en-US" sz="2400" dirty="0" smtClean="0"/>
              <a:t>commit</a:t>
            </a:r>
          </a:p>
          <a:p>
            <a:pPr lvl="1"/>
            <a:r>
              <a:rPr lang="el-GR" sz="2400" dirty="0" smtClean="0"/>
              <a:t>Αν ένας διαφωνήσει -&gt; όλοι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r>
              <a:rPr lang="el-GR" sz="2800" dirty="0" smtClean="0"/>
              <a:t>Μοντέλο σφαλμάτων</a:t>
            </a:r>
          </a:p>
          <a:p>
            <a:pPr lvl="1"/>
            <a:r>
              <a:rPr lang="el-GR" sz="2400" dirty="0" smtClean="0"/>
              <a:t>Καθυστέρηση ή απώλεια μηνυμάτων</a:t>
            </a:r>
          </a:p>
          <a:p>
            <a:pPr lvl="1"/>
            <a:r>
              <a:rPr lang="en-US" sz="2400" dirty="0" smtClean="0"/>
              <a:t>Crash</a:t>
            </a:r>
            <a:r>
              <a:rPr lang="el-GR" sz="2400" dirty="0" smtClean="0"/>
              <a:t> και ανάνηψη από δίσκο</a:t>
            </a:r>
            <a:endParaRPr lang="el-G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20523</TotalTime>
  <Words>2826</Words>
  <Application>Microsoft Office PowerPoint</Application>
  <PresentationFormat>Προβολή στην οθόνη (4:3)</PresentationFormat>
  <Paragraphs>627</Paragraphs>
  <Slides>58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58</vt:i4>
      </vt:variant>
    </vt:vector>
  </HeadingPairs>
  <TitlesOfParts>
    <vt:vector size="59" baseType="lpstr">
      <vt:lpstr>Θέμα του Office</vt:lpstr>
      <vt:lpstr>Διαφάνεια 1</vt:lpstr>
      <vt:lpstr>Στο προηγούμενο μάθημα…</vt:lpstr>
      <vt:lpstr>Σε αυτό το μάθημα</vt:lpstr>
      <vt:lpstr>Distributed Transactions</vt:lpstr>
      <vt:lpstr>Παράδειγμα</vt:lpstr>
      <vt:lpstr>Coordinator και Participant</vt:lpstr>
      <vt:lpstr>Σχηματικά</vt:lpstr>
      <vt:lpstr>Παράδειγμα </vt:lpstr>
      <vt:lpstr>Atomic commit</vt:lpstr>
      <vt:lpstr>1-phase commit</vt:lpstr>
      <vt:lpstr>2-phase commit</vt:lpstr>
      <vt:lpstr>Transaction states</vt:lpstr>
      <vt:lpstr>Το πρωτόκολλο</vt:lpstr>
      <vt:lpstr>Το πρωτόκολλο</vt:lpstr>
      <vt:lpstr>Το πρωτόκολλο</vt:lpstr>
      <vt:lpstr>Το πρωτόκολλο</vt:lpstr>
      <vt:lpstr>Χειρισμός σφαλμάτων</vt:lpstr>
      <vt:lpstr>Χρήση log: 1η φάση</vt:lpstr>
      <vt:lpstr>Χρήση log: 2η φάση</vt:lpstr>
      <vt:lpstr>Σφάλματα στην 1η φάση</vt:lpstr>
      <vt:lpstr>Σφάλματα στη 2η φάση</vt:lpstr>
      <vt:lpstr>Recovery coordinator</vt:lpstr>
      <vt:lpstr>Τι κακό έχει το 2-phase commit;</vt:lpstr>
      <vt:lpstr>3-phase commit </vt:lpstr>
      <vt:lpstr>Το πρωτόκολλο</vt:lpstr>
      <vt:lpstr>1η φάση</vt:lpstr>
      <vt:lpstr>2η φάση</vt:lpstr>
      <vt:lpstr>3η φάση </vt:lpstr>
      <vt:lpstr>Ανάνηψη </vt:lpstr>
      <vt:lpstr>Αδυναμίες του πρωτοκόλλου</vt:lpstr>
      <vt:lpstr>Πρόβλημα </vt:lpstr>
      <vt:lpstr>2-phase commit για nested transactions</vt:lpstr>
      <vt:lpstr>Λειτουργίες</vt:lpstr>
      <vt:lpstr>Ιεραρχικό 2PC πρωτόκολλο</vt:lpstr>
      <vt:lpstr>Flat 2PC πρωτόκολλο</vt:lpstr>
      <vt:lpstr>Έλεγχος ταυτοχρονισμού </vt:lpstr>
      <vt:lpstr>Locking</vt:lpstr>
      <vt:lpstr>Παράδειγμα</vt:lpstr>
      <vt:lpstr>Timestamp ordering</vt:lpstr>
      <vt:lpstr>Optimistic concurrency control</vt:lpstr>
      <vt:lpstr>Commitment deadlock</vt:lpstr>
      <vt:lpstr>Deadlocks</vt:lpstr>
      <vt:lpstr>Παράδειγμα deadlock</vt:lpstr>
      <vt:lpstr>Διαχείριση deadlocks</vt:lpstr>
      <vt:lpstr>Εντοπισμός deadlock</vt:lpstr>
      <vt:lpstr>Κεντρικός εντοπισμός</vt:lpstr>
      <vt:lpstr>Κεντρικός εντοπισμός</vt:lpstr>
      <vt:lpstr>Phantom deadlocks</vt:lpstr>
      <vt:lpstr>Παράδειγμα phantom deadlock</vt:lpstr>
      <vt:lpstr>Παράδειγμα phantom deadlock</vt:lpstr>
      <vt:lpstr>Κατανεμημένος εντοπισμός</vt:lpstr>
      <vt:lpstr>Αλγόριθμος κατανεμημένου εντοπισμού</vt:lpstr>
      <vt:lpstr>Αλγόριθμος κατανεμημένου εντοπισμού</vt:lpstr>
      <vt:lpstr>Παράδειγμα</vt:lpstr>
      <vt:lpstr>Πρόληψη κατανεμημένου deadlock</vt:lpstr>
      <vt:lpstr>Πρόληψη κατανεμημένου deadlock</vt:lpstr>
      <vt:lpstr>Αλγόριθμος wait-die</vt:lpstr>
      <vt:lpstr>Ανακεφαλαίωση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662</cp:revision>
  <cp:lastPrinted>1601-01-01T00:00:00Z</cp:lastPrinted>
  <dcterms:created xsi:type="dcterms:W3CDTF">2010-01-28T11:06:47Z</dcterms:created>
  <dcterms:modified xsi:type="dcterms:W3CDTF">2015-11-25T11:56:09Z</dcterms:modified>
</cp:coreProperties>
</file>