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6"/>
  </p:notesMasterIdLst>
  <p:sldIdLst>
    <p:sldId id="256" r:id="rId2"/>
    <p:sldId id="291" r:id="rId3"/>
    <p:sldId id="292" r:id="rId4"/>
    <p:sldId id="317" r:id="rId5"/>
    <p:sldId id="293" r:id="rId6"/>
    <p:sldId id="294" r:id="rId7"/>
    <p:sldId id="295" r:id="rId8"/>
    <p:sldId id="303" r:id="rId9"/>
    <p:sldId id="296" r:id="rId10"/>
    <p:sldId id="304" r:id="rId11"/>
    <p:sldId id="341" r:id="rId12"/>
    <p:sldId id="342" r:id="rId13"/>
    <p:sldId id="302" r:id="rId14"/>
    <p:sldId id="343" r:id="rId15"/>
    <p:sldId id="344" r:id="rId16"/>
    <p:sldId id="297" r:id="rId17"/>
    <p:sldId id="345" r:id="rId18"/>
    <p:sldId id="298" r:id="rId19"/>
    <p:sldId id="308" r:id="rId20"/>
    <p:sldId id="299" r:id="rId21"/>
    <p:sldId id="300" r:id="rId22"/>
    <p:sldId id="346" r:id="rId23"/>
    <p:sldId id="305" r:id="rId24"/>
    <p:sldId id="309" r:id="rId25"/>
    <p:sldId id="306" r:id="rId26"/>
    <p:sldId id="311" r:id="rId27"/>
    <p:sldId id="312" r:id="rId28"/>
    <p:sldId id="314" r:id="rId29"/>
    <p:sldId id="315" r:id="rId30"/>
    <p:sldId id="347" r:id="rId31"/>
    <p:sldId id="348" r:id="rId32"/>
    <p:sldId id="332" r:id="rId33"/>
    <p:sldId id="316" r:id="rId34"/>
    <p:sldId id="319" r:id="rId35"/>
    <p:sldId id="333" r:id="rId36"/>
    <p:sldId id="349" r:id="rId37"/>
    <p:sldId id="350" r:id="rId38"/>
    <p:sldId id="351" r:id="rId39"/>
    <p:sldId id="352" r:id="rId40"/>
    <p:sldId id="353" r:id="rId41"/>
    <p:sldId id="354" r:id="rId42"/>
    <p:sldId id="355" r:id="rId43"/>
    <p:sldId id="356" r:id="rId44"/>
    <p:sldId id="357" r:id="rId45"/>
    <p:sldId id="358" r:id="rId46"/>
    <p:sldId id="318" r:id="rId47"/>
    <p:sldId id="334" r:id="rId48"/>
    <p:sldId id="320" r:id="rId49"/>
    <p:sldId id="321" r:id="rId50"/>
    <p:sldId id="335" r:id="rId51"/>
    <p:sldId id="322" r:id="rId52"/>
    <p:sldId id="323" r:id="rId53"/>
    <p:sldId id="324" r:id="rId54"/>
    <p:sldId id="325" r:id="rId55"/>
    <p:sldId id="326" r:id="rId56"/>
    <p:sldId id="327" r:id="rId57"/>
    <p:sldId id="328" r:id="rId58"/>
    <p:sldId id="329" r:id="rId59"/>
    <p:sldId id="331" r:id="rId60"/>
    <p:sldId id="336" r:id="rId61"/>
    <p:sldId id="337" r:id="rId62"/>
    <p:sldId id="338" r:id="rId63"/>
    <p:sldId id="339" r:id="rId64"/>
    <p:sldId id="340" r:id="rId65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072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149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4/11/2015</a:t>
            </a:fld>
            <a:endParaRPr lang="el-GR" sz="1000" b="1" dirty="0">
              <a:latin typeface="Calibri" pitchFamily="34" charset="0"/>
            </a:endParaRPr>
          </a:p>
        </p:txBody>
      </p:sp>
      <p:sp>
        <p:nvSpPr>
          <p:cNvPr id="12" name="11 - TextBox"/>
          <p:cNvSpPr txBox="1"/>
          <p:nvPr userDrawn="1"/>
        </p:nvSpPr>
        <p:spPr>
          <a:xfrm>
            <a:off x="466526" y="6556375"/>
            <a:ext cx="46815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  <a:latin typeface="+mj-lt"/>
              </a:rPr>
              <a:t>Big Data related projects</a:t>
            </a:r>
            <a:endParaRPr lang="el-GR" sz="1200" dirty="0">
              <a:solidFill>
                <a:schemeClr val="bg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Ρολόγια και Συγχρονισμός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2015-2016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του </a:t>
            </a:r>
            <a:r>
              <a:rPr lang="en-US" dirty="0" err="1" smtClean="0"/>
              <a:t>Cristian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ακρίβεια είναι +-(</a:t>
            </a:r>
            <a:r>
              <a:rPr lang="en-US" sz="2000" dirty="0" smtClean="0"/>
              <a:t>RTT/2-min)</a:t>
            </a:r>
          </a:p>
          <a:p>
            <a:endParaRPr lang="en-US" sz="2000" dirty="0" smtClean="0"/>
          </a:p>
          <a:p>
            <a:r>
              <a:rPr lang="el-GR" sz="2000" dirty="0" smtClean="0"/>
              <a:t>Τελικά ο αλγόριθμος έχει ως εξής:</a:t>
            </a:r>
          </a:p>
          <a:p>
            <a:pPr lvl="1"/>
            <a:r>
              <a:rPr lang="el-GR" sz="1600" dirty="0" smtClean="0"/>
              <a:t>Ο </a:t>
            </a:r>
            <a:r>
              <a:rPr lang="en-US" sz="1600" dirty="0" smtClean="0"/>
              <a:t>client </a:t>
            </a:r>
            <a:r>
              <a:rPr lang="el-GR" sz="1600" dirty="0" smtClean="0"/>
              <a:t>ρωτά τον </a:t>
            </a:r>
            <a:r>
              <a:rPr lang="en-US" sz="1600" dirty="0" smtClean="0"/>
              <a:t>time server</a:t>
            </a:r>
          </a:p>
          <a:p>
            <a:pPr lvl="1"/>
            <a:r>
              <a:rPr lang="en-US" sz="1600" dirty="0" smtClean="0"/>
              <a:t>O time server </a:t>
            </a:r>
            <a:r>
              <a:rPr lang="el-GR" sz="1600" dirty="0" smtClean="0"/>
              <a:t>στέλνει την ώρα </a:t>
            </a:r>
            <a:r>
              <a:rPr lang="el-GR" sz="1600" dirty="0" smtClean="0"/>
              <a:t>Τ</a:t>
            </a:r>
            <a:endParaRPr lang="el-GR" sz="1600" dirty="0" smtClean="0"/>
          </a:p>
          <a:p>
            <a:pPr lvl="1"/>
            <a:r>
              <a:rPr lang="el-GR" sz="1600" dirty="0" smtClean="0"/>
              <a:t>Ο </a:t>
            </a:r>
            <a:r>
              <a:rPr lang="en-US" sz="1600" dirty="0" smtClean="0"/>
              <a:t>client </a:t>
            </a:r>
            <a:r>
              <a:rPr lang="el-GR" sz="1600" dirty="0" smtClean="0"/>
              <a:t>βάζει το ρολόι του στην ώρα Τ+</a:t>
            </a:r>
            <a:r>
              <a:rPr lang="en-US" sz="1600" dirty="0" smtClean="0"/>
              <a:t>RTT/2</a:t>
            </a:r>
          </a:p>
          <a:p>
            <a:pPr lvl="1"/>
            <a:endParaRPr lang="en-US" sz="1600" dirty="0" smtClean="0"/>
          </a:p>
          <a:p>
            <a:r>
              <a:rPr lang="el-GR" sz="2000" dirty="0" smtClean="0"/>
              <a:t>Πώς μπορούμε να βελτιώσουμε την ακρίβεια;</a:t>
            </a:r>
          </a:p>
          <a:p>
            <a:pPr lvl="1"/>
            <a:r>
              <a:rPr lang="el-GR" sz="1600" dirty="0" smtClean="0"/>
              <a:t>Μέτρηση του </a:t>
            </a:r>
            <a:r>
              <a:rPr lang="en-US" sz="1600" dirty="0" smtClean="0"/>
              <a:t>RTT </a:t>
            </a:r>
            <a:r>
              <a:rPr lang="el-GR" sz="1600" dirty="0" smtClean="0"/>
              <a:t>πολλές φορές για καλύτερη εκτίμηση του ελάχιστου -&gt; μειώνουμε το σφάλμα</a:t>
            </a:r>
          </a:p>
          <a:p>
            <a:pPr lvl="1"/>
            <a:r>
              <a:rPr lang="el-GR" sz="1600" dirty="0" smtClean="0"/>
              <a:t>Για ασυνήθιστα μεγάλα </a:t>
            </a:r>
            <a:r>
              <a:rPr lang="en-US" sz="1600" dirty="0" smtClean="0"/>
              <a:t>RTT</a:t>
            </a:r>
            <a:r>
              <a:rPr lang="el-GR" sz="1600" dirty="0" smtClean="0"/>
              <a:t>, τα αγνοούμε και επαναλαμβάνουμε -&gt; απαλείφουμε τους </a:t>
            </a:r>
            <a:r>
              <a:rPr lang="en-US" sz="1600" dirty="0" smtClean="0"/>
              <a:t>outliers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r>
              <a:rPr lang="el-GR" sz="1800" dirty="0" smtClean="0"/>
              <a:t>Αποστολή αιτήματος στις </a:t>
            </a:r>
            <a:r>
              <a:rPr lang="en-US" sz="1800" dirty="0" smtClean="0"/>
              <a:t>5:08:15.100 </a:t>
            </a:r>
            <a:r>
              <a:rPr lang="en-US" sz="1800" dirty="0" smtClean="0"/>
              <a:t>(</a:t>
            </a:r>
            <a:r>
              <a:rPr lang="en-US" sz="1800" dirty="0" smtClean="0"/>
              <a:t>T0)</a:t>
            </a:r>
            <a:endParaRPr lang="en-US" sz="1800" dirty="0" smtClean="0"/>
          </a:p>
          <a:p>
            <a:r>
              <a:rPr lang="el-GR" sz="1800" dirty="0" smtClean="0"/>
              <a:t>Λήψη απάντησης στις </a:t>
            </a:r>
            <a:r>
              <a:rPr lang="en-US" sz="1800" dirty="0" smtClean="0"/>
              <a:t>5:08:15.900 </a:t>
            </a:r>
            <a:r>
              <a:rPr lang="en-US" sz="1800" dirty="0" smtClean="0"/>
              <a:t>(</a:t>
            </a:r>
            <a:r>
              <a:rPr lang="en-US" sz="1800" dirty="0" smtClean="0"/>
              <a:t>T1)</a:t>
            </a:r>
            <a:endParaRPr lang="en-US" sz="1800" dirty="0" smtClean="0"/>
          </a:p>
          <a:p>
            <a:r>
              <a:rPr lang="el-GR" sz="1800" dirty="0" smtClean="0"/>
              <a:t>Η απάντηση είναι </a:t>
            </a:r>
            <a:r>
              <a:rPr lang="en-US" sz="1800" dirty="0" smtClean="0"/>
              <a:t>5:09:25.300 </a:t>
            </a:r>
            <a:r>
              <a:rPr lang="en-US" sz="1800" dirty="0" smtClean="0"/>
              <a:t>(</a:t>
            </a:r>
            <a:r>
              <a:rPr lang="en-US" sz="1800" dirty="0" smtClean="0"/>
              <a:t>T)</a:t>
            </a:r>
            <a:endParaRPr lang="en-US" sz="1800" dirty="0" smtClean="0"/>
          </a:p>
          <a:p>
            <a:endParaRPr lang="el-GR" sz="1800" dirty="0" smtClean="0"/>
          </a:p>
          <a:p>
            <a:r>
              <a:rPr lang="en-US" sz="1800" dirty="0" smtClean="0"/>
              <a:t>RTT = T1 </a:t>
            </a:r>
            <a:r>
              <a:rPr lang="en-US" sz="1800" dirty="0" smtClean="0"/>
              <a:t>-</a:t>
            </a:r>
            <a:r>
              <a:rPr lang="en-US" sz="1800" dirty="0" smtClean="0"/>
              <a:t>T0</a:t>
            </a:r>
            <a:r>
              <a:rPr lang="el-GR" sz="1800" dirty="0" smtClean="0"/>
              <a:t> = </a:t>
            </a:r>
            <a:r>
              <a:rPr lang="en-US" sz="1800" dirty="0" smtClean="0"/>
              <a:t>5:08:15.900 </a:t>
            </a:r>
            <a:r>
              <a:rPr lang="en-US" sz="1800" dirty="0" smtClean="0"/>
              <a:t>- 5:08:15.100 = 800 ms</a:t>
            </a:r>
          </a:p>
          <a:p>
            <a:r>
              <a:rPr lang="el-GR" sz="1800" dirty="0" smtClean="0"/>
              <a:t>Υποθέτουμε ότι ο χρόνος που πέρασε μέχρι να λάβουμε απάντηση είναι </a:t>
            </a:r>
            <a:r>
              <a:rPr lang="en-US" sz="1800" dirty="0" smtClean="0"/>
              <a:t>400 ms</a:t>
            </a:r>
            <a:endParaRPr lang="en-US" sz="1800" dirty="0" smtClean="0"/>
          </a:p>
          <a:p>
            <a:r>
              <a:rPr lang="el-GR" sz="1800" dirty="0" smtClean="0"/>
              <a:t>Θέτουμε την ώρα </a:t>
            </a:r>
            <a:r>
              <a:rPr lang="en-US" sz="1800" dirty="0" smtClean="0"/>
              <a:t>T+ RTT/2</a:t>
            </a:r>
            <a:endParaRPr lang="en-US" sz="1800" dirty="0" smtClean="0"/>
          </a:p>
          <a:p>
            <a:r>
              <a:rPr lang="en-US" sz="1800" dirty="0" smtClean="0"/>
              <a:t>5:09:25.300 + 400 = </a:t>
            </a:r>
            <a:r>
              <a:rPr lang="en-US" sz="1800" dirty="0" smtClean="0"/>
              <a:t>5:09.25.700</a:t>
            </a:r>
            <a:endParaRPr lang="el-GR" sz="1800" dirty="0" smtClean="0"/>
          </a:p>
          <a:p>
            <a:pPr>
              <a:buNone/>
            </a:pPr>
            <a:endParaRPr lang="el-GR" sz="18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5184576" cy="211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r>
              <a:rPr lang="el-GR" sz="1800" dirty="0" smtClean="0"/>
              <a:t>Αν γνωρίζαμε ότι </a:t>
            </a:r>
            <a:r>
              <a:rPr lang="en-US" sz="1800" dirty="0" smtClean="0"/>
              <a:t>min </a:t>
            </a:r>
            <a:r>
              <a:rPr lang="el-GR" sz="1800" dirty="0" smtClean="0"/>
              <a:t>χρόνος είναι 200</a:t>
            </a:r>
            <a:r>
              <a:rPr lang="en-US" sz="1800" dirty="0" smtClean="0"/>
              <a:t>ms</a:t>
            </a:r>
            <a:r>
              <a:rPr lang="el-GR" sz="1800" dirty="0" smtClean="0"/>
              <a:t> τότε</a:t>
            </a:r>
          </a:p>
          <a:p>
            <a:endParaRPr lang="el-GR" sz="1800" dirty="0" smtClean="0"/>
          </a:p>
          <a:p>
            <a:r>
              <a:rPr lang="el-GR" sz="1800" dirty="0" smtClean="0"/>
              <a:t> </a:t>
            </a:r>
            <a:r>
              <a:rPr lang="en-US" sz="1800" dirty="0" smtClean="0"/>
              <a:t>Error =       (900-100)/2-200 =     200 ms</a:t>
            </a:r>
            <a:endParaRPr lang="el-GR" sz="1800" dirty="0" smtClean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5184576" cy="211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772816"/>
            <a:ext cx="19812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3" y="4365105"/>
            <a:ext cx="216024" cy="26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365104"/>
            <a:ext cx="216024" cy="26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Berkley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Εσωτερικός </a:t>
            </a:r>
            <a:r>
              <a:rPr lang="el-GR" sz="2000" dirty="0" smtClean="0"/>
              <a:t>συγχρονισμός</a:t>
            </a:r>
            <a:endParaRPr lang="en-US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1 Μ</a:t>
            </a:r>
            <a:r>
              <a:rPr lang="en-US" sz="2000" dirty="0" smtClean="0"/>
              <a:t>aster-</a:t>
            </a:r>
            <a:r>
              <a:rPr lang="el-GR" sz="2000" dirty="0" smtClean="0"/>
              <a:t> οι υπόλοιποι </a:t>
            </a:r>
            <a:r>
              <a:rPr lang="en-US" sz="2000" dirty="0" smtClean="0"/>
              <a:t>slaves</a:t>
            </a:r>
            <a:endParaRPr lang="el-GR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O Master </a:t>
            </a:r>
            <a:r>
              <a:rPr lang="el-GR" sz="2000" dirty="0" smtClean="0"/>
              <a:t>ρωτάει την ώρα από τους </a:t>
            </a:r>
            <a:r>
              <a:rPr lang="en-US" sz="2000" dirty="0" smtClean="0"/>
              <a:t>slaves </a:t>
            </a:r>
            <a:r>
              <a:rPr lang="el-GR" sz="2000" dirty="0" smtClean="0"/>
              <a:t>και υπολογίζει την τοπική τους ώρα με βάση το </a:t>
            </a:r>
            <a:r>
              <a:rPr lang="en-US" sz="2000" dirty="0" smtClean="0"/>
              <a:t>RTT</a:t>
            </a:r>
            <a:r>
              <a:rPr lang="el-GR" sz="2000" dirty="0" smtClean="0"/>
              <a:t> (όπως στον αλγόριθμο του </a:t>
            </a:r>
            <a:r>
              <a:rPr lang="en-US" sz="2000" dirty="0" err="1" smtClean="0"/>
              <a:t>Cristian</a:t>
            </a:r>
            <a:r>
              <a:rPr lang="en-US" sz="2000" dirty="0" smtClean="0"/>
              <a:t>)</a:t>
            </a:r>
          </a:p>
          <a:p>
            <a:endParaRPr lang="el-GR" sz="2000" dirty="0" smtClean="0"/>
          </a:p>
          <a:p>
            <a:r>
              <a:rPr lang="el-GR" sz="2000" dirty="0" smtClean="0"/>
              <a:t>Υπολογίζει </a:t>
            </a:r>
            <a:r>
              <a:rPr lang="el-GR" sz="2000" dirty="0" smtClean="0"/>
              <a:t>τον μέσο </a:t>
            </a:r>
            <a:r>
              <a:rPr lang="el-GR" sz="2000" dirty="0" smtClean="0"/>
              <a:t>όρο</a:t>
            </a:r>
            <a:r>
              <a:rPr lang="en-US" sz="2000" dirty="0" smtClean="0"/>
              <a:t> (</a:t>
            </a:r>
            <a:r>
              <a:rPr lang="el-GR" sz="2000" dirty="0" smtClean="0"/>
              <a:t>συμπεριλαμβάνει και τη δική του ώρα)</a:t>
            </a:r>
            <a:endParaRPr lang="en-US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Στέλνει </a:t>
            </a:r>
            <a:r>
              <a:rPr lang="el-GR" sz="2000" dirty="0" smtClean="0"/>
              <a:t>στον κάθε </a:t>
            </a:r>
            <a:r>
              <a:rPr lang="en-US" sz="2000" dirty="0" smtClean="0"/>
              <a:t>slave </a:t>
            </a:r>
            <a:r>
              <a:rPr lang="el-GR" sz="2000" dirty="0" smtClean="0"/>
              <a:t>τη διαφορά </a:t>
            </a:r>
            <a:r>
              <a:rPr lang="en-US" sz="2000" dirty="0" smtClean="0"/>
              <a:t>(offset) </a:t>
            </a:r>
            <a:r>
              <a:rPr lang="el-GR" sz="2000" dirty="0" smtClean="0"/>
              <a:t>από </a:t>
            </a:r>
            <a:r>
              <a:rPr lang="el-GR" sz="2000" dirty="0" smtClean="0"/>
              <a:t>τον μέσο όρο (θετική ή αρνητική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l-GR" sz="1600" dirty="0" smtClean="0"/>
              <a:t>Γιατί </a:t>
            </a:r>
            <a:r>
              <a:rPr lang="en-US" sz="1600" dirty="0" smtClean="0"/>
              <a:t>offset </a:t>
            </a:r>
            <a:r>
              <a:rPr lang="el-GR" sz="1600" dirty="0" smtClean="0"/>
              <a:t>και όχι ώρα;</a:t>
            </a:r>
          </a:p>
          <a:p>
            <a:r>
              <a:rPr lang="el-GR" sz="2000" dirty="0" smtClean="0"/>
              <a:t>Δεν </a:t>
            </a:r>
            <a:r>
              <a:rPr lang="el-GR" sz="2000" dirty="0" smtClean="0"/>
              <a:t>δουλεύει καλά όταν τα ρολόγια έχουν μεγάλες </a:t>
            </a:r>
            <a:r>
              <a:rPr lang="el-GR" sz="2000" dirty="0" smtClean="0"/>
              <a:t>διαφορές</a:t>
            </a:r>
          </a:p>
          <a:p>
            <a:pPr lvl="1"/>
            <a:r>
              <a:rPr lang="el-GR" sz="1600" dirty="0" smtClean="0"/>
              <a:t>Απαλοιφή </a:t>
            </a:r>
            <a:r>
              <a:rPr lang="en-US" sz="1600" dirty="0" smtClean="0"/>
              <a:t>outliers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Ζητάει ώρα από κάθε </a:t>
            </a:r>
            <a:r>
              <a:rPr lang="en-US" sz="2000" dirty="0" smtClean="0"/>
              <a:t>slave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Αγνοεί τους </a:t>
            </a:r>
            <a:r>
              <a:rPr lang="en-US" sz="2000" dirty="0" smtClean="0"/>
              <a:t>outliers</a:t>
            </a:r>
            <a:r>
              <a:rPr lang="el-GR" sz="2000" dirty="0" smtClean="0"/>
              <a:t> </a:t>
            </a:r>
            <a:r>
              <a:rPr lang="en-US" sz="2000" dirty="0" smtClean="0"/>
              <a:t>(9:10)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Υπολογίζει μέσο όρο </a:t>
            </a:r>
            <a:endParaRPr lang="el-GR" sz="20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215036" cy="214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085184"/>
            <a:ext cx="42005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/>
          <a:lstStyle/>
          <a:p>
            <a:pPr>
              <a:buNone/>
            </a:pPr>
            <a:r>
              <a:rPr lang="el-GR" sz="2000" dirty="0" smtClean="0"/>
              <a:t>4. Στέλνει </a:t>
            </a:r>
            <a:r>
              <a:rPr lang="en-US" sz="2000" dirty="0" smtClean="0"/>
              <a:t>offset </a:t>
            </a:r>
            <a:r>
              <a:rPr lang="el-GR" sz="2000" dirty="0" smtClean="0"/>
              <a:t>σε κάθε </a:t>
            </a:r>
            <a:r>
              <a:rPr lang="en-US" sz="2000" dirty="0" smtClean="0"/>
              <a:t>slave</a:t>
            </a:r>
            <a:endParaRPr lang="el-GR" sz="20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5691733" cy="232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l-GR" dirty="0" smtClean="0"/>
              <a:t>πρωτόκολλο </a:t>
            </a:r>
            <a:r>
              <a:rPr lang="en-US" dirty="0" smtClean="0"/>
              <a:t>NTP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Χρησιμοποιεί δίκτυο από </a:t>
            </a:r>
            <a:r>
              <a:rPr lang="en-US" sz="2400" dirty="0" smtClean="0"/>
              <a:t>time servers </a:t>
            </a:r>
            <a:r>
              <a:rPr lang="el-GR" sz="2400" dirty="0" smtClean="0"/>
              <a:t>για τον συγχρονισμό</a:t>
            </a:r>
          </a:p>
          <a:p>
            <a:r>
              <a:rPr lang="el-GR" sz="2400" dirty="0" smtClean="0"/>
              <a:t>‘</a:t>
            </a:r>
            <a:r>
              <a:rPr lang="el-GR" sz="2400" dirty="0" err="1" smtClean="0"/>
              <a:t>Εχει</a:t>
            </a:r>
            <a:r>
              <a:rPr lang="el-GR" sz="2400" dirty="0" smtClean="0"/>
              <a:t> σχεδιαστεί για το διαδίκτυο</a:t>
            </a:r>
          </a:p>
          <a:p>
            <a:pPr lvl="1"/>
            <a:r>
              <a:rPr lang="el-GR" sz="2000" dirty="0" err="1" smtClean="0"/>
              <a:t>Γιατι</a:t>
            </a:r>
            <a:r>
              <a:rPr lang="el-GR" sz="2000" dirty="0" smtClean="0"/>
              <a:t> όχι ο </a:t>
            </a:r>
            <a:r>
              <a:rPr lang="en-US" sz="2000" dirty="0" err="1" smtClean="0"/>
              <a:t>Cristian</a:t>
            </a:r>
            <a:r>
              <a:rPr lang="en-US" sz="2000" dirty="0" smtClean="0"/>
              <a:t>;</a:t>
            </a:r>
          </a:p>
          <a:p>
            <a:r>
              <a:rPr lang="el-GR" sz="2400" dirty="0" smtClean="0"/>
              <a:t>Οι </a:t>
            </a:r>
            <a:r>
              <a:rPr lang="en-US" sz="2400" dirty="0" smtClean="0"/>
              <a:t>time servers </a:t>
            </a:r>
            <a:r>
              <a:rPr lang="el-GR" sz="2400" dirty="0" smtClean="0"/>
              <a:t>είναι συνδεδεμένοι σε ένα δέντρο συγχρονισμού </a:t>
            </a:r>
          </a:p>
          <a:p>
            <a:pPr lvl="1"/>
            <a:r>
              <a:rPr lang="el-GR" sz="2000" dirty="0" smtClean="0"/>
              <a:t>Η ρίζα είναι σε επαφή με το </a:t>
            </a:r>
            <a:r>
              <a:rPr lang="en-US" sz="2000" dirty="0" smtClean="0"/>
              <a:t>UTC </a:t>
            </a:r>
          </a:p>
          <a:p>
            <a:pPr lvl="1"/>
            <a:r>
              <a:rPr lang="el-GR" sz="2000" dirty="0" smtClean="0"/>
              <a:t>Κάθε κόμβος συγχρονίζει τα παιδιά του</a:t>
            </a:r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581025" y="4953000"/>
            <a:ext cx="5845175" cy="876300"/>
          </a:xfrm>
          <a:custGeom>
            <a:avLst/>
            <a:gdLst>
              <a:gd name="T0" fmla="*/ 3658 w 3682"/>
              <a:gd name="T1" fmla="*/ 344 h 552"/>
              <a:gd name="T2" fmla="*/ 3586 w 3682"/>
              <a:gd name="T3" fmla="*/ 368 h 552"/>
              <a:gd name="T4" fmla="*/ 3562 w 3682"/>
              <a:gd name="T5" fmla="*/ 376 h 552"/>
              <a:gd name="T6" fmla="*/ 3514 w 3682"/>
              <a:gd name="T7" fmla="*/ 424 h 552"/>
              <a:gd name="T8" fmla="*/ 3466 w 3682"/>
              <a:gd name="T9" fmla="*/ 440 h 552"/>
              <a:gd name="T10" fmla="*/ 3442 w 3682"/>
              <a:gd name="T11" fmla="*/ 448 h 552"/>
              <a:gd name="T12" fmla="*/ 3258 w 3682"/>
              <a:gd name="T13" fmla="*/ 416 h 552"/>
              <a:gd name="T14" fmla="*/ 3034 w 3682"/>
              <a:gd name="T15" fmla="*/ 408 h 552"/>
              <a:gd name="T16" fmla="*/ 2914 w 3682"/>
              <a:gd name="T17" fmla="*/ 384 h 552"/>
              <a:gd name="T18" fmla="*/ 2506 w 3682"/>
              <a:gd name="T19" fmla="*/ 392 h 552"/>
              <a:gd name="T20" fmla="*/ 2434 w 3682"/>
              <a:gd name="T21" fmla="*/ 416 h 552"/>
              <a:gd name="T22" fmla="*/ 2410 w 3682"/>
              <a:gd name="T23" fmla="*/ 424 h 552"/>
              <a:gd name="T24" fmla="*/ 2290 w 3682"/>
              <a:gd name="T25" fmla="*/ 408 h 552"/>
              <a:gd name="T26" fmla="*/ 2178 w 3682"/>
              <a:gd name="T27" fmla="*/ 376 h 552"/>
              <a:gd name="T28" fmla="*/ 2034 w 3682"/>
              <a:gd name="T29" fmla="*/ 368 h 552"/>
              <a:gd name="T30" fmla="*/ 1762 w 3682"/>
              <a:gd name="T31" fmla="*/ 376 h 552"/>
              <a:gd name="T32" fmla="*/ 1666 w 3682"/>
              <a:gd name="T33" fmla="*/ 416 h 552"/>
              <a:gd name="T34" fmla="*/ 1618 w 3682"/>
              <a:gd name="T35" fmla="*/ 432 h 552"/>
              <a:gd name="T36" fmla="*/ 1354 w 3682"/>
              <a:gd name="T37" fmla="*/ 392 h 552"/>
              <a:gd name="T38" fmla="*/ 1154 w 3682"/>
              <a:gd name="T39" fmla="*/ 408 h 552"/>
              <a:gd name="T40" fmla="*/ 922 w 3682"/>
              <a:gd name="T41" fmla="*/ 544 h 552"/>
              <a:gd name="T42" fmla="*/ 306 w 3682"/>
              <a:gd name="T43" fmla="*/ 552 h 552"/>
              <a:gd name="T44" fmla="*/ 82 w 3682"/>
              <a:gd name="T45" fmla="*/ 544 h 552"/>
              <a:gd name="T46" fmla="*/ 34 w 3682"/>
              <a:gd name="T47" fmla="*/ 528 h 552"/>
              <a:gd name="T48" fmla="*/ 10 w 3682"/>
              <a:gd name="T49" fmla="*/ 240 h 552"/>
              <a:gd name="T50" fmla="*/ 42 w 3682"/>
              <a:gd name="T51" fmla="*/ 56 h 552"/>
              <a:gd name="T52" fmla="*/ 114 w 3682"/>
              <a:gd name="T53" fmla="*/ 16 h 552"/>
              <a:gd name="T54" fmla="*/ 162 w 3682"/>
              <a:gd name="T55" fmla="*/ 0 h 552"/>
              <a:gd name="T56" fmla="*/ 738 w 3682"/>
              <a:gd name="T57" fmla="*/ 32 h 552"/>
              <a:gd name="T58" fmla="*/ 1322 w 3682"/>
              <a:gd name="T59" fmla="*/ 64 h 552"/>
              <a:gd name="T60" fmla="*/ 1626 w 3682"/>
              <a:gd name="T61" fmla="*/ 96 h 552"/>
              <a:gd name="T62" fmla="*/ 1778 w 3682"/>
              <a:gd name="T63" fmla="*/ 120 h 552"/>
              <a:gd name="T64" fmla="*/ 2002 w 3682"/>
              <a:gd name="T65" fmla="*/ 128 h 552"/>
              <a:gd name="T66" fmla="*/ 2122 w 3682"/>
              <a:gd name="T67" fmla="*/ 136 h 552"/>
              <a:gd name="T68" fmla="*/ 2370 w 3682"/>
              <a:gd name="T69" fmla="*/ 96 h 552"/>
              <a:gd name="T70" fmla="*/ 2858 w 3682"/>
              <a:gd name="T71" fmla="*/ 136 h 552"/>
              <a:gd name="T72" fmla="*/ 3330 w 3682"/>
              <a:gd name="T73" fmla="*/ 112 h 552"/>
              <a:gd name="T74" fmla="*/ 3586 w 3682"/>
              <a:gd name="T75" fmla="*/ 104 h 552"/>
              <a:gd name="T76" fmla="*/ 3658 w 3682"/>
              <a:gd name="T77" fmla="*/ 184 h 552"/>
              <a:gd name="T78" fmla="*/ 3674 w 3682"/>
              <a:gd name="T79" fmla="*/ 232 h 552"/>
              <a:gd name="T80" fmla="*/ 3682 w 3682"/>
              <a:gd name="T81" fmla="*/ 256 h 552"/>
              <a:gd name="T82" fmla="*/ 3674 w 3682"/>
              <a:gd name="T83" fmla="*/ 320 h 552"/>
              <a:gd name="T84" fmla="*/ 3658 w 3682"/>
              <a:gd name="T85" fmla="*/ 344 h 5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682"/>
              <a:gd name="T130" fmla="*/ 0 h 552"/>
              <a:gd name="T131" fmla="*/ 3682 w 3682"/>
              <a:gd name="T132" fmla="*/ 552 h 5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682" h="552">
                <a:moveTo>
                  <a:pt x="3658" y="344"/>
                </a:moveTo>
                <a:cubicBezTo>
                  <a:pt x="3635" y="352"/>
                  <a:pt x="3599" y="364"/>
                  <a:pt x="3586" y="368"/>
                </a:cubicBezTo>
                <a:cubicBezTo>
                  <a:pt x="3578" y="371"/>
                  <a:pt x="3562" y="376"/>
                  <a:pt x="3562" y="376"/>
                </a:cubicBezTo>
                <a:cubicBezTo>
                  <a:pt x="3546" y="392"/>
                  <a:pt x="3530" y="408"/>
                  <a:pt x="3514" y="424"/>
                </a:cubicBezTo>
                <a:cubicBezTo>
                  <a:pt x="3502" y="436"/>
                  <a:pt x="3482" y="435"/>
                  <a:pt x="3466" y="440"/>
                </a:cubicBezTo>
                <a:cubicBezTo>
                  <a:pt x="3458" y="443"/>
                  <a:pt x="3442" y="448"/>
                  <a:pt x="3442" y="448"/>
                </a:cubicBezTo>
                <a:cubicBezTo>
                  <a:pt x="3382" y="443"/>
                  <a:pt x="3317" y="420"/>
                  <a:pt x="3258" y="416"/>
                </a:cubicBezTo>
                <a:cubicBezTo>
                  <a:pt x="3183" y="411"/>
                  <a:pt x="3109" y="411"/>
                  <a:pt x="3034" y="408"/>
                </a:cubicBezTo>
                <a:cubicBezTo>
                  <a:pt x="2994" y="400"/>
                  <a:pt x="2954" y="394"/>
                  <a:pt x="2914" y="384"/>
                </a:cubicBezTo>
                <a:cubicBezTo>
                  <a:pt x="2778" y="387"/>
                  <a:pt x="2642" y="385"/>
                  <a:pt x="2506" y="392"/>
                </a:cubicBezTo>
                <a:cubicBezTo>
                  <a:pt x="2506" y="392"/>
                  <a:pt x="2446" y="412"/>
                  <a:pt x="2434" y="416"/>
                </a:cubicBezTo>
                <a:cubicBezTo>
                  <a:pt x="2426" y="419"/>
                  <a:pt x="2410" y="424"/>
                  <a:pt x="2410" y="424"/>
                </a:cubicBezTo>
                <a:cubicBezTo>
                  <a:pt x="2386" y="421"/>
                  <a:pt x="2319" y="415"/>
                  <a:pt x="2290" y="408"/>
                </a:cubicBezTo>
                <a:cubicBezTo>
                  <a:pt x="2252" y="398"/>
                  <a:pt x="2218" y="379"/>
                  <a:pt x="2178" y="376"/>
                </a:cubicBezTo>
                <a:cubicBezTo>
                  <a:pt x="2130" y="372"/>
                  <a:pt x="2082" y="371"/>
                  <a:pt x="2034" y="368"/>
                </a:cubicBezTo>
                <a:cubicBezTo>
                  <a:pt x="1943" y="371"/>
                  <a:pt x="1852" y="369"/>
                  <a:pt x="1762" y="376"/>
                </a:cubicBezTo>
                <a:cubicBezTo>
                  <a:pt x="1755" y="377"/>
                  <a:pt x="1684" y="410"/>
                  <a:pt x="1666" y="416"/>
                </a:cubicBezTo>
                <a:cubicBezTo>
                  <a:pt x="1650" y="421"/>
                  <a:pt x="1618" y="432"/>
                  <a:pt x="1618" y="432"/>
                </a:cubicBezTo>
                <a:cubicBezTo>
                  <a:pt x="1514" y="427"/>
                  <a:pt x="1446" y="423"/>
                  <a:pt x="1354" y="392"/>
                </a:cubicBezTo>
                <a:cubicBezTo>
                  <a:pt x="1287" y="395"/>
                  <a:pt x="1214" y="378"/>
                  <a:pt x="1154" y="408"/>
                </a:cubicBezTo>
                <a:cubicBezTo>
                  <a:pt x="1082" y="444"/>
                  <a:pt x="1021" y="542"/>
                  <a:pt x="922" y="544"/>
                </a:cubicBezTo>
                <a:cubicBezTo>
                  <a:pt x="717" y="549"/>
                  <a:pt x="511" y="549"/>
                  <a:pt x="306" y="552"/>
                </a:cubicBezTo>
                <a:cubicBezTo>
                  <a:pt x="231" y="549"/>
                  <a:pt x="156" y="551"/>
                  <a:pt x="82" y="544"/>
                </a:cubicBezTo>
                <a:cubicBezTo>
                  <a:pt x="65" y="543"/>
                  <a:pt x="34" y="528"/>
                  <a:pt x="34" y="528"/>
                </a:cubicBezTo>
                <a:cubicBezTo>
                  <a:pt x="5" y="441"/>
                  <a:pt x="18" y="333"/>
                  <a:pt x="10" y="240"/>
                </a:cubicBezTo>
                <a:cubicBezTo>
                  <a:pt x="14" y="180"/>
                  <a:pt x="0" y="107"/>
                  <a:pt x="42" y="56"/>
                </a:cubicBezTo>
                <a:cubicBezTo>
                  <a:pt x="70" y="23"/>
                  <a:pt x="68" y="31"/>
                  <a:pt x="114" y="16"/>
                </a:cubicBezTo>
                <a:cubicBezTo>
                  <a:pt x="130" y="11"/>
                  <a:pt x="162" y="0"/>
                  <a:pt x="162" y="0"/>
                </a:cubicBezTo>
                <a:cubicBezTo>
                  <a:pt x="356" y="8"/>
                  <a:pt x="546" y="15"/>
                  <a:pt x="738" y="32"/>
                </a:cubicBezTo>
                <a:cubicBezTo>
                  <a:pt x="897" y="85"/>
                  <a:pt x="1190" y="61"/>
                  <a:pt x="1322" y="64"/>
                </a:cubicBezTo>
                <a:cubicBezTo>
                  <a:pt x="1423" y="77"/>
                  <a:pt x="1525" y="85"/>
                  <a:pt x="1626" y="96"/>
                </a:cubicBezTo>
                <a:cubicBezTo>
                  <a:pt x="1676" y="102"/>
                  <a:pt x="1728" y="117"/>
                  <a:pt x="1778" y="120"/>
                </a:cubicBezTo>
                <a:cubicBezTo>
                  <a:pt x="1853" y="125"/>
                  <a:pt x="1927" y="125"/>
                  <a:pt x="2002" y="128"/>
                </a:cubicBezTo>
                <a:cubicBezTo>
                  <a:pt x="2042" y="130"/>
                  <a:pt x="2082" y="133"/>
                  <a:pt x="2122" y="136"/>
                </a:cubicBezTo>
                <a:cubicBezTo>
                  <a:pt x="2210" y="132"/>
                  <a:pt x="2296" y="145"/>
                  <a:pt x="2370" y="96"/>
                </a:cubicBezTo>
                <a:cubicBezTo>
                  <a:pt x="2551" y="101"/>
                  <a:pt x="2690" y="102"/>
                  <a:pt x="2858" y="136"/>
                </a:cubicBezTo>
                <a:cubicBezTo>
                  <a:pt x="3017" y="131"/>
                  <a:pt x="3172" y="120"/>
                  <a:pt x="3330" y="112"/>
                </a:cubicBezTo>
                <a:cubicBezTo>
                  <a:pt x="3441" y="93"/>
                  <a:pt x="3420" y="97"/>
                  <a:pt x="3586" y="104"/>
                </a:cubicBezTo>
                <a:cubicBezTo>
                  <a:pt x="3620" y="115"/>
                  <a:pt x="3647" y="150"/>
                  <a:pt x="3658" y="184"/>
                </a:cubicBezTo>
                <a:cubicBezTo>
                  <a:pt x="3663" y="200"/>
                  <a:pt x="3669" y="216"/>
                  <a:pt x="3674" y="232"/>
                </a:cubicBezTo>
                <a:cubicBezTo>
                  <a:pt x="3677" y="240"/>
                  <a:pt x="3682" y="256"/>
                  <a:pt x="3682" y="256"/>
                </a:cubicBezTo>
                <a:cubicBezTo>
                  <a:pt x="3679" y="277"/>
                  <a:pt x="3680" y="299"/>
                  <a:pt x="3674" y="320"/>
                </a:cubicBezTo>
                <a:cubicBezTo>
                  <a:pt x="3671" y="329"/>
                  <a:pt x="3658" y="344"/>
                  <a:pt x="3658" y="344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2209800" y="5397500"/>
            <a:ext cx="6253163" cy="1079500"/>
          </a:xfrm>
          <a:custGeom>
            <a:avLst/>
            <a:gdLst>
              <a:gd name="T0" fmla="*/ 3424 w 3899"/>
              <a:gd name="T1" fmla="*/ 792 h 824"/>
              <a:gd name="T2" fmla="*/ 3592 w 3899"/>
              <a:gd name="T3" fmla="*/ 744 h 824"/>
              <a:gd name="T4" fmla="*/ 3640 w 3899"/>
              <a:gd name="T5" fmla="*/ 720 h 824"/>
              <a:gd name="T6" fmla="*/ 3656 w 3899"/>
              <a:gd name="T7" fmla="*/ 696 h 824"/>
              <a:gd name="T8" fmla="*/ 3680 w 3899"/>
              <a:gd name="T9" fmla="*/ 688 h 824"/>
              <a:gd name="T10" fmla="*/ 3704 w 3899"/>
              <a:gd name="T11" fmla="*/ 672 h 824"/>
              <a:gd name="T12" fmla="*/ 3808 w 3899"/>
              <a:gd name="T13" fmla="*/ 560 h 824"/>
              <a:gd name="T14" fmla="*/ 3880 w 3899"/>
              <a:gd name="T15" fmla="*/ 440 h 824"/>
              <a:gd name="T16" fmla="*/ 3896 w 3899"/>
              <a:gd name="T17" fmla="*/ 392 h 824"/>
              <a:gd name="T18" fmla="*/ 3880 w 3899"/>
              <a:gd name="T19" fmla="*/ 288 h 824"/>
              <a:gd name="T20" fmla="*/ 3808 w 3899"/>
              <a:gd name="T21" fmla="*/ 240 h 824"/>
              <a:gd name="T22" fmla="*/ 3736 w 3899"/>
              <a:gd name="T23" fmla="*/ 200 h 824"/>
              <a:gd name="T24" fmla="*/ 3656 w 3899"/>
              <a:gd name="T25" fmla="*/ 176 h 824"/>
              <a:gd name="T26" fmla="*/ 3352 w 3899"/>
              <a:gd name="T27" fmla="*/ 56 h 824"/>
              <a:gd name="T28" fmla="*/ 3280 w 3899"/>
              <a:gd name="T29" fmla="*/ 24 h 824"/>
              <a:gd name="T30" fmla="*/ 3160 w 3899"/>
              <a:gd name="T31" fmla="*/ 0 h 824"/>
              <a:gd name="T32" fmla="*/ 2936 w 3899"/>
              <a:gd name="T33" fmla="*/ 8 h 824"/>
              <a:gd name="T34" fmla="*/ 2888 w 3899"/>
              <a:gd name="T35" fmla="*/ 24 h 824"/>
              <a:gd name="T36" fmla="*/ 2800 w 3899"/>
              <a:gd name="T37" fmla="*/ 216 h 824"/>
              <a:gd name="T38" fmla="*/ 2752 w 3899"/>
              <a:gd name="T39" fmla="*/ 312 h 824"/>
              <a:gd name="T40" fmla="*/ 2240 w 3899"/>
              <a:gd name="T41" fmla="*/ 272 h 824"/>
              <a:gd name="T42" fmla="*/ 1888 w 3899"/>
              <a:gd name="T43" fmla="*/ 296 h 824"/>
              <a:gd name="T44" fmla="*/ 1408 w 3899"/>
              <a:gd name="T45" fmla="*/ 272 h 824"/>
              <a:gd name="T46" fmla="*/ 1064 w 3899"/>
              <a:gd name="T47" fmla="*/ 304 h 824"/>
              <a:gd name="T48" fmla="*/ 248 w 3899"/>
              <a:gd name="T49" fmla="*/ 296 h 824"/>
              <a:gd name="T50" fmla="*/ 104 w 3899"/>
              <a:gd name="T51" fmla="*/ 368 h 824"/>
              <a:gd name="T52" fmla="*/ 56 w 3899"/>
              <a:gd name="T53" fmla="*/ 384 h 824"/>
              <a:gd name="T54" fmla="*/ 16 w 3899"/>
              <a:gd name="T55" fmla="*/ 432 h 824"/>
              <a:gd name="T56" fmla="*/ 0 w 3899"/>
              <a:gd name="T57" fmla="*/ 480 h 824"/>
              <a:gd name="T58" fmla="*/ 8 w 3899"/>
              <a:gd name="T59" fmla="*/ 744 h 824"/>
              <a:gd name="T60" fmla="*/ 56 w 3899"/>
              <a:gd name="T61" fmla="*/ 784 h 824"/>
              <a:gd name="T62" fmla="*/ 208 w 3899"/>
              <a:gd name="T63" fmla="*/ 824 h 824"/>
              <a:gd name="T64" fmla="*/ 464 w 3899"/>
              <a:gd name="T65" fmla="*/ 792 h 824"/>
              <a:gd name="T66" fmla="*/ 1024 w 3899"/>
              <a:gd name="T67" fmla="*/ 776 h 824"/>
              <a:gd name="T68" fmla="*/ 1544 w 3899"/>
              <a:gd name="T69" fmla="*/ 776 h 824"/>
              <a:gd name="T70" fmla="*/ 2408 w 3899"/>
              <a:gd name="T71" fmla="*/ 768 h 824"/>
              <a:gd name="T72" fmla="*/ 3064 w 3899"/>
              <a:gd name="T73" fmla="*/ 760 h 824"/>
              <a:gd name="T74" fmla="*/ 3352 w 3899"/>
              <a:gd name="T75" fmla="*/ 800 h 824"/>
              <a:gd name="T76" fmla="*/ 3424 w 3899"/>
              <a:gd name="T77" fmla="*/ 792 h 8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99"/>
              <a:gd name="T118" fmla="*/ 0 h 824"/>
              <a:gd name="T119" fmla="*/ 3899 w 3899"/>
              <a:gd name="T120" fmla="*/ 824 h 82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99" h="824">
                <a:moveTo>
                  <a:pt x="3424" y="792"/>
                </a:moveTo>
                <a:cubicBezTo>
                  <a:pt x="3484" y="782"/>
                  <a:pt x="3534" y="759"/>
                  <a:pt x="3592" y="744"/>
                </a:cubicBezTo>
                <a:cubicBezTo>
                  <a:pt x="3607" y="734"/>
                  <a:pt x="3626" y="731"/>
                  <a:pt x="3640" y="720"/>
                </a:cubicBezTo>
                <a:cubicBezTo>
                  <a:pt x="3648" y="714"/>
                  <a:pt x="3648" y="702"/>
                  <a:pt x="3656" y="696"/>
                </a:cubicBezTo>
                <a:cubicBezTo>
                  <a:pt x="3663" y="691"/>
                  <a:pt x="3672" y="692"/>
                  <a:pt x="3680" y="688"/>
                </a:cubicBezTo>
                <a:cubicBezTo>
                  <a:pt x="3689" y="684"/>
                  <a:pt x="3697" y="678"/>
                  <a:pt x="3704" y="672"/>
                </a:cubicBezTo>
                <a:cubicBezTo>
                  <a:pt x="3744" y="639"/>
                  <a:pt x="3765" y="589"/>
                  <a:pt x="3808" y="560"/>
                </a:cubicBezTo>
                <a:cubicBezTo>
                  <a:pt x="3823" y="515"/>
                  <a:pt x="3866" y="483"/>
                  <a:pt x="3880" y="440"/>
                </a:cubicBezTo>
                <a:cubicBezTo>
                  <a:pt x="3885" y="424"/>
                  <a:pt x="3896" y="392"/>
                  <a:pt x="3896" y="392"/>
                </a:cubicBezTo>
                <a:cubicBezTo>
                  <a:pt x="3893" y="357"/>
                  <a:pt x="3899" y="317"/>
                  <a:pt x="3880" y="288"/>
                </a:cubicBezTo>
                <a:cubicBezTo>
                  <a:pt x="3861" y="260"/>
                  <a:pt x="3836" y="254"/>
                  <a:pt x="3808" y="240"/>
                </a:cubicBezTo>
                <a:cubicBezTo>
                  <a:pt x="3783" y="228"/>
                  <a:pt x="3761" y="212"/>
                  <a:pt x="3736" y="200"/>
                </a:cubicBezTo>
                <a:cubicBezTo>
                  <a:pt x="3711" y="187"/>
                  <a:pt x="3681" y="189"/>
                  <a:pt x="3656" y="176"/>
                </a:cubicBezTo>
                <a:cubicBezTo>
                  <a:pt x="3558" y="127"/>
                  <a:pt x="3457" y="91"/>
                  <a:pt x="3352" y="56"/>
                </a:cubicBezTo>
                <a:cubicBezTo>
                  <a:pt x="3326" y="47"/>
                  <a:pt x="3306" y="31"/>
                  <a:pt x="3280" y="24"/>
                </a:cubicBezTo>
                <a:cubicBezTo>
                  <a:pt x="3240" y="14"/>
                  <a:pt x="3200" y="10"/>
                  <a:pt x="3160" y="0"/>
                </a:cubicBezTo>
                <a:cubicBezTo>
                  <a:pt x="3085" y="3"/>
                  <a:pt x="3010" y="1"/>
                  <a:pt x="2936" y="8"/>
                </a:cubicBezTo>
                <a:cubicBezTo>
                  <a:pt x="2919" y="9"/>
                  <a:pt x="2888" y="24"/>
                  <a:pt x="2888" y="24"/>
                </a:cubicBezTo>
                <a:cubicBezTo>
                  <a:pt x="2847" y="86"/>
                  <a:pt x="2818" y="143"/>
                  <a:pt x="2800" y="216"/>
                </a:cubicBezTo>
                <a:cubicBezTo>
                  <a:pt x="2789" y="258"/>
                  <a:pt x="2788" y="288"/>
                  <a:pt x="2752" y="312"/>
                </a:cubicBezTo>
                <a:cubicBezTo>
                  <a:pt x="2572" y="307"/>
                  <a:pt x="2415" y="294"/>
                  <a:pt x="2240" y="272"/>
                </a:cubicBezTo>
                <a:cubicBezTo>
                  <a:pt x="2107" y="276"/>
                  <a:pt x="2010" y="276"/>
                  <a:pt x="1888" y="296"/>
                </a:cubicBezTo>
                <a:cubicBezTo>
                  <a:pt x="1456" y="279"/>
                  <a:pt x="1615" y="295"/>
                  <a:pt x="1408" y="272"/>
                </a:cubicBezTo>
                <a:cubicBezTo>
                  <a:pt x="1250" y="277"/>
                  <a:pt x="1189" y="273"/>
                  <a:pt x="1064" y="304"/>
                </a:cubicBezTo>
                <a:cubicBezTo>
                  <a:pt x="767" y="300"/>
                  <a:pt x="531" y="286"/>
                  <a:pt x="248" y="296"/>
                </a:cubicBezTo>
                <a:cubicBezTo>
                  <a:pt x="201" y="327"/>
                  <a:pt x="158" y="350"/>
                  <a:pt x="104" y="368"/>
                </a:cubicBezTo>
                <a:cubicBezTo>
                  <a:pt x="88" y="373"/>
                  <a:pt x="56" y="384"/>
                  <a:pt x="56" y="384"/>
                </a:cubicBezTo>
                <a:cubicBezTo>
                  <a:pt x="41" y="399"/>
                  <a:pt x="25" y="412"/>
                  <a:pt x="16" y="432"/>
                </a:cubicBezTo>
                <a:cubicBezTo>
                  <a:pt x="9" y="447"/>
                  <a:pt x="0" y="480"/>
                  <a:pt x="0" y="480"/>
                </a:cubicBezTo>
                <a:cubicBezTo>
                  <a:pt x="3" y="568"/>
                  <a:pt x="1" y="656"/>
                  <a:pt x="8" y="744"/>
                </a:cubicBezTo>
                <a:cubicBezTo>
                  <a:pt x="10" y="769"/>
                  <a:pt x="41" y="775"/>
                  <a:pt x="56" y="784"/>
                </a:cubicBezTo>
                <a:cubicBezTo>
                  <a:pt x="103" y="811"/>
                  <a:pt x="155" y="815"/>
                  <a:pt x="208" y="824"/>
                </a:cubicBezTo>
                <a:cubicBezTo>
                  <a:pt x="302" y="819"/>
                  <a:pt x="375" y="798"/>
                  <a:pt x="464" y="792"/>
                </a:cubicBezTo>
                <a:cubicBezTo>
                  <a:pt x="627" y="781"/>
                  <a:pt x="888" y="779"/>
                  <a:pt x="1024" y="776"/>
                </a:cubicBezTo>
                <a:cubicBezTo>
                  <a:pt x="1216" y="728"/>
                  <a:pt x="1012" y="776"/>
                  <a:pt x="1544" y="776"/>
                </a:cubicBezTo>
                <a:cubicBezTo>
                  <a:pt x="1832" y="776"/>
                  <a:pt x="2120" y="771"/>
                  <a:pt x="2408" y="768"/>
                </a:cubicBezTo>
                <a:cubicBezTo>
                  <a:pt x="2638" y="757"/>
                  <a:pt x="2822" y="755"/>
                  <a:pt x="3064" y="760"/>
                </a:cubicBezTo>
                <a:cubicBezTo>
                  <a:pt x="3161" y="771"/>
                  <a:pt x="3256" y="789"/>
                  <a:pt x="3352" y="800"/>
                </a:cubicBezTo>
                <a:cubicBezTo>
                  <a:pt x="3413" y="807"/>
                  <a:pt x="3384" y="818"/>
                  <a:pt x="3424" y="792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" y="5066600"/>
            <a:ext cx="22225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 smtClean="0">
                <a:solidFill>
                  <a:schemeClr val="tx1"/>
                </a:solidFill>
              </a:rPr>
              <a:t>Δευτερεύοντες </a:t>
            </a:r>
            <a:r>
              <a:rPr lang="en-US" sz="1400" dirty="0" smtClean="0">
                <a:solidFill>
                  <a:schemeClr val="tx1"/>
                </a:solidFill>
              </a:rPr>
              <a:t>servers, </a:t>
            </a:r>
            <a:r>
              <a:rPr lang="el-GR" sz="1400" dirty="0" smtClean="0">
                <a:solidFill>
                  <a:schemeClr val="tx1"/>
                </a:solidFill>
              </a:rPr>
              <a:t>συγχρονίζονται από τον πρωτεύοντα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724400" y="4267200"/>
            <a:ext cx="3808040" cy="5588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152" y="192"/>
              </a:cxn>
              <a:cxn ang="0">
                <a:pos x="200" y="160"/>
              </a:cxn>
              <a:cxn ang="0">
                <a:pos x="496" y="56"/>
              </a:cxn>
              <a:cxn ang="0">
                <a:pos x="664" y="40"/>
              </a:cxn>
              <a:cxn ang="0">
                <a:pos x="1224" y="32"/>
              </a:cxn>
              <a:cxn ang="0">
                <a:pos x="1376" y="0"/>
              </a:cxn>
              <a:cxn ang="0">
                <a:pos x="1584" y="8"/>
              </a:cxn>
              <a:cxn ang="0">
                <a:pos x="1752" y="24"/>
              </a:cxn>
              <a:cxn ang="0">
                <a:pos x="2152" y="64"/>
              </a:cxn>
              <a:cxn ang="0">
                <a:pos x="2168" y="112"/>
              </a:cxn>
              <a:cxn ang="0">
                <a:pos x="2016" y="328"/>
              </a:cxn>
              <a:cxn ang="0">
                <a:pos x="1496" y="264"/>
              </a:cxn>
              <a:cxn ang="0">
                <a:pos x="1248" y="280"/>
              </a:cxn>
              <a:cxn ang="0">
                <a:pos x="1024" y="328"/>
              </a:cxn>
              <a:cxn ang="0">
                <a:pos x="672" y="296"/>
              </a:cxn>
              <a:cxn ang="0">
                <a:pos x="544" y="272"/>
              </a:cxn>
              <a:cxn ang="0">
                <a:pos x="368" y="224"/>
              </a:cxn>
              <a:cxn ang="0">
                <a:pos x="0" y="232"/>
              </a:cxn>
            </a:cxnLst>
            <a:rect l="0" t="0" r="r" b="b"/>
            <a:pathLst>
              <a:path w="2221" h="328">
                <a:moveTo>
                  <a:pt x="0" y="232"/>
                </a:moveTo>
                <a:cubicBezTo>
                  <a:pt x="38" y="224"/>
                  <a:pt x="116" y="216"/>
                  <a:pt x="152" y="192"/>
                </a:cubicBezTo>
                <a:cubicBezTo>
                  <a:pt x="168" y="181"/>
                  <a:pt x="200" y="160"/>
                  <a:pt x="200" y="160"/>
                </a:cubicBezTo>
                <a:cubicBezTo>
                  <a:pt x="259" y="72"/>
                  <a:pt x="402" y="65"/>
                  <a:pt x="496" y="56"/>
                </a:cubicBezTo>
                <a:cubicBezTo>
                  <a:pt x="552" y="50"/>
                  <a:pt x="608" y="41"/>
                  <a:pt x="664" y="40"/>
                </a:cubicBezTo>
                <a:cubicBezTo>
                  <a:pt x="851" y="37"/>
                  <a:pt x="1037" y="35"/>
                  <a:pt x="1224" y="32"/>
                </a:cubicBezTo>
                <a:cubicBezTo>
                  <a:pt x="1275" y="22"/>
                  <a:pt x="1326" y="17"/>
                  <a:pt x="1376" y="0"/>
                </a:cubicBezTo>
                <a:cubicBezTo>
                  <a:pt x="1445" y="3"/>
                  <a:pt x="1515" y="4"/>
                  <a:pt x="1584" y="8"/>
                </a:cubicBezTo>
                <a:cubicBezTo>
                  <a:pt x="1640" y="12"/>
                  <a:pt x="1752" y="24"/>
                  <a:pt x="1752" y="24"/>
                </a:cubicBezTo>
                <a:cubicBezTo>
                  <a:pt x="1930" y="69"/>
                  <a:pt x="1906" y="57"/>
                  <a:pt x="2152" y="64"/>
                </a:cubicBezTo>
                <a:cubicBezTo>
                  <a:pt x="2157" y="80"/>
                  <a:pt x="2163" y="96"/>
                  <a:pt x="2168" y="112"/>
                </a:cubicBezTo>
                <a:cubicBezTo>
                  <a:pt x="2221" y="272"/>
                  <a:pt x="2131" y="312"/>
                  <a:pt x="2016" y="328"/>
                </a:cubicBezTo>
                <a:cubicBezTo>
                  <a:pt x="1840" y="318"/>
                  <a:pt x="1669" y="299"/>
                  <a:pt x="1496" y="264"/>
                </a:cubicBezTo>
                <a:cubicBezTo>
                  <a:pt x="1477" y="265"/>
                  <a:pt x="1308" y="267"/>
                  <a:pt x="1248" y="280"/>
                </a:cubicBezTo>
                <a:cubicBezTo>
                  <a:pt x="1173" y="296"/>
                  <a:pt x="1101" y="317"/>
                  <a:pt x="1024" y="328"/>
                </a:cubicBezTo>
                <a:cubicBezTo>
                  <a:pt x="893" y="323"/>
                  <a:pt x="795" y="311"/>
                  <a:pt x="672" y="296"/>
                </a:cubicBezTo>
                <a:cubicBezTo>
                  <a:pt x="630" y="282"/>
                  <a:pt x="587" y="282"/>
                  <a:pt x="544" y="272"/>
                </a:cubicBezTo>
                <a:cubicBezTo>
                  <a:pt x="487" y="259"/>
                  <a:pt x="423" y="242"/>
                  <a:pt x="368" y="224"/>
                </a:cubicBezTo>
                <a:cubicBezTo>
                  <a:pt x="16" y="232"/>
                  <a:pt x="139" y="232"/>
                  <a:pt x="0" y="232"/>
                </a:cubicBez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089400" y="44577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768600" y="51816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140200" y="5130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40400" y="5168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298700" y="5930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0480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8735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584700" y="58801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397500" y="58420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172200" y="58674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187700" y="4737100"/>
            <a:ext cx="9271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394200" y="48768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622800" y="4813300"/>
            <a:ext cx="1193800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2654300" y="5638800"/>
            <a:ext cx="304800" cy="292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124200" y="5575300"/>
            <a:ext cx="215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5511800"/>
            <a:ext cx="228600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5791200" y="5575300"/>
            <a:ext cx="241300" cy="266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184900" y="5562600"/>
            <a:ext cx="228600" cy="33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076056" y="4417367"/>
            <a:ext cx="352025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 smtClean="0">
                <a:solidFill>
                  <a:schemeClr val="tx1"/>
                </a:solidFill>
              </a:rPr>
              <a:t>Πρωτεύων </a:t>
            </a:r>
            <a:r>
              <a:rPr lang="en-US" sz="1400" dirty="0" smtClean="0">
                <a:solidFill>
                  <a:schemeClr val="tx1"/>
                </a:solidFill>
              </a:rPr>
              <a:t>server, </a:t>
            </a:r>
            <a:r>
              <a:rPr lang="el-GR" sz="1400" dirty="0" smtClean="0">
                <a:solidFill>
                  <a:schemeClr val="tx1"/>
                </a:solidFill>
              </a:rPr>
              <a:t>άμεσος συγχρονισμός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3700" y="5499229"/>
            <a:ext cx="17526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 smtClean="0">
                <a:solidFill>
                  <a:schemeClr val="tx1"/>
                </a:solidFill>
              </a:rPr>
              <a:t>3</a:t>
            </a:r>
            <a:r>
              <a:rPr lang="el-GR" sz="1400" baseline="30000" dirty="0" smtClean="0">
                <a:solidFill>
                  <a:schemeClr val="tx1"/>
                </a:solidFill>
              </a:rPr>
              <a:t>ο</a:t>
            </a:r>
            <a:r>
              <a:rPr lang="el-GR" sz="1400" dirty="0" smtClean="0">
                <a:solidFill>
                  <a:schemeClr val="tx1"/>
                </a:solidFill>
              </a:rPr>
              <a:t> επίπεδο, συγχρονίζεται από τους δευτερεύοντες </a:t>
            </a:r>
            <a:r>
              <a:rPr lang="en-US" sz="1400" dirty="0" smtClean="0">
                <a:solidFill>
                  <a:schemeClr val="tx1"/>
                </a:solidFill>
              </a:rPr>
              <a:t>servers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4216400" y="5524500"/>
            <a:ext cx="16510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2349500" y="6362700"/>
            <a:ext cx="2286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717800" y="6337300"/>
            <a:ext cx="1778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3771900" y="6286500"/>
            <a:ext cx="2413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65600" y="6311900"/>
            <a:ext cx="25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4343400" y="62738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4775200" y="6324600"/>
            <a:ext cx="1270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5435600" y="6286500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765800" y="6261100"/>
            <a:ext cx="2413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6286500" y="6311900"/>
            <a:ext cx="1524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6553200" y="6286500"/>
            <a:ext cx="152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136900" y="6324600"/>
            <a:ext cx="203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3454400" y="6299200"/>
            <a:ext cx="762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978400" y="6299200"/>
            <a:ext cx="165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689600" y="6248400"/>
            <a:ext cx="381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4267200" y="45212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29083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292600" y="5219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8928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425700" y="60071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3213100" y="5981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4013200" y="59690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737100" y="59563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5626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3373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Τρόποι συγχρονισμού </a:t>
            </a:r>
            <a:r>
              <a:rPr lang="en-US" dirty="0" smtClean="0"/>
              <a:t>NTP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Multicast</a:t>
            </a:r>
          </a:p>
          <a:p>
            <a:pPr lvl="1"/>
            <a:r>
              <a:rPr lang="el-GR" sz="2000" dirty="0" smtClean="0"/>
              <a:t>Για </a:t>
            </a:r>
            <a:r>
              <a:rPr lang="en-US" sz="2000" dirty="0" smtClean="0"/>
              <a:t>LAN</a:t>
            </a:r>
            <a:r>
              <a:rPr lang="el-GR" sz="2000" dirty="0" smtClean="0"/>
              <a:t> υψηλών ταχυτήτων</a:t>
            </a:r>
          </a:p>
          <a:p>
            <a:r>
              <a:rPr lang="en-US" sz="2400" dirty="0" smtClean="0"/>
              <a:t>Procedure call</a:t>
            </a:r>
          </a:p>
          <a:p>
            <a:pPr lvl="1"/>
            <a:r>
              <a:rPr lang="el-GR" sz="2000" dirty="0" smtClean="0"/>
              <a:t>Όπως ο αλγόριθμος </a:t>
            </a:r>
            <a:r>
              <a:rPr lang="en-US" sz="2000" dirty="0" err="1" smtClean="0"/>
              <a:t>Cristian</a:t>
            </a:r>
            <a:endParaRPr lang="en-US" sz="2000" dirty="0" smtClean="0"/>
          </a:p>
          <a:p>
            <a:r>
              <a:rPr lang="en-US" sz="2400" dirty="0" smtClean="0"/>
              <a:t>Symmetric</a:t>
            </a:r>
          </a:p>
          <a:p>
            <a:pPr lvl="1"/>
            <a:r>
              <a:rPr lang="el-GR" sz="2000" dirty="0" smtClean="0"/>
              <a:t>Για </a:t>
            </a:r>
            <a:r>
              <a:rPr lang="en-US" sz="2000" dirty="0" smtClean="0"/>
              <a:t>master servers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Όλα τα μηνύματα μεταδίδονται με </a:t>
            </a:r>
            <a:r>
              <a:rPr lang="en-US" sz="2400" dirty="0" smtClean="0"/>
              <a:t>UDP</a:t>
            </a:r>
            <a:r>
              <a:rPr lang="el-GR" sz="2400" dirty="0" smtClean="0"/>
              <a:t> (αναξιόπιστα)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Ανταλλαγή μηνυμάτων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Κάθε μήνυμα έχει </a:t>
            </a:r>
            <a:r>
              <a:rPr lang="el-GR" sz="2000" dirty="0" err="1" smtClean="0"/>
              <a:t>χρονοσφραγίδες</a:t>
            </a:r>
            <a:r>
              <a:rPr lang="el-GR" sz="2000" dirty="0" smtClean="0"/>
              <a:t> πρόσφατων γεγονότων: </a:t>
            </a:r>
          </a:p>
          <a:p>
            <a:pPr lvl="1"/>
            <a:r>
              <a:rPr lang="el-GR" sz="1800" dirty="0" smtClean="0"/>
              <a:t>Τοπική ώρα αποστολής και παραλαβής προηγούμενου </a:t>
            </a:r>
            <a:r>
              <a:rPr lang="en-US" sz="1800" dirty="0" smtClean="0"/>
              <a:t>NTP</a:t>
            </a:r>
            <a:r>
              <a:rPr lang="el-GR" sz="1800" dirty="0" smtClean="0"/>
              <a:t> μηνύματος</a:t>
            </a:r>
          </a:p>
          <a:p>
            <a:pPr lvl="1"/>
            <a:r>
              <a:rPr lang="el-GR" sz="1800" dirty="0" smtClean="0"/>
              <a:t>Τοπική ώρα αποστολής τρέχοντος μηνύματος</a:t>
            </a:r>
            <a:endParaRPr lang="el-GR" sz="1800" dirty="0"/>
          </a:p>
        </p:txBody>
      </p:sp>
      <p:grpSp>
        <p:nvGrpSpPr>
          <p:cNvPr id="5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5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Λίγη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400" i="1" dirty="0" err="1" smtClean="0">
                <a:solidFill>
                  <a:srgbClr val="C00000"/>
                </a:solidFill>
              </a:rPr>
              <a:t>o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/>
              <a:t>: </a:t>
            </a:r>
            <a:r>
              <a:rPr lang="el-GR" sz="2400" dirty="0" smtClean="0"/>
              <a:t>εκτίμηση </a:t>
            </a:r>
            <a:r>
              <a:rPr lang="el-GR" sz="2400" dirty="0" smtClean="0">
                <a:solidFill>
                  <a:srgbClr val="000000"/>
                </a:solidFill>
              </a:rPr>
              <a:t>του </a:t>
            </a:r>
            <a:r>
              <a:rPr lang="en-US" sz="2400" dirty="0" smtClean="0">
                <a:solidFill>
                  <a:srgbClr val="C00000"/>
                </a:solidFill>
              </a:rPr>
              <a:t>offset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l-GR" sz="2400" dirty="0" smtClean="0">
                <a:solidFill>
                  <a:srgbClr val="000000"/>
                </a:solidFill>
              </a:rPr>
              <a:t>ανάμεσα σε 2 ρολόγια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400" i="1" dirty="0" err="1" smtClean="0">
                <a:solidFill>
                  <a:srgbClr val="C00000"/>
                </a:solidFill>
              </a:rPr>
              <a:t>d</a:t>
            </a:r>
            <a:r>
              <a:rPr lang="en-US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/>
              <a:t>: </a:t>
            </a:r>
            <a:r>
              <a:rPr lang="el-GR" sz="2400" dirty="0" smtClean="0"/>
              <a:t>η εκτίμηση για την </a:t>
            </a:r>
            <a:r>
              <a:rPr lang="el-GR" sz="2400" dirty="0" smtClean="0">
                <a:solidFill>
                  <a:srgbClr val="C00000"/>
                </a:solidFill>
              </a:rPr>
              <a:t>καθυστέρηση</a:t>
            </a:r>
            <a:r>
              <a:rPr lang="el-GR" sz="2400" dirty="0" smtClean="0">
                <a:solidFill>
                  <a:srgbClr val="000000"/>
                </a:solidFill>
              </a:rPr>
              <a:t>: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l-GR" sz="2400" dirty="0" smtClean="0">
                <a:solidFill>
                  <a:srgbClr val="000000"/>
                </a:solidFill>
              </a:rPr>
              <a:t>Συνολικός χρόνος αποστολής για </a:t>
            </a:r>
            <a:r>
              <a:rPr lang="en-US" sz="2400" i="1" dirty="0" smtClean="0">
                <a:solidFill>
                  <a:srgbClr val="000000"/>
                </a:solidFill>
              </a:rPr>
              <a:t>m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l-GR" sz="2400" dirty="0" smtClean="0">
                <a:solidFill>
                  <a:srgbClr val="000000"/>
                </a:solidFill>
              </a:rPr>
              <a:t>και </a:t>
            </a:r>
            <a:r>
              <a:rPr lang="en-US" sz="2400" i="1" dirty="0" smtClean="0">
                <a:solidFill>
                  <a:srgbClr val="000000"/>
                </a:solidFill>
              </a:rPr>
              <a:t>m</a:t>
            </a:r>
            <a:r>
              <a:rPr lang="el-GR" sz="2400" i="1" dirty="0" smtClean="0">
                <a:solidFill>
                  <a:srgbClr val="000000"/>
                </a:solidFill>
              </a:rPr>
              <a:t>’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l-GR" sz="2400" dirty="0" smtClean="0">
                <a:solidFill>
                  <a:srgbClr val="000000"/>
                </a:solidFill>
              </a:rPr>
              <a:t>Μια εκτίμηση για την καθυστέρηση είναι το ½ της συνολικής καθυστέρησης μείον το χρόνο επεξεργασίας στον απομακρυσμένο </a:t>
            </a:r>
            <a:r>
              <a:rPr lang="en-US" sz="2400" dirty="0" smtClean="0">
                <a:solidFill>
                  <a:srgbClr val="000000"/>
                </a:solidFill>
              </a:rPr>
              <a:t>server</a:t>
            </a:r>
            <a:endParaRPr lang="en-US" sz="2400" dirty="0" smtClean="0">
              <a:solidFill>
                <a:srgbClr val="000000"/>
              </a:solidFill>
            </a:endParaRPr>
          </a:p>
          <a:p>
            <a:endParaRPr lang="el-GR" sz="24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64803" y="1412776"/>
            <a:ext cx="6551613" cy="1978025"/>
            <a:chOff x="579" y="1435"/>
            <a:chExt cx="5340" cy="1749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Συνοπτικά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000" dirty="0" smtClean="0"/>
              <a:t>Πρέπει να ξέρουμε πότε έγινε τι</a:t>
            </a:r>
          </a:p>
          <a:p>
            <a:pPr lvl="1"/>
            <a:r>
              <a:rPr lang="el-GR" sz="1600" dirty="0" smtClean="0"/>
              <a:t>Ιδανικά </a:t>
            </a:r>
            <a:r>
              <a:rPr lang="el-GR" sz="1600" b="1" dirty="0" smtClean="0"/>
              <a:t>ακριβώς</a:t>
            </a:r>
            <a:r>
              <a:rPr lang="el-GR" sz="1600" dirty="0" smtClean="0"/>
              <a:t> πότε έγινε τι</a:t>
            </a:r>
          </a:p>
          <a:p>
            <a:pPr lvl="0"/>
            <a:endParaRPr lang="el-GR" sz="2000" dirty="0" smtClean="0"/>
          </a:p>
          <a:p>
            <a:pPr lvl="0"/>
            <a:r>
              <a:rPr lang="el-GR" sz="2000" dirty="0" smtClean="0"/>
              <a:t>Ή τουλάχιστον να διατάξουμε χρονικά τα γεγονότα σε διαφορετικές διεργασίες που τρέχουν ταυτόχρονα</a:t>
            </a:r>
          </a:p>
          <a:p>
            <a:pPr lvl="0"/>
            <a:endParaRPr lang="el-GR" sz="2000" dirty="0" smtClean="0"/>
          </a:p>
          <a:p>
            <a:pPr lvl="0"/>
            <a:r>
              <a:rPr lang="el-GR" sz="2000" dirty="0" smtClean="0"/>
              <a:t>Συγχρονισμός ανάμεσα σε αποστολείς και παραλήπτες μηνυμάτων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l-GR" sz="2000" dirty="0" smtClean="0"/>
              <a:t>Θέματα</a:t>
            </a:r>
          </a:p>
          <a:p>
            <a:pPr lvl="1"/>
            <a:r>
              <a:rPr lang="el-GR" sz="1800" dirty="0" smtClean="0"/>
              <a:t>Φυσικά Ρολόγια</a:t>
            </a:r>
          </a:p>
          <a:p>
            <a:pPr lvl="1"/>
            <a:r>
              <a:rPr lang="el-GR" sz="1800" dirty="0" smtClean="0"/>
              <a:t>Λογικά Ρολόγια</a:t>
            </a:r>
          </a:p>
          <a:p>
            <a:pPr lvl="1"/>
            <a:r>
              <a:rPr lang="el-GR" sz="1800" dirty="0" smtClean="0"/>
              <a:t>Συγχρονισμός φυσικών και λογικών ρολογιών</a:t>
            </a:r>
          </a:p>
          <a:p>
            <a:pPr lvl="1"/>
            <a:r>
              <a:rPr lang="el-GR" sz="1800" dirty="0" smtClean="0"/>
              <a:t>Καθολικές Καταστάσεις</a:t>
            </a:r>
          </a:p>
          <a:p>
            <a:pPr>
              <a:buNone/>
            </a:pPr>
            <a:endParaRPr lang="el-GR" sz="2000" dirty="0" smtClean="0"/>
          </a:p>
          <a:p>
            <a:pPr lvl="0"/>
            <a:endParaRPr lang="el-GR" sz="1800" dirty="0" smtClean="0"/>
          </a:p>
          <a:p>
            <a:pPr>
              <a:buNone/>
            </a:pPr>
            <a:r>
              <a:rPr lang="el-GR" sz="2000" dirty="0" smtClean="0"/>
              <a:t> </a:t>
            </a:r>
          </a:p>
          <a:p>
            <a:pPr lvl="0"/>
            <a:endParaRPr lang="el-GR" sz="1800" dirty="0" smtClean="0"/>
          </a:p>
          <a:p>
            <a:pPr>
              <a:buNone/>
            </a:pP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Υπολογισμός </a:t>
            </a:r>
            <a:r>
              <a:rPr lang="en-US" sz="2400" dirty="0" smtClean="0"/>
              <a:t>RTT: (T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– T</a:t>
            </a:r>
            <a:r>
              <a:rPr lang="en-US" sz="2400" baseline="-25000" dirty="0" smtClean="0"/>
              <a:t>i-3</a:t>
            </a:r>
            <a:r>
              <a:rPr lang="en-US" sz="2400" dirty="0" smtClean="0"/>
              <a:t>) – (T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 – T</a:t>
            </a:r>
            <a:r>
              <a:rPr lang="en-US" sz="2400" baseline="-25000" dirty="0" smtClean="0"/>
              <a:t>i-2</a:t>
            </a:r>
            <a:r>
              <a:rPr lang="en-US" sz="2400" dirty="0" smtClean="0"/>
              <a:t>)</a:t>
            </a:r>
          </a:p>
          <a:p>
            <a:r>
              <a:rPr lang="el-GR" sz="2400" dirty="0" smtClean="0"/>
              <a:t>Υπολογισμός καθυστέρησης για μια διαδρομή</a:t>
            </a:r>
            <a:r>
              <a:rPr lang="en-US" sz="2400" dirty="0" smtClean="0"/>
              <a:t>: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                  </a:t>
            </a:r>
            <a:r>
              <a:rPr lang="en-US" sz="2400" dirty="0" smtClean="0"/>
              <a:t>((T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– T</a:t>
            </a:r>
            <a:r>
              <a:rPr lang="en-US" sz="2400" baseline="-25000" dirty="0" smtClean="0"/>
              <a:t>i-3</a:t>
            </a:r>
            <a:r>
              <a:rPr lang="en-US" sz="2400" dirty="0" smtClean="0"/>
              <a:t>) – (T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 – T</a:t>
            </a:r>
            <a:r>
              <a:rPr lang="en-US" sz="2400" baseline="-25000" dirty="0" smtClean="0"/>
              <a:t>i-2</a:t>
            </a:r>
            <a:r>
              <a:rPr lang="en-US" sz="2400" dirty="0" smtClean="0"/>
              <a:t>))/2</a:t>
            </a:r>
          </a:p>
          <a:p>
            <a:endParaRPr lang="el-GR" sz="2400" dirty="0"/>
          </a:p>
        </p:txBody>
      </p:sp>
      <p:grpSp>
        <p:nvGrpSpPr>
          <p:cNvPr id="34" name="Group 3"/>
          <p:cNvGrpSpPr>
            <a:grpSpLocks/>
          </p:cNvGrpSpPr>
          <p:nvPr/>
        </p:nvGrpSpPr>
        <p:grpSpPr bwMode="auto">
          <a:xfrm>
            <a:off x="1259632" y="1628800"/>
            <a:ext cx="6768752" cy="2232248"/>
            <a:chOff x="579" y="1435"/>
            <a:chExt cx="5340" cy="1749"/>
          </a:xfrm>
        </p:grpSpPr>
        <p:sp>
          <p:nvSpPr>
            <p:cNvPr id="35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0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1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2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8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Υπολογισμός</a:t>
            </a:r>
            <a:r>
              <a:rPr lang="en-US" sz="2000" dirty="0" smtClean="0"/>
              <a:t> offset: 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         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i-1 </a:t>
            </a:r>
            <a:r>
              <a:rPr lang="en-US" sz="2000" dirty="0" smtClean="0"/>
              <a:t>+ (</a:t>
            </a:r>
            <a:r>
              <a:rPr lang="el-GR" sz="2000" dirty="0" smtClean="0"/>
              <a:t>εκτίμηση χρόνου για μια διαδρομή</a:t>
            </a:r>
            <a:r>
              <a:rPr lang="en-US" sz="2000" dirty="0" smtClean="0"/>
              <a:t>) -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= ((T</a:t>
            </a:r>
            <a:r>
              <a:rPr lang="en-US" sz="2000" baseline="-25000" dirty="0" smtClean="0"/>
              <a:t>i-2</a:t>
            </a:r>
            <a:r>
              <a:rPr lang="en-US" sz="2000" dirty="0" smtClean="0"/>
              <a:t> – T</a:t>
            </a:r>
            <a:r>
              <a:rPr lang="en-US" sz="2000" baseline="-25000" dirty="0" smtClean="0"/>
              <a:t>i-3</a:t>
            </a:r>
            <a:r>
              <a:rPr lang="en-US" sz="2000" dirty="0" smtClean="0"/>
              <a:t>) + (T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 –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))/2</a:t>
            </a:r>
          </a:p>
          <a:p>
            <a:r>
              <a:rPr lang="el-GR" sz="2000" dirty="0" smtClean="0"/>
              <a:t>Το ίδιο για πολλαπλούς εξυπηρετητές</a:t>
            </a:r>
            <a:endParaRPr lang="en-US" sz="2000" dirty="0" smtClean="0"/>
          </a:p>
          <a:p>
            <a:r>
              <a:rPr lang="el-GR" sz="2000" dirty="0" smtClean="0"/>
              <a:t>Στατιστική ανάλυση, απαλοιφή </a:t>
            </a:r>
            <a:r>
              <a:rPr lang="en-US" sz="2000" dirty="0" smtClean="0"/>
              <a:t>outliers</a:t>
            </a:r>
            <a:r>
              <a:rPr lang="el-GR" sz="2000" dirty="0" smtClean="0"/>
              <a:t>, εφαρμογή αλγορίθμου </a:t>
            </a:r>
            <a:r>
              <a:rPr lang="en-US" sz="2000" dirty="0" smtClean="0"/>
              <a:t>data filtering</a:t>
            </a:r>
            <a:endParaRPr lang="el-GR" sz="18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259632" y="1484784"/>
            <a:ext cx="6768752" cy="2232248"/>
            <a:chOff x="579" y="1435"/>
            <a:chExt cx="5340" cy="1749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69246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861048"/>
            <a:ext cx="329796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TextBox"/>
          <p:cNvSpPr txBox="1"/>
          <p:nvPr/>
        </p:nvSpPr>
        <p:spPr>
          <a:xfrm>
            <a:off x="2771800" y="5579948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ο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Επανάσταση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Δεν μπορούμε να συγχρονίσουμε ρολόγια τέλεια</a:t>
            </a:r>
          </a:p>
          <a:p>
            <a:r>
              <a:rPr lang="el-GR" sz="2400" dirty="0" smtClean="0"/>
              <a:t>Δεν μπορούμε να βασιστούμε σε φυσικά ρολόγια για διάταξη γεγονότων σε κατανεμημένες διεργασίες</a:t>
            </a:r>
          </a:p>
          <a:p>
            <a:r>
              <a:rPr lang="el-GR" sz="2400" dirty="0" smtClean="0"/>
              <a:t>Λογικά ρολόγια</a:t>
            </a:r>
          </a:p>
          <a:p>
            <a:pPr lvl="1"/>
            <a:r>
              <a:rPr lang="el-GR" sz="2000" dirty="0" smtClean="0"/>
              <a:t>Το πρώτο προτάθηκε από τον </a:t>
            </a:r>
            <a:r>
              <a:rPr lang="en-US" sz="2000" dirty="0" smtClean="0"/>
              <a:t>Leslie </a:t>
            </a:r>
            <a:r>
              <a:rPr lang="en-US" sz="2000" dirty="0" err="1" smtClean="0"/>
              <a:t>Lamport</a:t>
            </a:r>
            <a:r>
              <a:rPr lang="en-US" sz="2000" dirty="0" smtClean="0"/>
              <a:t> </a:t>
            </a:r>
            <a:r>
              <a:rPr lang="el-GR" sz="2000" dirty="0" smtClean="0"/>
              <a:t>το ‘70</a:t>
            </a:r>
          </a:p>
          <a:p>
            <a:pPr lvl="1"/>
            <a:r>
              <a:rPr lang="el-GR" sz="2000" dirty="0" smtClean="0"/>
              <a:t>Βασίζεται στην αιτιότητα (</a:t>
            </a:r>
            <a:r>
              <a:rPr lang="en-US" sz="2000" dirty="0" smtClean="0"/>
              <a:t>causality) </a:t>
            </a:r>
            <a:r>
              <a:rPr lang="el-GR" sz="2000" dirty="0" smtClean="0"/>
              <a:t>των γεγονότων</a:t>
            </a:r>
          </a:p>
          <a:p>
            <a:pPr lvl="1"/>
            <a:r>
              <a:rPr lang="el-GR" sz="2000" dirty="0" smtClean="0"/>
              <a:t>Ορίζει σχετικό και όχι απόλυτο χρόνο</a:t>
            </a:r>
          </a:p>
          <a:p>
            <a:pPr lvl="1"/>
            <a:r>
              <a:rPr lang="el-GR" sz="2000" dirty="0" smtClean="0"/>
              <a:t>Βασική παρατήρηση: η χρονική διάταξη έχει νόημα μόνο όταν 2 ή περισσότερες διεργασίες επικοινωνούν με μηνύματα. 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πρόβλημα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689051"/>
          </a:xfrm>
        </p:spPr>
        <p:txBody>
          <a:bodyPr/>
          <a:lstStyle/>
          <a:p>
            <a:r>
              <a:rPr lang="el-GR" sz="2400" dirty="0" smtClean="0"/>
              <a:t>Τι θέλουμε τελικά;</a:t>
            </a:r>
            <a:endParaRPr lang="en-US" sz="2400" dirty="0" smtClean="0"/>
          </a:p>
          <a:p>
            <a:pPr lvl="1"/>
            <a:r>
              <a:rPr lang="el-GR" sz="2000" dirty="0" smtClean="0"/>
              <a:t>Να γνωρίζουμε για δύο </a:t>
            </a:r>
            <a:r>
              <a:rPr lang="en-US" sz="2000" dirty="0" smtClean="0"/>
              <a:t>events </a:t>
            </a:r>
            <a:r>
              <a:rPr lang="el-GR" sz="2000" dirty="0" smtClean="0"/>
              <a:t>ποιο έγινε πριν το άλλο</a:t>
            </a:r>
          </a:p>
          <a:p>
            <a:endParaRPr lang="el-GR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689051"/>
          </a:xfrm>
        </p:spPr>
        <p:txBody>
          <a:bodyPr/>
          <a:lstStyle/>
          <a:p>
            <a:r>
              <a:rPr lang="el-GR" sz="2400" dirty="0" smtClean="0"/>
              <a:t>Ιδανικά</a:t>
            </a:r>
            <a:endParaRPr lang="en-US" sz="2400" dirty="0" smtClean="0"/>
          </a:p>
          <a:p>
            <a:pPr lvl="1"/>
            <a:r>
              <a:rPr lang="el-GR" sz="2000" dirty="0" smtClean="0"/>
              <a:t>Τέλειος συγχρονισμός φυσικών ρολογιών</a:t>
            </a:r>
            <a:endParaRPr lang="en-US" sz="2000" dirty="0" smtClean="0"/>
          </a:p>
          <a:p>
            <a:r>
              <a:rPr lang="el-GR" sz="2400" dirty="0" smtClean="0"/>
              <a:t>Αξιόπιστα</a:t>
            </a:r>
            <a:endParaRPr lang="en-US" sz="2400" dirty="0" smtClean="0"/>
          </a:p>
          <a:p>
            <a:pPr lvl="1"/>
            <a:r>
              <a:rPr lang="en-US" sz="2000" dirty="0" smtClean="0"/>
              <a:t>Events </a:t>
            </a:r>
            <a:r>
              <a:rPr lang="el-GR" sz="2000" dirty="0" smtClean="0"/>
              <a:t>στην ίδια διεργασία </a:t>
            </a:r>
            <a:r>
              <a:rPr lang="en-US" sz="2000" dirty="0" smtClean="0"/>
              <a:t>p</a:t>
            </a:r>
          </a:p>
          <a:p>
            <a:pPr lvl="1"/>
            <a:r>
              <a:rPr lang="en-US" sz="2000" dirty="0" smtClean="0"/>
              <a:t>Events </a:t>
            </a:r>
            <a:r>
              <a:rPr lang="el-GR" sz="2000" dirty="0" smtClean="0"/>
              <a:t>αποστολής/λήψης μηνυμάτων</a:t>
            </a:r>
            <a:endParaRPr lang="en-US" sz="2000" dirty="0" smtClean="0"/>
          </a:p>
          <a:p>
            <a:endParaRPr lang="el-GR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475656" y="14127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835696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347864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483768" y="9807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364088" y="21328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6948264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Χρονοσφραγίδες</a:t>
            </a:r>
            <a:r>
              <a:rPr lang="el-GR" dirty="0" smtClean="0"/>
              <a:t> </a:t>
            </a:r>
            <a:r>
              <a:rPr lang="en-US" dirty="0" err="1" smtClean="0"/>
              <a:t>Lamport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38" y="1843088"/>
            <a:ext cx="803433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Λογικά </a:t>
            </a:r>
            <a:r>
              <a:rPr lang="el-GR" dirty="0" smtClean="0"/>
              <a:t>Ρολόγια </a:t>
            </a:r>
            <a:r>
              <a:rPr lang="en-US" dirty="0" err="1" smtClean="0"/>
              <a:t>Lamport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tx1"/>
              </a:buClr>
              <a:buFont typeface="Arial"/>
              <a:buChar char="•"/>
            </a:pPr>
            <a:r>
              <a:rPr lang="el-GR" sz="1800" dirty="0" smtClean="0">
                <a:latin typeface="Arial" pitchFamily="-1" charset="0"/>
              </a:rPr>
              <a:t>Ο αλγόριθμος του </a:t>
            </a:r>
            <a:r>
              <a:rPr lang="en-US" sz="1800" dirty="0" err="1" smtClean="0">
                <a:latin typeface="Arial" pitchFamily="-1" charset="0"/>
              </a:rPr>
              <a:t>Lamport</a:t>
            </a:r>
            <a:r>
              <a:rPr lang="en-US" sz="1800" dirty="0" smtClean="0">
                <a:latin typeface="Arial" pitchFamily="-1" charset="0"/>
              </a:rPr>
              <a:t> </a:t>
            </a:r>
            <a:r>
              <a:rPr lang="el-GR" sz="1800" dirty="0" smtClean="0">
                <a:latin typeface="Arial" pitchFamily="-1" charset="0"/>
              </a:rPr>
              <a:t>αναθέτει </a:t>
            </a:r>
            <a:r>
              <a:rPr lang="el-GR" sz="1800" i="1" dirty="0" smtClean="0">
                <a:latin typeface="Arial" pitchFamily="-1" charset="0"/>
              </a:rPr>
              <a:t>λογικές</a:t>
            </a:r>
            <a:r>
              <a:rPr lang="el-GR" sz="1800" dirty="0" smtClean="0">
                <a:latin typeface="Arial" pitchFamily="-1" charset="0"/>
              </a:rPr>
              <a:t> </a:t>
            </a:r>
            <a:r>
              <a:rPr lang="el-GR" sz="1800" dirty="0" err="1" smtClean="0">
                <a:latin typeface="Arial" pitchFamily="-1" charset="0"/>
              </a:rPr>
              <a:t>χρονοσφραγίδες</a:t>
            </a:r>
            <a:r>
              <a:rPr lang="en-US" sz="1800" dirty="0" smtClean="0">
                <a:latin typeface="Arial" pitchFamily="-1" charset="0"/>
              </a:rPr>
              <a:t>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1600" dirty="0" smtClean="0">
                <a:latin typeface="Arial" pitchFamily="-1" charset="0"/>
              </a:rPr>
              <a:t>Όλες οι διεργασίες έχουν έναν μετρητή </a:t>
            </a:r>
            <a:r>
              <a:rPr lang="en-US" sz="1600" dirty="0" smtClean="0">
                <a:latin typeface="Arial" pitchFamily="-1" charset="0"/>
              </a:rPr>
              <a:t>(</a:t>
            </a:r>
            <a:r>
              <a:rPr lang="el-GR" sz="1600" dirty="0" smtClean="0">
                <a:latin typeface="Arial" pitchFamily="-1" charset="0"/>
              </a:rPr>
              <a:t>ρολόι</a:t>
            </a:r>
            <a:r>
              <a:rPr lang="en-US" sz="1600" dirty="0" smtClean="0">
                <a:latin typeface="Arial" pitchFamily="-1" charset="0"/>
              </a:rPr>
              <a:t>) </a:t>
            </a:r>
            <a:r>
              <a:rPr lang="el-GR" sz="1600" dirty="0" smtClean="0">
                <a:latin typeface="Arial" pitchFamily="-1" charset="0"/>
              </a:rPr>
              <a:t>με αρχική τιμή 0</a:t>
            </a:r>
            <a:endParaRPr lang="en-US" sz="1600" dirty="0" smtClean="0">
              <a:latin typeface="Arial" pitchFamily="-1" charset="0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1600" dirty="0" smtClean="0">
                <a:latin typeface="Arial" pitchFamily="-1" charset="0"/>
              </a:rPr>
              <a:t>Μια διεργασία αυξάνει τον μετρητή της όταν συμβαίνει ένα </a:t>
            </a:r>
            <a:r>
              <a:rPr lang="en-US" sz="1600" dirty="0" smtClean="0">
                <a:latin typeface="Arial" pitchFamily="-1" charset="0"/>
              </a:rPr>
              <a:t>event</a:t>
            </a:r>
            <a:r>
              <a:rPr lang="el-GR" sz="1600" dirty="0" smtClean="0">
                <a:latin typeface="Arial" pitchFamily="-1" charset="0"/>
              </a:rPr>
              <a:t> </a:t>
            </a:r>
            <a:r>
              <a:rPr lang="el-GR" sz="1600" dirty="0" smtClean="0">
                <a:solidFill>
                  <a:srgbClr val="C00000"/>
                </a:solidFill>
                <a:latin typeface="Arial" pitchFamily="-1" charset="0"/>
              </a:rPr>
              <a:t>αποστολής</a:t>
            </a:r>
            <a:r>
              <a:rPr lang="en-US" sz="1600" dirty="0" smtClean="0">
                <a:latin typeface="Arial" pitchFamily="-1" charset="0"/>
              </a:rPr>
              <a:t> </a:t>
            </a:r>
            <a:r>
              <a:rPr lang="el-GR" sz="1600" dirty="0" smtClean="0">
                <a:latin typeface="Arial" pitchFamily="-1" charset="0"/>
              </a:rPr>
              <a:t>ή μια </a:t>
            </a:r>
            <a:r>
              <a:rPr lang="el-GR" sz="1600" dirty="0" smtClean="0">
                <a:solidFill>
                  <a:srgbClr val="C00000"/>
                </a:solidFill>
                <a:latin typeface="Arial" pitchFamily="-1" charset="0"/>
              </a:rPr>
              <a:t>λειτουργία</a:t>
            </a:r>
            <a:r>
              <a:rPr lang="en-US" sz="1600" dirty="0" smtClean="0">
                <a:latin typeface="Arial" pitchFamily="-1" charset="0"/>
              </a:rPr>
              <a:t>. </a:t>
            </a:r>
            <a:r>
              <a:rPr lang="el-GR" sz="1600" dirty="0" smtClean="0">
                <a:latin typeface="Arial" pitchFamily="-1" charset="0"/>
              </a:rPr>
              <a:t>Η τιμή του μετρητή δίνεται ως </a:t>
            </a:r>
            <a:r>
              <a:rPr lang="el-GR" sz="1600" dirty="0" err="1" smtClean="0">
                <a:latin typeface="Arial" pitchFamily="-1" charset="0"/>
              </a:rPr>
              <a:t>χρονοσφραγίδα</a:t>
            </a:r>
            <a:r>
              <a:rPr lang="el-GR" sz="1600" dirty="0" smtClean="0">
                <a:latin typeface="Arial" pitchFamily="-1" charset="0"/>
              </a:rPr>
              <a:t> του </a:t>
            </a:r>
            <a:r>
              <a:rPr lang="en-US" sz="1600" dirty="0" smtClean="0">
                <a:latin typeface="Arial" pitchFamily="-1" charset="0"/>
              </a:rPr>
              <a:t>event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1600" dirty="0" smtClean="0">
                <a:latin typeface="Arial" pitchFamily="-1" charset="0"/>
              </a:rPr>
              <a:t>Ένα μήνυμα φέρει τη </a:t>
            </a:r>
            <a:r>
              <a:rPr lang="el-GR" sz="1600" dirty="0" err="1" smtClean="0">
                <a:latin typeface="Arial" pitchFamily="-1" charset="0"/>
              </a:rPr>
              <a:t>χρονοσφραγίδα</a:t>
            </a:r>
            <a:r>
              <a:rPr lang="el-GR" sz="1600" dirty="0" smtClean="0">
                <a:latin typeface="Arial" pitchFamily="-1" charset="0"/>
              </a:rPr>
              <a:t> του </a:t>
            </a:r>
            <a:r>
              <a:rPr lang="en-US" sz="1600" dirty="0" smtClean="0">
                <a:latin typeface="Arial" pitchFamily="-1" charset="0"/>
              </a:rPr>
              <a:t>event </a:t>
            </a:r>
            <a:r>
              <a:rPr lang="el-GR" sz="1600" dirty="0" smtClean="0">
                <a:latin typeface="Arial" pitchFamily="-1" charset="0"/>
              </a:rPr>
              <a:t>αποστολής</a:t>
            </a:r>
            <a:endParaRPr lang="en-US" sz="1600" dirty="0" smtClean="0">
              <a:latin typeface="Arial" pitchFamily="-1" charset="0"/>
            </a:endParaRPr>
          </a:p>
          <a:p>
            <a:pPr marL="800100" lvl="1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1600" dirty="0" smtClean="0">
                <a:latin typeface="Arial" pitchFamily="-1" charset="0"/>
              </a:rPr>
              <a:t>Για κάθε λήψη μηνύματος η διεργασία ανανεώνει τον μετρητή της δίνοντας τιμή</a:t>
            </a:r>
            <a:r>
              <a:rPr lang="en-US" sz="1600" dirty="0" smtClean="0">
                <a:latin typeface="Arial" pitchFamily="-1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Arial" pitchFamily="-1" charset="0"/>
              </a:rPr>
              <a:t>max(local clock, message timestamp) + 1</a:t>
            </a:r>
            <a:endParaRPr lang="el-GR" sz="1600" dirty="0" smtClean="0">
              <a:solidFill>
                <a:srgbClr val="C00000"/>
              </a:solidFill>
              <a:latin typeface="Arial" pitchFamily="-1" charset="0"/>
            </a:endParaRPr>
          </a:p>
          <a:p>
            <a:pPr marL="800100" lvl="1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1600" dirty="0" smtClean="0">
              <a:solidFill>
                <a:srgbClr val="C00000"/>
              </a:solidFill>
              <a:latin typeface="Arial" pitchFamily="-1" charset="0"/>
            </a:endParaRPr>
          </a:p>
          <a:p>
            <a:pPr marL="457200" indent="-457200">
              <a:buClr>
                <a:schemeClr val="tx1"/>
              </a:buClr>
              <a:buFont typeface="Arial"/>
              <a:buChar char="•"/>
            </a:pPr>
            <a:r>
              <a:rPr lang="el-GR" sz="1800" dirty="0" smtClean="0">
                <a:latin typeface="Arial" pitchFamily="-1" charset="0"/>
              </a:rPr>
              <a:t>Ορισμός της λογικής σχέσης </a:t>
            </a:r>
            <a:r>
              <a:rPr lang="en-US" sz="1800" i="1" dirty="0" smtClean="0">
                <a:solidFill>
                  <a:srgbClr val="C00000"/>
                </a:solidFill>
                <a:latin typeface="Arial" pitchFamily="-1" charset="0"/>
              </a:rPr>
              <a:t>happened-before (</a:t>
            </a:r>
            <a:r>
              <a:rPr lang="en-US" sz="1800" dirty="0" smtClean="0">
                <a:solidFill>
                  <a:srgbClr val="C00000"/>
                </a:solidFill>
                <a:latin typeface="Arial" pitchFamily="-1" charset="0"/>
                <a:sym typeface="Symbol" pitchFamily="-1" charset="2"/>
              </a:rPr>
              <a:t>)</a:t>
            </a:r>
            <a:r>
              <a:rPr lang="en-US" sz="1800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l-GR" sz="1800" dirty="0" smtClean="0">
                <a:latin typeface="Arial" pitchFamily="-1" charset="0"/>
              </a:rPr>
              <a:t>ανάμεσα σε </a:t>
            </a:r>
            <a:r>
              <a:rPr lang="en-US" sz="1800" dirty="0" smtClean="0">
                <a:latin typeface="Arial" pitchFamily="-1" charset="0"/>
              </a:rPr>
              <a:t>events: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1600" dirty="0" smtClean="0">
                <a:latin typeface="Arial" pitchFamily="-1" charset="0"/>
              </a:rPr>
              <a:t>Για γεγονότα εντός μιας διεργασίας</a:t>
            </a:r>
            <a:r>
              <a:rPr lang="en-US" sz="1600" dirty="0" smtClean="0">
                <a:latin typeface="Arial" pitchFamily="-1" charset="0"/>
              </a:rPr>
              <a:t>: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a 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 b</a:t>
            </a:r>
            <a:r>
              <a:rPr lang="en-US" sz="1600" dirty="0" smtClean="0">
                <a:solidFill>
                  <a:srgbClr val="C00000"/>
                </a:solidFill>
                <a:latin typeface="Arial" pitchFamily="-1" charset="0"/>
              </a:rPr>
              <a:t>, </a:t>
            </a:r>
            <a:r>
              <a:rPr lang="el-GR" sz="1600" dirty="0" smtClean="0">
                <a:solidFill>
                  <a:srgbClr val="C00000"/>
                </a:solidFill>
                <a:latin typeface="Arial" pitchFamily="-1" charset="0"/>
              </a:rPr>
              <a:t>αν</a:t>
            </a:r>
            <a:r>
              <a:rPr lang="en-US" sz="1600" dirty="0" smtClean="0">
                <a:solidFill>
                  <a:srgbClr val="C00000"/>
                </a:solidFill>
                <a:latin typeface="Arial" pitchFamily="-1" charset="0"/>
              </a:rPr>
              <a:t> 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time(a) &lt; time(b)</a:t>
            </a:r>
            <a:r>
              <a:rPr lang="en-US" sz="1600" dirty="0" smtClean="0">
                <a:solidFill>
                  <a:srgbClr val="C00000"/>
                </a:solidFill>
                <a:latin typeface="Arial" pitchFamily="-1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1600" dirty="0" smtClean="0">
                <a:latin typeface="Arial" pitchFamily="-1" charset="0"/>
              </a:rPr>
              <a:t>Αν η</a:t>
            </a:r>
            <a:r>
              <a:rPr lang="en-US" sz="1600" dirty="0" smtClean="0">
                <a:latin typeface="Arial" pitchFamily="-1" charset="0"/>
              </a:rPr>
              <a:t> p1 </a:t>
            </a:r>
            <a:r>
              <a:rPr lang="el-GR" sz="1600" dirty="0" smtClean="0">
                <a:latin typeface="Arial" pitchFamily="-1" charset="0"/>
              </a:rPr>
              <a:t>στείλει </a:t>
            </a:r>
            <a:r>
              <a:rPr lang="en-US" sz="1600" i="1" dirty="0" smtClean="0">
                <a:latin typeface="Arial" pitchFamily="-1" charset="0"/>
              </a:rPr>
              <a:t>m</a:t>
            </a:r>
            <a:r>
              <a:rPr lang="en-US" sz="1600" dirty="0" smtClean="0">
                <a:latin typeface="Arial" pitchFamily="-1" charset="0"/>
              </a:rPr>
              <a:t> </a:t>
            </a:r>
            <a:r>
              <a:rPr lang="el-GR" sz="1600" dirty="0" smtClean="0">
                <a:latin typeface="Arial" pitchFamily="-1" charset="0"/>
              </a:rPr>
              <a:t>στο</a:t>
            </a:r>
            <a:r>
              <a:rPr lang="en-US" sz="1600" dirty="0" smtClean="0">
                <a:latin typeface="Arial" pitchFamily="-1" charset="0"/>
              </a:rPr>
              <a:t> p2: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send(m) 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 receive(m)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600" dirty="0" smtClean="0">
                <a:latin typeface="Arial" pitchFamily="-1" charset="0"/>
              </a:rPr>
              <a:t>(</a:t>
            </a:r>
            <a:r>
              <a:rPr lang="el-GR" sz="1600" dirty="0" smtClean="0">
                <a:latin typeface="Arial" pitchFamily="-1" charset="0"/>
              </a:rPr>
              <a:t>Μεταβατικότητα</a:t>
            </a:r>
            <a:r>
              <a:rPr lang="en-US" sz="1600" dirty="0" smtClean="0">
                <a:latin typeface="Arial" pitchFamily="-1" charset="0"/>
              </a:rPr>
              <a:t>) </a:t>
            </a:r>
            <a:r>
              <a:rPr lang="el-GR" sz="1600" dirty="0" smtClean="0">
                <a:latin typeface="Arial" pitchFamily="-1" charset="0"/>
              </a:rPr>
              <a:t>Αν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a 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 b </a:t>
            </a:r>
            <a:r>
              <a:rPr lang="el-GR" sz="1600" i="1" dirty="0" smtClean="0">
                <a:solidFill>
                  <a:srgbClr val="C00000"/>
                </a:solidFill>
                <a:latin typeface="Arial" pitchFamily="-1" charset="0"/>
              </a:rPr>
              <a:t>και 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b 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 c</a:t>
            </a:r>
            <a:r>
              <a:rPr lang="en-US" sz="1600" dirty="0" smtClean="0">
                <a:solidFill>
                  <a:srgbClr val="C00000"/>
                </a:solidFill>
                <a:latin typeface="Arial" pitchFamily="-1" charset="0"/>
              </a:rPr>
              <a:t> </a:t>
            </a:r>
            <a:r>
              <a:rPr lang="el-GR" sz="1600" dirty="0" smtClean="0">
                <a:latin typeface="Arial" pitchFamily="-1" charset="0"/>
                <a:sym typeface="Symbol" pitchFamily="-1" charset="2"/>
              </a:rPr>
              <a:t>τότε 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  <a:sym typeface="Symbol" pitchFamily="-1" charset="2"/>
              </a:rPr>
              <a:t>a  c</a:t>
            </a:r>
            <a:endParaRPr lang="en-US" sz="1100" dirty="0" smtClean="0">
              <a:solidFill>
                <a:srgbClr val="C00000"/>
              </a:solidFill>
              <a:sym typeface="Symbol" pitchFamily="-1" charset="2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1600" dirty="0" smtClean="0">
                <a:latin typeface="Arial" pitchFamily="-1" charset="0"/>
                <a:sym typeface="Symbol" pitchFamily="-1" charset="2"/>
              </a:rPr>
              <a:t>Δείχνει αιτιότητα γεγονότων</a:t>
            </a:r>
            <a:endParaRPr lang="en-US" sz="1600" dirty="0" smtClean="0">
              <a:latin typeface="Arial" pitchFamily="-1" charset="0"/>
            </a:endParaRPr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Παράδειγμα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  1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  2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  3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  4</a:t>
            </a: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3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5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39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1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3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5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7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49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51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53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55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57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59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62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66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67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n</a:t>
            </a:r>
          </a:p>
        </p:txBody>
      </p:sp>
      <p:sp>
        <p:nvSpPr>
          <p:cNvPr id="70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71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73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timestamp</a:t>
            </a:r>
          </a:p>
        </p:txBody>
      </p:sp>
      <p:sp>
        <p:nvSpPr>
          <p:cNvPr id="74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6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Ένα </a:t>
            </a:r>
            <a:r>
              <a:rPr lang="el-GR" sz="4000" dirty="0" err="1" smtClean="0"/>
              <a:t>θεματάκι</a:t>
            </a:r>
            <a:endParaRPr lang="el-GR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  1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>
                    <a:lumMod val="75000"/>
                  </a:schemeClr>
                </a:solidFill>
              </a:rPr>
              <a:t>p  2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>
                    <a:lumMod val="75000"/>
                  </a:schemeClr>
                </a:solidFill>
              </a:rPr>
              <a:t>p  3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>
                    <a:lumMod val="75000"/>
                  </a:schemeClr>
                </a:solidFill>
              </a:rPr>
              <a:t>p  4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8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34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36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0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2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4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8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50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52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54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56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60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1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62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n</a:t>
            </a:r>
          </a:p>
        </p:txBody>
      </p:sp>
      <p:sp>
        <p:nvSpPr>
          <p:cNvPr id="67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70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2">
                    <a:lumMod val="75000"/>
                  </a:schemeClr>
                </a:solidFill>
              </a:rPr>
              <a:t>timestamp</a:t>
            </a:r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8</a:t>
            </a:r>
          </a:p>
        </p:txBody>
      </p:sp>
      <p:grpSp>
        <p:nvGrpSpPr>
          <p:cNvPr id="74" name="Group 72"/>
          <p:cNvGrpSpPr>
            <a:grpSpLocks/>
          </p:cNvGrpSpPr>
          <p:nvPr/>
        </p:nvGrpSpPr>
        <p:grpSpPr bwMode="auto">
          <a:xfrm>
            <a:off x="4884738" y="3073401"/>
            <a:ext cx="2747962" cy="2959101"/>
            <a:chOff x="3077" y="1936"/>
            <a:chExt cx="1731" cy="1864"/>
          </a:xfrm>
        </p:grpSpPr>
        <p:sp>
          <p:nvSpPr>
            <p:cNvPr id="75" name="Text Box 73"/>
            <p:cNvSpPr txBox="1">
              <a:spLocks noChangeArrowheads="1"/>
            </p:cNvSpPr>
            <p:nvPr/>
          </p:nvSpPr>
          <p:spPr bwMode="auto">
            <a:xfrm>
              <a:off x="3314" y="3160"/>
              <a:ext cx="1494" cy="64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tx2">
                      <a:lumMod val="75000"/>
                    </a:schemeClr>
                  </a:solidFill>
                </a:rPr>
                <a:t>3 and 7 are logically </a:t>
              </a:r>
              <a:r>
                <a:rPr lang="en-US" sz="2000" i="1" u="sng" dirty="0">
                  <a:solidFill>
                    <a:schemeClr val="tx2">
                      <a:lumMod val="75000"/>
                    </a:schemeClr>
                  </a:solidFill>
                </a:rPr>
                <a:t>concurrent </a:t>
              </a:r>
              <a:r>
                <a:rPr lang="en-US" sz="2000" dirty="0">
                  <a:solidFill>
                    <a:schemeClr val="tx2">
                      <a:lumMod val="75000"/>
                    </a:schemeClr>
                  </a:solidFill>
                </a:rPr>
                <a:t>events</a:t>
              </a:r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 flipH="1" flipV="1">
              <a:off x="3077" y="1936"/>
              <a:ext cx="277" cy="1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" name="Oval 71"/>
          <p:cNvSpPr>
            <a:spLocks noChangeArrowheads="1"/>
          </p:cNvSpPr>
          <p:nvPr/>
        </p:nvSpPr>
        <p:spPr bwMode="auto">
          <a:xfrm rot="19782274">
            <a:off x="4037145" y="2436347"/>
            <a:ext cx="1654175" cy="611187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dash"/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Αγορά αεροπορικών εισιτηρίων </a:t>
            </a:r>
            <a:r>
              <a:rPr lang="en-US" sz="2400" dirty="0" smtClean="0"/>
              <a:t>online</a:t>
            </a:r>
          </a:p>
          <a:p>
            <a:r>
              <a:rPr lang="el-GR" sz="2400" dirty="0" smtClean="0"/>
              <a:t>Το σύστημα έχει 2 εξυπηρετητές, Α και Β</a:t>
            </a:r>
          </a:p>
          <a:p>
            <a:r>
              <a:rPr lang="el-GR" sz="2400" dirty="0" smtClean="0"/>
              <a:t>Γιατί να μη χρησιμοποιήσουμε απλώς </a:t>
            </a:r>
            <a:r>
              <a:rPr lang="el-GR" sz="2400" dirty="0" err="1" smtClean="0"/>
              <a:t>χρονοσφραγίδες</a:t>
            </a:r>
            <a:r>
              <a:rPr lang="el-GR" sz="2400" dirty="0" smtClean="0"/>
              <a:t>;</a:t>
            </a:r>
          </a:p>
          <a:p>
            <a:pPr lvl="1"/>
            <a:r>
              <a:rPr lang="el-GR" sz="2000" dirty="0" smtClean="0"/>
              <a:t>Κάνεις κράτηση για το τελευταίο εισιτήριο</a:t>
            </a:r>
          </a:p>
          <a:p>
            <a:pPr lvl="1"/>
            <a:r>
              <a:rPr lang="el-GR" sz="1800" dirty="0" smtClean="0">
                <a:latin typeface="+mj-lt"/>
              </a:rPr>
              <a:t>Ο Α σου δίνει </a:t>
            </a:r>
            <a:r>
              <a:rPr lang="el-GR" sz="1800" dirty="0" err="1" smtClean="0">
                <a:latin typeface="+mj-lt"/>
              </a:rPr>
              <a:t>χρονοσφραγίδα</a:t>
            </a:r>
            <a:r>
              <a:rPr lang="el-GR" sz="1800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9h:15m:32.45s </a:t>
            </a:r>
            <a:endParaRPr lang="el-GR" sz="1800" dirty="0" smtClean="0">
              <a:latin typeface="+mj-lt"/>
            </a:endParaRPr>
          </a:p>
          <a:p>
            <a:pPr lvl="1"/>
            <a:r>
              <a:rPr lang="el-GR" sz="1800" dirty="0" smtClean="0">
                <a:latin typeface="+mj-lt"/>
              </a:rPr>
              <a:t>Κάποιος άλλος έκανε κράτηση μέσω του Β στις</a:t>
            </a:r>
            <a:r>
              <a:rPr lang="en-US" sz="1800" dirty="0" smtClean="0">
                <a:latin typeface="+mj-lt"/>
              </a:rPr>
              <a:t> 9h:20m:22.76s?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  <a:latin typeface="+mj-lt"/>
              </a:rPr>
              <a:t>Αν το ρολόι του Α πηγαίνει 1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0 </a:t>
            </a:r>
            <a:r>
              <a:rPr lang="el-GR" sz="1800" dirty="0" smtClean="0">
                <a:solidFill>
                  <a:srgbClr val="FF0000"/>
                </a:solidFill>
                <a:latin typeface="+mj-lt"/>
              </a:rPr>
              <a:t>λεπτά μπροστά από αυτό του Β; Πίσω;</a:t>
            </a:r>
            <a:endParaRPr lang="en-US" sz="1800" dirty="0" smtClean="0">
              <a:solidFill>
                <a:srgbClr val="FF0000"/>
              </a:solidFill>
              <a:latin typeface="+mj-lt"/>
            </a:endParaRPr>
          </a:p>
          <a:p>
            <a:pPr lvl="1"/>
            <a:r>
              <a:rPr lang="el-GR" sz="1800" dirty="0" smtClean="0">
                <a:latin typeface="+mj-lt"/>
              </a:rPr>
              <a:t>Σε ποιόν θα πουληθεί τελικά το τελευταίο εισιτήριο;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Ολική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400" dirty="0" smtClean="0"/>
              <a:t>Λογικά ταυτόχρονα </a:t>
            </a:r>
            <a:r>
              <a:rPr lang="en-US" sz="2400" dirty="0" smtClean="0"/>
              <a:t>events</a:t>
            </a:r>
            <a:r>
              <a:rPr lang="el-GR" sz="2400" dirty="0" smtClean="0"/>
              <a:t> μπορεί να έχουν ίδιες </a:t>
            </a:r>
            <a:r>
              <a:rPr lang="el-GR" sz="2400" dirty="0" err="1" smtClean="0"/>
              <a:t>χρονοσφραγίδες</a:t>
            </a:r>
            <a:r>
              <a:rPr lang="el-GR" sz="2400" dirty="0" smtClean="0"/>
              <a:t>… ή και όχι</a:t>
            </a:r>
          </a:p>
          <a:p>
            <a:r>
              <a:rPr lang="el-GR" sz="2400" dirty="0" smtClean="0"/>
              <a:t>Μπορούμε να επιβάλλουμε καθολικά μοναδικές </a:t>
            </a:r>
            <a:r>
              <a:rPr lang="el-GR" sz="2400" dirty="0" err="1" smtClean="0"/>
              <a:t>χρονοσφραγίδες</a:t>
            </a:r>
            <a:r>
              <a:rPr lang="el-GR" sz="2400" dirty="0" smtClean="0"/>
              <a:t> (Τ</a:t>
            </a:r>
            <a:r>
              <a:rPr lang="en-US" sz="1800" dirty="0" err="1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endParaRPr lang="el-GR" sz="2400" dirty="0" smtClean="0"/>
          </a:p>
          <a:p>
            <a:pPr lvl="1"/>
            <a:r>
              <a:rPr lang="en-US" sz="2000" dirty="0" err="1" smtClean="0"/>
              <a:t>Lamport</a:t>
            </a:r>
            <a:r>
              <a:rPr lang="en-US" sz="2000" dirty="0" smtClean="0"/>
              <a:t> timestamp</a:t>
            </a:r>
            <a:r>
              <a:rPr lang="el-GR" sz="2000" dirty="0" smtClean="0"/>
              <a:t> </a:t>
            </a:r>
            <a:r>
              <a:rPr lang="el-GR" sz="2000" dirty="0" smtClean="0"/>
              <a:t>της διεργασίας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 lvl="1"/>
            <a:r>
              <a:rPr lang="el-GR" sz="2000" dirty="0" smtClean="0"/>
              <a:t>Μοναδικό </a:t>
            </a:r>
            <a:r>
              <a:rPr lang="en-US" sz="2000" dirty="0" smtClean="0"/>
              <a:t>id </a:t>
            </a:r>
            <a:r>
              <a:rPr lang="el-GR" sz="2000" dirty="0" smtClean="0"/>
              <a:t>της διεργασίας</a:t>
            </a:r>
            <a:r>
              <a:rPr lang="en-US" sz="2000" dirty="0" smtClean="0"/>
              <a:t> I (</a:t>
            </a:r>
            <a:r>
              <a:rPr lang="el-GR" sz="2000" dirty="0" smtClean="0"/>
              <a:t>π.χ. </a:t>
            </a:r>
            <a:r>
              <a:rPr lang="en-US" sz="2000" dirty="0" smtClean="0"/>
              <a:t>Host address, process id)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Σύγκριση </a:t>
            </a:r>
            <a:r>
              <a:rPr lang="el-GR" sz="2400" dirty="0" err="1" smtClean="0"/>
              <a:t>χρονοσφραγίδων</a:t>
            </a:r>
            <a:endParaRPr lang="el-GR" sz="2400" dirty="0" smtClean="0"/>
          </a:p>
          <a:p>
            <a:pPr lvl="1"/>
            <a:r>
              <a:rPr lang="el-GR" sz="2000" dirty="0" smtClean="0"/>
              <a:t>(Τ</a:t>
            </a:r>
            <a:r>
              <a:rPr lang="en-US" sz="1600" dirty="0" err="1" smtClean="0"/>
              <a:t>i</a:t>
            </a:r>
            <a:r>
              <a:rPr lang="en-US" sz="2000" dirty="0" smtClean="0"/>
              <a:t>, </a:t>
            </a:r>
            <a:r>
              <a:rPr lang="en-US" sz="2000" dirty="0" err="1" smtClean="0"/>
              <a:t>i</a:t>
            </a:r>
            <a:r>
              <a:rPr lang="en-US" sz="2000" dirty="0" smtClean="0"/>
              <a:t>)</a:t>
            </a:r>
            <a:r>
              <a:rPr lang="el-GR" sz="2000" dirty="0" smtClean="0"/>
              <a:t> &lt; </a:t>
            </a:r>
            <a:r>
              <a:rPr lang="el-GR" sz="2000" dirty="0" smtClean="0"/>
              <a:t>(</a:t>
            </a:r>
            <a:r>
              <a:rPr lang="el-GR" sz="2000" dirty="0" smtClean="0"/>
              <a:t>Τ</a:t>
            </a:r>
            <a:r>
              <a:rPr lang="en-US" sz="1600" dirty="0" smtClean="0"/>
              <a:t>j</a:t>
            </a:r>
            <a:r>
              <a:rPr lang="en-US" sz="2000" dirty="0" smtClean="0"/>
              <a:t>, </a:t>
            </a:r>
            <a:r>
              <a:rPr lang="en-US" sz="2000" dirty="0" smtClean="0"/>
              <a:t>j</a:t>
            </a:r>
            <a:r>
              <a:rPr lang="en-US" sz="2000" dirty="0" smtClean="0"/>
              <a:t>) </a:t>
            </a:r>
            <a:r>
              <a:rPr lang="el-GR" sz="2000" dirty="0" smtClean="0"/>
              <a:t>όταν 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	</a:t>
            </a:r>
            <a:r>
              <a:rPr lang="el-GR" sz="2000" dirty="0" smtClean="0"/>
              <a:t>Τ</a:t>
            </a:r>
            <a:r>
              <a:rPr lang="en-US" sz="1600" dirty="0" err="1" smtClean="0"/>
              <a:t>i</a:t>
            </a:r>
            <a:r>
              <a:rPr lang="el-GR" sz="1600" dirty="0" smtClean="0"/>
              <a:t> </a:t>
            </a:r>
            <a:r>
              <a:rPr lang="el-GR" sz="1600" dirty="0" smtClean="0"/>
              <a:t>&lt; </a:t>
            </a:r>
            <a:r>
              <a:rPr lang="el-GR" sz="2000" dirty="0" smtClean="0"/>
              <a:t>Τ</a:t>
            </a:r>
            <a:r>
              <a:rPr lang="en-US" sz="1600" dirty="0" smtClean="0"/>
              <a:t>j </a:t>
            </a:r>
            <a:r>
              <a:rPr lang="el-GR" sz="1600" dirty="0" smtClean="0"/>
              <a:t> </a:t>
            </a:r>
            <a:r>
              <a:rPr lang="el-GR" sz="2000" dirty="0" smtClean="0"/>
              <a:t>ή 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	</a:t>
            </a:r>
            <a:r>
              <a:rPr lang="el-GR" sz="2000" dirty="0" smtClean="0"/>
              <a:t>Τ</a:t>
            </a:r>
            <a:r>
              <a:rPr lang="en-US" sz="2000" dirty="0" err="1" smtClean="0"/>
              <a:t>i</a:t>
            </a:r>
            <a:r>
              <a:rPr lang="el-GR" sz="2000" dirty="0" smtClean="0"/>
              <a:t> </a:t>
            </a:r>
            <a:r>
              <a:rPr lang="el-GR" sz="2000" dirty="0" smtClean="0"/>
              <a:t>= </a:t>
            </a:r>
            <a:r>
              <a:rPr lang="el-GR" sz="2000" dirty="0" smtClean="0"/>
              <a:t>Τ</a:t>
            </a:r>
            <a:r>
              <a:rPr lang="en-US" sz="2000" dirty="0" smtClean="0"/>
              <a:t>j </a:t>
            </a:r>
            <a:r>
              <a:rPr lang="el-GR" sz="2000" dirty="0" smtClean="0"/>
              <a:t>και </a:t>
            </a:r>
            <a:r>
              <a:rPr lang="en-US" sz="2000" dirty="0" err="1" smtClean="0"/>
              <a:t>i</a:t>
            </a:r>
            <a:r>
              <a:rPr lang="en-US" sz="2000" dirty="0" smtClean="0"/>
              <a:t>&lt;j</a:t>
            </a:r>
          </a:p>
          <a:p>
            <a:r>
              <a:rPr lang="el-GR" sz="2400" dirty="0" smtClean="0"/>
              <a:t>Δεν αντιστοιχεί απαραίτητα σε πραγματική διάταξη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  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  2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  3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  4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007617" y="2184400"/>
            <a:ext cx="404143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l-GR" sz="1200" b="1" dirty="0" smtClean="0">
                <a:solidFill>
                  <a:schemeClr val="tx2">
                    <a:lumMod val="75000"/>
                  </a:schemeClr>
                </a:solidFill>
              </a:rPr>
              <a:t>.1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555776" y="3031068"/>
            <a:ext cx="374799" cy="2539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l-GR" sz="1050" b="1" dirty="0" smtClean="0">
                <a:solidFill>
                  <a:schemeClr val="tx2">
                    <a:lumMod val="75000"/>
                  </a:schemeClr>
                </a:solidFill>
              </a:rPr>
              <a:t>.2</a:t>
            </a:r>
            <a:endParaRPr lang="en-US" sz="105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635896" y="3671446"/>
            <a:ext cx="447428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l-GR" sz="1100" b="1" dirty="0" smtClean="0">
                <a:solidFill>
                  <a:schemeClr val="tx2">
                    <a:lumMod val="75000"/>
                  </a:schemeClr>
                </a:solidFill>
              </a:rPr>
              <a:t>.3</a:t>
            </a:r>
            <a:endParaRPr 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4283968" y="2887052"/>
            <a:ext cx="388491" cy="2539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l-GR" sz="1050" b="1" dirty="0" smtClean="0">
                <a:solidFill>
                  <a:schemeClr val="tx2">
                    <a:lumMod val="75000"/>
                  </a:schemeClr>
                </a:solidFill>
              </a:rPr>
              <a:t>.2</a:t>
            </a:r>
            <a:endParaRPr lang="en-US" sz="105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716016" y="3671446"/>
            <a:ext cx="460748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l-GR" sz="1100" b="1" dirty="0" smtClean="0">
                <a:solidFill>
                  <a:schemeClr val="tx2">
                    <a:lumMod val="75000"/>
                  </a:schemeClr>
                </a:solidFill>
              </a:rPr>
              <a:t>.3</a:t>
            </a:r>
            <a:endParaRPr 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4067944" y="3527430"/>
            <a:ext cx="447676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l-GR" sz="1100" b="1" dirty="0" smtClean="0">
                <a:solidFill>
                  <a:schemeClr val="tx2">
                    <a:lumMod val="75000"/>
                  </a:schemeClr>
                </a:solidFill>
              </a:rPr>
              <a:t>.3</a:t>
            </a:r>
            <a:endParaRPr 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499992" y="4391526"/>
            <a:ext cx="566539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l-GR" sz="1100" b="1" dirty="0" smtClean="0">
                <a:solidFill>
                  <a:schemeClr val="tx2">
                    <a:lumMod val="75000"/>
                  </a:schemeClr>
                </a:solidFill>
              </a:rPr>
              <a:t>.4</a:t>
            </a:r>
            <a:endParaRPr 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5220072" y="2406080"/>
            <a:ext cx="466328" cy="2539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el-GR" sz="1050" b="1" dirty="0" smtClean="0">
                <a:solidFill>
                  <a:schemeClr val="tx2">
                    <a:lumMod val="75000"/>
                  </a:schemeClr>
                </a:solidFill>
              </a:rPr>
              <a:t>.1</a:t>
            </a:r>
            <a:endParaRPr lang="en-US" sz="105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5004048" y="4391526"/>
            <a:ext cx="550912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l-GR" sz="1100" b="1" dirty="0" smtClean="0">
                <a:solidFill>
                  <a:schemeClr val="tx2">
                    <a:lumMod val="75000"/>
                  </a:schemeClr>
                </a:solidFill>
              </a:rPr>
              <a:t>.4</a:t>
            </a:r>
            <a:endParaRPr 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5436096" y="2197100"/>
            <a:ext cx="48131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el-GR" sz="1200" b="1" dirty="0" smtClean="0">
                <a:solidFill>
                  <a:schemeClr val="tx2">
                    <a:lumMod val="75000"/>
                  </a:schemeClr>
                </a:solidFill>
              </a:rPr>
              <a:t>.1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372200" y="3671446"/>
            <a:ext cx="381223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el-GR" sz="1100" b="1" dirty="0" smtClean="0">
                <a:solidFill>
                  <a:schemeClr val="tx2">
                    <a:lumMod val="75000"/>
                  </a:schemeClr>
                </a:solidFill>
              </a:rPr>
              <a:t>.3</a:t>
            </a:r>
            <a:endParaRPr 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6702424" y="3606800"/>
            <a:ext cx="533871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el-GR" sz="1100" b="1" dirty="0" smtClean="0">
                <a:solidFill>
                  <a:schemeClr val="tx2">
                    <a:lumMod val="75000"/>
                  </a:schemeClr>
                </a:solidFill>
              </a:rPr>
              <a:t>.3</a:t>
            </a:r>
            <a:endParaRPr 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6444208" y="4391526"/>
            <a:ext cx="521047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el-GR" sz="1100" b="1" dirty="0" smtClean="0">
                <a:solidFill>
                  <a:schemeClr val="tx2">
                    <a:lumMod val="75000"/>
                  </a:schemeClr>
                </a:solidFill>
              </a:rPr>
              <a:t>.4</a:t>
            </a:r>
            <a:endParaRPr 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n</a:t>
            </a:r>
          </a:p>
        </p:txBody>
      </p:sp>
      <p:sp>
        <p:nvSpPr>
          <p:cNvPr id="65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2727697" y="2215897"/>
            <a:ext cx="404143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l-GR" sz="1200" b="1" dirty="0" smtClean="0">
                <a:solidFill>
                  <a:schemeClr val="tx2">
                    <a:lumMod val="75000"/>
                  </a:schemeClr>
                </a:solidFill>
              </a:rPr>
              <a:t>.1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Διανυσματικές </a:t>
            </a:r>
            <a:r>
              <a:rPr lang="el-GR" dirty="0" err="1" smtClean="0"/>
              <a:t>χρονοσφραγίδες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l-GR" sz="2000" dirty="0" smtClean="0">
                <a:latin typeface="Arial" pitchFamily="-1" charset="0"/>
              </a:rPr>
              <a:t>Με τα ρολόγια </a:t>
            </a:r>
            <a:r>
              <a:rPr lang="en-US" sz="2000" dirty="0" err="1" smtClean="0">
                <a:latin typeface="Arial" pitchFamily="-1" charset="0"/>
              </a:rPr>
              <a:t>Lamport</a:t>
            </a:r>
            <a:endParaRPr lang="en-US" sz="2000" dirty="0" smtClean="0">
              <a:latin typeface="Arial" pitchFamily="-1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e “happened-before” f </a:t>
            </a:r>
            <a:r>
              <a:rPr lang="en-US" sz="1800" dirty="0" smtClean="0">
                <a:latin typeface="Arial" pitchFamily="-1" charset="0"/>
                <a:sym typeface="Symbol" pitchFamily="-1" charset="2"/>
              </a:rPr>
              <a:t>  timestamp(e) &lt; timestamp (f),  </a:t>
            </a:r>
            <a:r>
              <a:rPr lang="el-GR" sz="1800" dirty="0" smtClean="0">
                <a:latin typeface="Arial" pitchFamily="-1" charset="0"/>
                <a:sym typeface="Symbol" pitchFamily="-1" charset="2"/>
              </a:rPr>
              <a:t>αλλά</a:t>
            </a:r>
            <a:endParaRPr lang="en-US" sz="1800" dirty="0" smtClean="0">
              <a:latin typeface="Arial" pitchFamily="-1" charset="0"/>
              <a:sym typeface="Symbol" pitchFamily="-1" charset="2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800" dirty="0" smtClean="0">
                <a:latin typeface="Arial" pitchFamily="-1" charset="0"/>
                <a:sym typeface="Symbol" pitchFamily="-1" charset="2"/>
              </a:rPr>
              <a:t>timestamp(e) &lt; timestamp (f)    </a:t>
            </a:r>
            <a:r>
              <a:rPr lang="en-US" sz="1800" dirty="0" smtClean="0">
                <a:latin typeface="Arial" pitchFamily="-1" charset="0"/>
              </a:rPr>
              <a:t>e “happened-before” f </a:t>
            </a:r>
          </a:p>
          <a:p>
            <a:pPr>
              <a:buNone/>
            </a:pPr>
            <a:endParaRPr lang="el-GR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25" y="3138488"/>
            <a:ext cx="798512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283968" y="2276872"/>
            <a:ext cx="3898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Λογικά διανυσματικά ρολόγια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l-GR" sz="2400" dirty="0" smtClean="0">
                <a:latin typeface="Arial" pitchFamily="-1" charset="0"/>
              </a:rPr>
              <a:t>Ο διανυσματικός λογικός χρόνος</a:t>
            </a:r>
            <a:r>
              <a:rPr lang="en-US" sz="2400" dirty="0" smtClean="0">
                <a:latin typeface="Arial" pitchFamily="-1" charset="0"/>
              </a:rPr>
              <a:t>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>
                <a:latin typeface="Arial" pitchFamily="-1" charset="0"/>
              </a:rPr>
              <a:t>Όλες οι διεργασίες χρησιμοποιούν διανύσματα μετρητών</a:t>
            </a:r>
            <a:r>
              <a:rPr lang="en-US" sz="2000" dirty="0" smtClean="0">
                <a:latin typeface="Arial" pitchFamily="-1" charset="0"/>
              </a:rPr>
              <a:t> (</a:t>
            </a:r>
            <a:r>
              <a:rPr lang="el-GR" sz="2000" dirty="0" smtClean="0">
                <a:latin typeface="Arial" pitchFamily="-1" charset="0"/>
              </a:rPr>
              <a:t>λογικά ρολόγια</a:t>
            </a:r>
            <a:r>
              <a:rPr lang="en-US" sz="2000" dirty="0" smtClean="0">
                <a:latin typeface="Arial" pitchFamily="-1" charset="0"/>
              </a:rPr>
              <a:t>), </a:t>
            </a:r>
            <a:r>
              <a:rPr lang="el-GR" sz="2000" dirty="0" smtClean="0">
                <a:latin typeface="Arial" pitchFamily="-1" charset="0"/>
              </a:rPr>
              <a:t> το </a:t>
            </a:r>
            <a:r>
              <a:rPr lang="en-US" sz="2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</a:t>
            </a:r>
            <a:r>
              <a:rPr lang="el-GR" sz="2000" dirty="0" smtClean="0">
                <a:latin typeface="Arial" pitchFamily="-1" charset="0"/>
              </a:rPr>
              <a:t>στοιχείο του ρολογιού είναι ο μετρητής της διεργασίας </a:t>
            </a:r>
            <a:r>
              <a:rPr lang="en-US" sz="2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, </a:t>
            </a:r>
            <a:r>
              <a:rPr lang="el-GR" sz="2000" dirty="0" smtClean="0">
                <a:latin typeface="Arial" pitchFamily="-1" charset="0"/>
              </a:rPr>
              <a:t>αρχικά όλα 0</a:t>
            </a:r>
            <a:endParaRPr lang="en-US" sz="2000" dirty="0" smtClean="0">
              <a:latin typeface="Arial" pitchFamily="-1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>
                <a:latin typeface="Arial" pitchFamily="-1" charset="0"/>
              </a:rPr>
              <a:t>Κάθε διεργασία </a:t>
            </a:r>
            <a:r>
              <a:rPr lang="en-US" sz="2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</a:t>
            </a:r>
            <a:r>
              <a:rPr lang="el-GR" sz="2000" dirty="0" smtClean="0">
                <a:latin typeface="Arial" pitchFamily="-1" charset="0"/>
              </a:rPr>
              <a:t>αυξάνει το στοιχείο </a:t>
            </a:r>
            <a:r>
              <a:rPr lang="en-US" sz="2000" dirty="0" err="1" smtClean="0">
                <a:latin typeface="Arial" pitchFamily="-1" charset="0"/>
              </a:rPr>
              <a:t>i</a:t>
            </a:r>
            <a:r>
              <a:rPr lang="el-GR" sz="2000" dirty="0" smtClean="0">
                <a:latin typeface="Arial" pitchFamily="-1" charset="0"/>
              </a:rPr>
              <a:t> του διανύσματος σε κάθε </a:t>
            </a:r>
            <a:r>
              <a:rPr lang="en-US" sz="2000" dirty="0" smtClean="0">
                <a:latin typeface="Arial" pitchFamily="-1" charset="0"/>
              </a:rPr>
              <a:t>event</a:t>
            </a:r>
            <a:r>
              <a:rPr lang="el-GR" sz="2000" dirty="0" smtClean="0">
                <a:latin typeface="Arial" pitchFamily="-1" charset="0"/>
              </a:rPr>
              <a:t> λειτουργίας ή αποστολής</a:t>
            </a:r>
            <a:r>
              <a:rPr lang="en-US" sz="2000" dirty="0" smtClean="0">
                <a:latin typeface="Arial" pitchFamily="-1" charset="0"/>
              </a:rPr>
              <a:t>. </a:t>
            </a:r>
            <a:r>
              <a:rPr lang="el-GR" sz="2000" dirty="0" smtClean="0">
                <a:latin typeface="Arial" pitchFamily="-1" charset="0"/>
              </a:rPr>
              <a:t>Η τιμή του διανύσματος είναι το</a:t>
            </a:r>
            <a:r>
              <a:rPr lang="en-US" sz="2000" dirty="0" smtClean="0">
                <a:latin typeface="Arial" pitchFamily="-1" charset="0"/>
              </a:rPr>
              <a:t> timestamp </a:t>
            </a:r>
            <a:r>
              <a:rPr lang="el-GR" sz="2000" dirty="0" smtClean="0">
                <a:latin typeface="Arial" pitchFamily="-1" charset="0"/>
              </a:rPr>
              <a:t>του </a:t>
            </a:r>
            <a:r>
              <a:rPr lang="en-US" sz="2000" dirty="0" smtClean="0">
                <a:latin typeface="Arial" pitchFamily="-1" charset="0"/>
              </a:rPr>
              <a:t>event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>
                <a:latin typeface="Arial" pitchFamily="-1" charset="0"/>
              </a:rPr>
              <a:t>Ένα μήνυμα αποστέλλεται με το</a:t>
            </a:r>
            <a:r>
              <a:rPr lang="en-US" sz="2000" dirty="0" smtClean="0">
                <a:latin typeface="Arial" pitchFamily="-1" charset="0"/>
              </a:rPr>
              <a:t> vector timestamp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>
                <a:latin typeface="Arial" pitchFamily="-1" charset="0"/>
              </a:rPr>
              <a:t>Για ένα </a:t>
            </a:r>
            <a:r>
              <a:rPr lang="en-US" sz="2000" dirty="0" smtClean="0">
                <a:latin typeface="Arial" pitchFamily="-1" charset="0"/>
              </a:rPr>
              <a:t>event </a:t>
            </a:r>
            <a:r>
              <a:rPr lang="el-GR" sz="2000" dirty="0" smtClean="0">
                <a:latin typeface="Arial" pitchFamily="-1" charset="0"/>
              </a:rPr>
              <a:t>παραλαβής μηνύματος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err="1" smtClean="0">
                <a:solidFill>
                  <a:srgbClr val="C00000"/>
                </a:solidFill>
                <a:latin typeface="Arial" pitchFamily="-1" charset="0"/>
              </a:rPr>
              <a:t>V</a:t>
            </a:r>
            <a:r>
              <a:rPr lang="en-US" sz="1800" baseline="-25000" dirty="0" err="1" smtClean="0">
                <a:solidFill>
                  <a:srgbClr val="C00000"/>
                </a:solidFill>
                <a:latin typeface="Arial" pitchFamily="-1" charset="0"/>
              </a:rPr>
              <a:t>receiver</a:t>
            </a:r>
            <a:r>
              <a:rPr lang="en-US" sz="1800" dirty="0" smtClean="0">
                <a:solidFill>
                  <a:srgbClr val="C00000"/>
                </a:solidFill>
                <a:latin typeface="Arial" pitchFamily="-1" charset="0"/>
              </a:rPr>
              <a:t>[j] =</a:t>
            </a:r>
            <a:r>
              <a:rPr lang="el-GR" sz="1800" dirty="0" smtClean="0">
                <a:solidFill>
                  <a:srgbClr val="C00000"/>
                </a:solidFill>
                <a:latin typeface="Arial" pitchFamily="-1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 pitchFamily="-1" charset="0"/>
              </a:rPr>
              <a:t>Max(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-1" charset="0"/>
              </a:rPr>
              <a:t>V</a:t>
            </a:r>
            <a:r>
              <a:rPr lang="en-US" sz="2000" baseline="-25000" dirty="0" err="1" smtClean="0">
                <a:solidFill>
                  <a:srgbClr val="C00000"/>
                </a:solidFill>
                <a:latin typeface="Arial" pitchFamily="-1" charset="0"/>
              </a:rPr>
              <a:t>receiver</a:t>
            </a:r>
            <a:r>
              <a:rPr lang="en-US" sz="2000" dirty="0" smtClean="0">
                <a:solidFill>
                  <a:srgbClr val="C00000"/>
                </a:solidFill>
                <a:latin typeface="Arial" pitchFamily="-1" charset="0"/>
              </a:rPr>
              <a:t>[j] , t[j]),   </a:t>
            </a:r>
            <a:r>
              <a:rPr lang="el-GR" sz="2000" dirty="0" smtClean="0">
                <a:solidFill>
                  <a:srgbClr val="C00000"/>
                </a:solidFill>
                <a:latin typeface="Arial" pitchFamily="-1" charset="0"/>
              </a:rPr>
              <a:t>για </a:t>
            </a:r>
            <a:r>
              <a:rPr lang="en-US" sz="2000" dirty="0" smtClean="0">
                <a:solidFill>
                  <a:srgbClr val="C00000"/>
                </a:solidFill>
                <a:latin typeface="Arial" pitchFamily="-1" charset="0"/>
              </a:rPr>
              <a:t>j=1, 2, ..., </a:t>
            </a:r>
            <a:r>
              <a:rPr lang="en-US" sz="2000" dirty="0" smtClean="0">
                <a:solidFill>
                  <a:srgbClr val="C00000"/>
                </a:solidFill>
                <a:latin typeface="Arial" pitchFamily="-1" charset="0"/>
              </a:rPr>
              <a:t>N</a:t>
            </a:r>
            <a:endParaRPr lang="en-US" sz="2000" dirty="0" smtClean="0">
              <a:solidFill>
                <a:srgbClr val="C00000"/>
              </a:solidFill>
              <a:latin typeface="Arial" pitchFamily="-1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err="1" smtClean="0">
                <a:solidFill>
                  <a:srgbClr val="C00000"/>
                </a:solidFill>
                <a:latin typeface="Arial" pitchFamily="-1" charset="0"/>
              </a:rPr>
              <a:t>V</a:t>
            </a:r>
            <a:r>
              <a:rPr lang="en-US" sz="1800" baseline="-25000" dirty="0" err="1" smtClean="0">
                <a:solidFill>
                  <a:srgbClr val="C00000"/>
                </a:solidFill>
                <a:latin typeface="Arial" pitchFamily="-1" charset="0"/>
              </a:rPr>
              <a:t>receiver</a:t>
            </a:r>
            <a:r>
              <a:rPr lang="en-US" sz="1800" dirty="0" smtClean="0">
                <a:solidFill>
                  <a:srgbClr val="C00000"/>
                </a:solidFill>
                <a:latin typeface="Arial" pitchFamily="-1" charset="0"/>
              </a:rPr>
              <a:t>[j] + 1, j=receiver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Σύγκριση διανυσματικών </a:t>
            </a:r>
            <a:r>
              <a:rPr lang="el-GR" sz="3600" dirty="0" err="1" smtClean="0"/>
              <a:t>χρονοσφραγίδων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400" dirty="0" smtClean="0">
                <a:latin typeface="Arial" pitchFamily="-1" charset="0"/>
              </a:rPr>
              <a:t>VT</a:t>
            </a:r>
            <a:r>
              <a:rPr lang="en-US" sz="2400" baseline="-25000" dirty="0" smtClean="0">
                <a:latin typeface="Arial" pitchFamily="-1" charset="0"/>
              </a:rPr>
              <a:t>1</a:t>
            </a:r>
            <a:r>
              <a:rPr lang="en-US" sz="2400" dirty="0" smtClean="0">
                <a:latin typeface="Arial" pitchFamily="-1" charset="0"/>
              </a:rPr>
              <a:t> = VT</a:t>
            </a:r>
            <a:r>
              <a:rPr lang="en-US" sz="2400" baseline="-25000" dirty="0" smtClean="0">
                <a:latin typeface="Arial" pitchFamily="-1" charset="0"/>
              </a:rPr>
              <a:t>2</a:t>
            </a:r>
            <a:r>
              <a:rPr lang="en-US" sz="2400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2000" i="1" dirty="0" err="1" smtClean="0">
                <a:latin typeface="Arial" pitchFamily="-1" charset="0"/>
              </a:rPr>
              <a:t>iff</a:t>
            </a:r>
            <a:r>
              <a:rPr lang="en-US" sz="2000" dirty="0" smtClean="0">
                <a:latin typeface="Arial" pitchFamily="-1" charset="0"/>
              </a:rPr>
              <a:t>  VT</a:t>
            </a:r>
            <a:r>
              <a:rPr lang="en-US" sz="2000" baseline="-25000" dirty="0" smtClean="0">
                <a:latin typeface="Arial" pitchFamily="-1" charset="0"/>
              </a:rPr>
              <a:t>1</a:t>
            </a:r>
            <a:r>
              <a:rPr lang="en-US" sz="2000" dirty="0" smtClean="0">
                <a:latin typeface="Arial" pitchFamily="-1" charset="0"/>
              </a:rPr>
              <a:t>[</a:t>
            </a:r>
            <a:r>
              <a:rPr lang="en-US" sz="2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] = VT</a:t>
            </a:r>
            <a:r>
              <a:rPr lang="en-US" sz="2000" baseline="-25000" dirty="0" smtClean="0">
                <a:latin typeface="Arial" pitchFamily="-1" charset="0"/>
              </a:rPr>
              <a:t>2</a:t>
            </a:r>
            <a:r>
              <a:rPr lang="en-US" sz="2000" dirty="0" smtClean="0">
                <a:latin typeface="Arial" pitchFamily="-1" charset="0"/>
              </a:rPr>
              <a:t>[</a:t>
            </a:r>
            <a:r>
              <a:rPr lang="en-US" sz="2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], for all </a:t>
            </a:r>
            <a:r>
              <a:rPr lang="en-US" sz="2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= 1, … , n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400" dirty="0" smtClean="0">
                <a:latin typeface="Arial" pitchFamily="-1" charset="0"/>
              </a:rPr>
              <a:t>VT</a:t>
            </a:r>
            <a:r>
              <a:rPr lang="en-US" sz="2400" baseline="-25000" dirty="0" smtClean="0">
                <a:latin typeface="Arial" pitchFamily="-1" charset="0"/>
              </a:rPr>
              <a:t>1</a:t>
            </a:r>
            <a:r>
              <a:rPr lang="en-US" sz="2400" dirty="0" smtClean="0">
                <a:latin typeface="Arial" pitchFamily="-1" charset="0"/>
              </a:rPr>
              <a:t> &lt;= VT</a:t>
            </a:r>
            <a:r>
              <a:rPr lang="en-US" sz="2400" baseline="-25000" dirty="0" smtClean="0">
                <a:latin typeface="Arial" pitchFamily="-1" charset="0"/>
              </a:rPr>
              <a:t>2</a:t>
            </a:r>
            <a:r>
              <a:rPr lang="en-US" sz="2400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2000" i="1" dirty="0" err="1" smtClean="0">
                <a:latin typeface="Arial" pitchFamily="-1" charset="0"/>
              </a:rPr>
              <a:t>iff</a:t>
            </a:r>
            <a:r>
              <a:rPr lang="en-US" sz="2000" dirty="0" smtClean="0">
                <a:latin typeface="Arial" pitchFamily="-1" charset="0"/>
              </a:rPr>
              <a:t>  VT</a:t>
            </a:r>
            <a:r>
              <a:rPr lang="en-US" sz="2000" baseline="-25000" dirty="0" smtClean="0">
                <a:latin typeface="Arial" pitchFamily="-1" charset="0"/>
              </a:rPr>
              <a:t>1</a:t>
            </a:r>
            <a:r>
              <a:rPr lang="en-US" sz="2000" dirty="0" smtClean="0">
                <a:latin typeface="Arial" pitchFamily="-1" charset="0"/>
              </a:rPr>
              <a:t>[</a:t>
            </a:r>
            <a:r>
              <a:rPr lang="en-US" sz="2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] &lt;= VT</a:t>
            </a:r>
            <a:r>
              <a:rPr lang="en-US" sz="2000" baseline="-25000" dirty="0" smtClean="0">
                <a:latin typeface="Arial" pitchFamily="-1" charset="0"/>
              </a:rPr>
              <a:t>2</a:t>
            </a:r>
            <a:r>
              <a:rPr lang="en-US" sz="2000" dirty="0" smtClean="0">
                <a:latin typeface="Arial" pitchFamily="-1" charset="0"/>
              </a:rPr>
              <a:t>[</a:t>
            </a:r>
            <a:r>
              <a:rPr lang="en-US" sz="2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], for all </a:t>
            </a:r>
            <a:r>
              <a:rPr lang="en-US" sz="2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= 1, … , n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400" dirty="0" smtClean="0">
                <a:latin typeface="Arial" pitchFamily="-1" charset="0"/>
              </a:rPr>
              <a:t>VT</a:t>
            </a:r>
            <a:r>
              <a:rPr lang="en-US" sz="2400" baseline="-25000" dirty="0" smtClean="0">
                <a:latin typeface="Arial" pitchFamily="-1" charset="0"/>
              </a:rPr>
              <a:t>1</a:t>
            </a:r>
            <a:r>
              <a:rPr lang="en-US" sz="2400" dirty="0" smtClean="0">
                <a:latin typeface="Arial" pitchFamily="-1" charset="0"/>
              </a:rPr>
              <a:t> &lt; VT</a:t>
            </a:r>
            <a:r>
              <a:rPr lang="en-US" sz="2400" baseline="-25000" dirty="0" smtClean="0">
                <a:latin typeface="Arial" pitchFamily="-1" charset="0"/>
              </a:rPr>
              <a:t>2</a:t>
            </a:r>
            <a:r>
              <a:rPr lang="en-US" sz="2400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2000" i="1" dirty="0" err="1" smtClean="0">
                <a:latin typeface="Arial" pitchFamily="-1" charset="0"/>
              </a:rPr>
              <a:t>iff</a:t>
            </a:r>
            <a:r>
              <a:rPr lang="en-US" sz="2000" dirty="0" smtClean="0">
                <a:latin typeface="Arial" pitchFamily="-1" charset="0"/>
              </a:rPr>
              <a:t>  VT</a:t>
            </a:r>
            <a:r>
              <a:rPr lang="en-US" sz="2000" baseline="-25000" dirty="0" smtClean="0">
                <a:latin typeface="Arial" pitchFamily="-1" charset="0"/>
              </a:rPr>
              <a:t>1</a:t>
            </a:r>
            <a:r>
              <a:rPr lang="en-US" sz="2000" dirty="0" smtClean="0">
                <a:latin typeface="Arial" pitchFamily="-1" charset="0"/>
              </a:rPr>
              <a:t> &lt;= VT</a:t>
            </a:r>
            <a:r>
              <a:rPr lang="en-US" sz="2000" baseline="-25000" dirty="0" smtClean="0">
                <a:latin typeface="Arial" pitchFamily="-1" charset="0"/>
              </a:rPr>
              <a:t>2</a:t>
            </a:r>
            <a:r>
              <a:rPr lang="en-US" sz="2000" dirty="0" smtClean="0">
                <a:latin typeface="Arial" pitchFamily="-1" charset="0"/>
              </a:rPr>
              <a:t> &amp; </a:t>
            </a:r>
            <a:r>
              <a:rPr lang="en-US" sz="2000" dirty="0" smtClean="0">
                <a:latin typeface="Arial" pitchFamily="-1" charset="0"/>
                <a:sym typeface="Symbol" pitchFamily="-1" charset="2"/>
              </a:rPr>
              <a:t> j (1 &lt;= j &lt;= n &amp; VT</a:t>
            </a:r>
            <a:r>
              <a:rPr lang="en-US" sz="2000" baseline="-25000" dirty="0" smtClean="0">
                <a:latin typeface="Arial" pitchFamily="-1" charset="0"/>
                <a:sym typeface="Symbol" pitchFamily="-1" charset="2"/>
              </a:rPr>
              <a:t>1</a:t>
            </a:r>
            <a:r>
              <a:rPr lang="en-US" sz="2000" dirty="0" smtClean="0">
                <a:latin typeface="Arial" pitchFamily="-1" charset="0"/>
                <a:sym typeface="Symbol" pitchFamily="-1" charset="2"/>
              </a:rPr>
              <a:t>[j] &lt; VT</a:t>
            </a:r>
            <a:r>
              <a:rPr lang="en-US" sz="2000" baseline="-25000" dirty="0" smtClean="0">
                <a:latin typeface="Arial" pitchFamily="-1" charset="0"/>
                <a:sym typeface="Symbol" pitchFamily="-1" charset="2"/>
              </a:rPr>
              <a:t>2</a:t>
            </a:r>
            <a:r>
              <a:rPr lang="en-US" sz="2000" dirty="0" smtClean="0">
                <a:latin typeface="Arial" pitchFamily="-1" charset="0"/>
                <a:sym typeface="Symbol" pitchFamily="-1" charset="2"/>
              </a:rPr>
              <a:t> [j])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400" dirty="0" smtClean="0">
                <a:latin typeface="Arial" pitchFamily="-1" charset="0"/>
              </a:rPr>
              <a:t>VT</a:t>
            </a:r>
            <a:r>
              <a:rPr lang="en-US" sz="2400" baseline="-25000" dirty="0" smtClean="0">
                <a:latin typeface="Arial" pitchFamily="-1" charset="0"/>
              </a:rPr>
              <a:t>1</a:t>
            </a:r>
            <a:r>
              <a:rPr lang="en-US" sz="2400" dirty="0" smtClean="0">
                <a:latin typeface="Arial" pitchFamily="-1" charset="0"/>
              </a:rPr>
              <a:t> is concurrent with VT</a:t>
            </a:r>
            <a:r>
              <a:rPr lang="en-US" sz="2400" baseline="-25000" dirty="0" smtClean="0">
                <a:latin typeface="Arial" pitchFamily="-1" charset="0"/>
              </a:rPr>
              <a:t>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2000" i="1" dirty="0" err="1" smtClean="0">
                <a:latin typeface="Arial" pitchFamily="-1" charset="0"/>
              </a:rPr>
              <a:t>iff</a:t>
            </a:r>
            <a:r>
              <a:rPr lang="en-US" sz="2000" dirty="0" smtClean="0">
                <a:latin typeface="Arial" pitchFamily="-1" charset="0"/>
              </a:rPr>
              <a:t>  (not VT</a:t>
            </a:r>
            <a:r>
              <a:rPr lang="en-US" sz="2000" baseline="-25000" dirty="0" smtClean="0">
                <a:latin typeface="Arial" pitchFamily="-1" charset="0"/>
              </a:rPr>
              <a:t>1</a:t>
            </a:r>
            <a:r>
              <a:rPr lang="en-US" sz="2000" dirty="0" smtClean="0">
                <a:latin typeface="Arial" pitchFamily="-1" charset="0"/>
              </a:rPr>
              <a:t> &lt;= VT</a:t>
            </a:r>
            <a:r>
              <a:rPr lang="en-US" sz="2000" baseline="-25000" dirty="0" smtClean="0">
                <a:latin typeface="Arial" pitchFamily="-1" charset="0"/>
              </a:rPr>
              <a:t>2</a:t>
            </a:r>
            <a:r>
              <a:rPr lang="en-US" sz="2000" dirty="0" smtClean="0">
                <a:latin typeface="Arial" pitchFamily="-1" charset="0"/>
              </a:rPr>
              <a:t>  AND not  VT</a:t>
            </a:r>
            <a:r>
              <a:rPr lang="en-US" sz="2000" baseline="-25000" dirty="0" smtClean="0">
                <a:latin typeface="Arial" pitchFamily="-1" charset="0"/>
              </a:rPr>
              <a:t>2</a:t>
            </a:r>
            <a:r>
              <a:rPr lang="en-US" sz="2000" dirty="0" smtClean="0">
                <a:latin typeface="Arial" pitchFamily="-1" charset="0"/>
              </a:rPr>
              <a:t> &lt;= VT</a:t>
            </a:r>
            <a:r>
              <a:rPr lang="en-US" sz="2000" baseline="-25000" dirty="0" smtClean="0">
                <a:latin typeface="Arial" pitchFamily="-1" charset="0"/>
              </a:rPr>
              <a:t>1</a:t>
            </a:r>
            <a:r>
              <a:rPr lang="en-US" sz="2000" dirty="0" smtClean="0">
                <a:latin typeface="Arial" pitchFamily="-1" charset="0"/>
              </a:rPr>
              <a:t>)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" y="1268760"/>
            <a:ext cx="80295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1268760"/>
            <a:ext cx="81629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268760"/>
            <a:ext cx="83058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88" y="1314450"/>
            <a:ext cx="85058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373088"/>
            <a:ext cx="800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Κάποιοι ορισμοί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Κατανεμημένο σύστημα</a:t>
            </a:r>
          </a:p>
          <a:p>
            <a:pPr lvl="1"/>
            <a:r>
              <a:rPr lang="el-GR" sz="2000" dirty="0" smtClean="0"/>
              <a:t>Σύνολο από Ν </a:t>
            </a:r>
            <a:r>
              <a:rPr lang="en-US" sz="2000" dirty="0" smtClean="0"/>
              <a:t>processes p</a:t>
            </a:r>
            <a:r>
              <a:rPr lang="en-US" sz="1400" dirty="0" smtClean="0"/>
              <a:t>i</a:t>
            </a:r>
            <a:r>
              <a:rPr lang="en-US" sz="2000" dirty="0" smtClean="0"/>
              <a:t>, </a:t>
            </a:r>
            <a:r>
              <a:rPr lang="en-US" sz="2000" dirty="0" err="1" smtClean="0"/>
              <a:t>i</a:t>
            </a:r>
            <a:r>
              <a:rPr lang="en-US" sz="2000" dirty="0" smtClean="0"/>
              <a:t> = 1, 2, ...N</a:t>
            </a:r>
            <a:endParaRPr lang="el-GR" sz="2000" dirty="0" smtClean="0"/>
          </a:p>
          <a:p>
            <a:pPr lvl="1"/>
            <a:r>
              <a:rPr lang="el-GR" sz="2000" dirty="0" smtClean="0"/>
              <a:t>Επικοινωνούν μόνο μέσω μηνυμάτων</a:t>
            </a:r>
          </a:p>
          <a:p>
            <a:endParaRPr lang="en-US" sz="2400" dirty="0" smtClean="0"/>
          </a:p>
          <a:p>
            <a:r>
              <a:rPr lang="en-US" sz="2400" dirty="0" smtClean="0"/>
              <a:t>Event</a:t>
            </a:r>
          </a:p>
          <a:p>
            <a:pPr lvl="1"/>
            <a:r>
              <a:rPr lang="el-GR" sz="2000" dirty="0" smtClean="0"/>
              <a:t>Επικοινωνία (αποστολή ή λήψη μηνύματος)</a:t>
            </a:r>
          </a:p>
          <a:p>
            <a:pPr lvl="1"/>
            <a:r>
              <a:rPr lang="el-GR" sz="2000" dirty="0" smtClean="0"/>
              <a:t>Λειτουργία που αλλάζει την κατάσταση της </a:t>
            </a:r>
            <a:r>
              <a:rPr lang="en-US" sz="2000" dirty="0" smtClean="0"/>
              <a:t>p</a:t>
            </a:r>
            <a:r>
              <a:rPr lang="en-US" sz="1200" dirty="0" smtClean="0"/>
              <a:t>i</a:t>
            </a:r>
          </a:p>
          <a:p>
            <a:pPr lvl="1"/>
            <a:endParaRPr lang="en-US" sz="1200" dirty="0" smtClean="0"/>
          </a:p>
          <a:p>
            <a:pPr lvl="1"/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217637"/>
            <a:ext cx="842962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3" y="1203920"/>
            <a:ext cx="82200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1196752"/>
            <a:ext cx="912495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3" y="1247353"/>
            <a:ext cx="8905875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1268760"/>
            <a:ext cx="86487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1240879"/>
            <a:ext cx="844867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1280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2590800" y="23749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  1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  2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  3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98500" y="41402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  4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2603500" y="3009900"/>
            <a:ext cx="4940300" cy="1270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V="1">
            <a:off x="2603500" y="3683000"/>
            <a:ext cx="5422900" cy="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2654300" y="4394200"/>
            <a:ext cx="5334000" cy="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Oval 19"/>
          <p:cNvSpPr>
            <a:spLocks noChangeArrowheads="1"/>
          </p:cNvSpPr>
          <p:nvPr/>
        </p:nvSpPr>
        <p:spPr bwMode="auto">
          <a:xfrm>
            <a:off x="1638300" y="2286000"/>
            <a:ext cx="774700" cy="2413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635125" y="2260600"/>
            <a:ext cx="86995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0,0,0,0</a:t>
            </a: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55118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981200" y="4940300"/>
            <a:ext cx="23749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Vector logical clock</a:t>
            </a: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1104900" y="57658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977900" y="5397500"/>
            <a:ext cx="2908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(vector timestamp)</a:t>
            </a: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5" name="Oval 28"/>
          <p:cNvSpPr>
            <a:spLocks noChangeArrowheads="1"/>
          </p:cNvSpPr>
          <p:nvPr/>
        </p:nvSpPr>
        <p:spPr bwMode="auto">
          <a:xfrm>
            <a:off x="1676400" y="2857500"/>
            <a:ext cx="774700" cy="2413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673225" y="2832100"/>
            <a:ext cx="86995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</a:rPr>
              <a:t>0,0,0,0</a:t>
            </a:r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1676400" y="3505200"/>
            <a:ext cx="774700" cy="2413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1673225" y="3479800"/>
            <a:ext cx="86995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</a:rPr>
              <a:t>0,0,0,0</a:t>
            </a:r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1727200" y="4216400"/>
            <a:ext cx="774700" cy="2413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1724025" y="4191000"/>
            <a:ext cx="86995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0,0,0,0</a:t>
            </a:r>
          </a:p>
        </p:txBody>
      </p:sp>
      <p:grpSp>
        <p:nvGrpSpPr>
          <p:cNvPr id="31" name="Group 81"/>
          <p:cNvGrpSpPr>
            <a:grpSpLocks/>
          </p:cNvGrpSpPr>
          <p:nvPr/>
        </p:nvGrpSpPr>
        <p:grpSpPr bwMode="auto">
          <a:xfrm>
            <a:off x="2266951" y="2108199"/>
            <a:ext cx="1393826" cy="1209675"/>
            <a:chOff x="1428" y="1328"/>
            <a:chExt cx="878" cy="762"/>
          </a:xfrm>
        </p:grpSpPr>
        <p:sp>
          <p:nvSpPr>
            <p:cNvPr id="32" name="Line 9"/>
            <p:cNvSpPr>
              <a:spLocks noChangeShapeType="1"/>
            </p:cNvSpPr>
            <p:nvPr/>
          </p:nvSpPr>
          <p:spPr bwMode="auto">
            <a:xfrm>
              <a:off x="1792" y="1496"/>
              <a:ext cx="240" cy="40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33" name="Group 34"/>
            <p:cNvGrpSpPr>
              <a:grpSpLocks/>
            </p:cNvGrpSpPr>
            <p:nvPr/>
          </p:nvGrpSpPr>
          <p:grpSpPr bwMode="auto">
            <a:xfrm>
              <a:off x="1428" y="1328"/>
              <a:ext cx="878" cy="762"/>
              <a:chOff x="1428" y="1328"/>
              <a:chExt cx="878" cy="762"/>
            </a:xfrm>
          </p:grpSpPr>
          <p:sp>
            <p:nvSpPr>
              <p:cNvPr id="34" name="Text Box 35"/>
              <p:cNvSpPr txBox="1">
                <a:spLocks noChangeArrowheads="1"/>
              </p:cNvSpPr>
              <p:nvPr/>
            </p:nvSpPr>
            <p:spPr bwMode="auto">
              <a:xfrm>
                <a:off x="1428" y="1603"/>
                <a:ext cx="60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2">
                        <a:lumMod val="75000"/>
                      </a:schemeClr>
                    </a:solidFill>
                  </a:rPr>
                  <a:t>(1,0,0,0)</a:t>
                </a:r>
              </a:p>
            </p:txBody>
          </p:sp>
          <p:sp>
            <p:nvSpPr>
              <p:cNvPr id="35" name="Oval 36"/>
              <p:cNvSpPr>
                <a:spLocks noChangeArrowheads="1"/>
              </p:cNvSpPr>
              <p:nvPr/>
            </p:nvSpPr>
            <p:spPr bwMode="auto">
              <a:xfrm>
                <a:off x="1512" y="1344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6" name="Text Box 37"/>
              <p:cNvSpPr txBox="1">
                <a:spLocks noChangeArrowheads="1"/>
              </p:cNvSpPr>
              <p:nvPr/>
            </p:nvSpPr>
            <p:spPr bwMode="auto">
              <a:xfrm>
                <a:off x="1510" y="1328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2">
                        <a:lumMod val="75000"/>
                      </a:schemeClr>
                    </a:solidFill>
                  </a:rPr>
                  <a:t>1,0,0,0</a:t>
                </a:r>
              </a:p>
            </p:txBody>
          </p:sp>
          <p:sp>
            <p:nvSpPr>
              <p:cNvPr id="37" name="Oval 38"/>
              <p:cNvSpPr>
                <a:spLocks noChangeArrowheads="1"/>
              </p:cNvSpPr>
              <p:nvPr/>
            </p:nvSpPr>
            <p:spPr bwMode="auto">
              <a:xfrm>
                <a:off x="1760" y="1912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" name="Text Box 39"/>
              <p:cNvSpPr txBox="1">
                <a:spLocks noChangeArrowheads="1"/>
              </p:cNvSpPr>
              <p:nvPr/>
            </p:nvSpPr>
            <p:spPr bwMode="auto">
              <a:xfrm>
                <a:off x="1758" y="1896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2">
                        <a:lumMod val="75000"/>
                      </a:schemeClr>
                    </a:solidFill>
                  </a:rPr>
                  <a:t>1,1,0,0</a:t>
                </a:r>
              </a:p>
            </p:txBody>
          </p:sp>
        </p:grpSp>
      </p:grpSp>
      <p:grpSp>
        <p:nvGrpSpPr>
          <p:cNvPr id="39" name="Group 82"/>
          <p:cNvGrpSpPr>
            <a:grpSpLocks/>
          </p:cNvGrpSpPr>
          <p:nvPr/>
        </p:nvGrpSpPr>
        <p:grpSpPr bwMode="auto">
          <a:xfrm>
            <a:off x="3235326" y="2108199"/>
            <a:ext cx="1481138" cy="1857375"/>
            <a:chOff x="2038" y="1328"/>
            <a:chExt cx="933" cy="1170"/>
          </a:xfrm>
        </p:grpSpPr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2304" y="1496"/>
              <a:ext cx="384" cy="8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2038" y="1328"/>
              <a:ext cx="933" cy="1170"/>
              <a:chOff x="2038" y="1328"/>
              <a:chExt cx="933" cy="1170"/>
            </a:xfrm>
          </p:grpSpPr>
          <p:sp>
            <p:nvSpPr>
              <p:cNvPr id="42" name="Oval 41"/>
              <p:cNvSpPr>
                <a:spLocks noChangeArrowheads="1"/>
              </p:cNvSpPr>
              <p:nvPr/>
            </p:nvSpPr>
            <p:spPr bwMode="auto">
              <a:xfrm>
                <a:off x="2040" y="1344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3" name="Text Box 42"/>
              <p:cNvSpPr txBox="1">
                <a:spLocks noChangeArrowheads="1"/>
              </p:cNvSpPr>
              <p:nvPr/>
            </p:nvSpPr>
            <p:spPr bwMode="auto">
              <a:xfrm>
                <a:off x="2038" y="1328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2">
                        <a:lumMod val="75000"/>
                      </a:schemeClr>
                    </a:solidFill>
                  </a:rPr>
                  <a:t>2,0,0,0</a:t>
                </a:r>
              </a:p>
            </p:txBody>
          </p:sp>
          <p:sp>
            <p:nvSpPr>
              <p:cNvPr id="44" name="Oval 43"/>
              <p:cNvSpPr>
                <a:spLocks noChangeArrowheads="1"/>
              </p:cNvSpPr>
              <p:nvPr/>
            </p:nvSpPr>
            <p:spPr bwMode="auto">
              <a:xfrm>
                <a:off x="2408" y="2320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5" name="Text Box 44"/>
              <p:cNvSpPr txBox="1">
                <a:spLocks noChangeArrowheads="1"/>
              </p:cNvSpPr>
              <p:nvPr/>
            </p:nvSpPr>
            <p:spPr bwMode="auto">
              <a:xfrm>
                <a:off x="2406" y="2304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2,0,1,0</a:t>
                </a:r>
              </a:p>
            </p:txBody>
          </p:sp>
          <p:sp>
            <p:nvSpPr>
              <p:cNvPr id="46" name="Text Box 45"/>
              <p:cNvSpPr txBox="1">
                <a:spLocks noChangeArrowheads="1"/>
              </p:cNvSpPr>
              <p:nvPr/>
            </p:nvSpPr>
            <p:spPr bwMode="auto">
              <a:xfrm>
                <a:off x="2363" y="1570"/>
                <a:ext cx="60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2">
                        <a:lumMod val="75000"/>
                      </a:schemeClr>
                    </a:solidFill>
                  </a:rPr>
                  <a:t>(2,0,0,0)</a:t>
                </a:r>
              </a:p>
            </p:txBody>
          </p:sp>
        </p:grpSp>
      </p:grpSp>
      <p:grpSp>
        <p:nvGrpSpPr>
          <p:cNvPr id="47" name="Group 83"/>
          <p:cNvGrpSpPr>
            <a:grpSpLocks/>
          </p:cNvGrpSpPr>
          <p:nvPr/>
        </p:nvGrpSpPr>
        <p:grpSpPr bwMode="auto">
          <a:xfrm>
            <a:off x="4254504" y="3416299"/>
            <a:ext cx="1263651" cy="1273175"/>
            <a:chOff x="2680" y="2152"/>
            <a:chExt cx="796" cy="802"/>
          </a:xfrm>
        </p:grpSpPr>
        <p:sp>
          <p:nvSpPr>
            <p:cNvPr id="48" name="Line 11"/>
            <p:cNvSpPr>
              <a:spLocks noChangeShapeType="1"/>
            </p:cNvSpPr>
            <p:nvPr/>
          </p:nvSpPr>
          <p:spPr bwMode="auto">
            <a:xfrm>
              <a:off x="3072" y="2312"/>
              <a:ext cx="144" cy="42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49" name="Group 79"/>
            <p:cNvGrpSpPr>
              <a:grpSpLocks/>
            </p:cNvGrpSpPr>
            <p:nvPr/>
          </p:nvGrpSpPr>
          <p:grpSpPr bwMode="auto">
            <a:xfrm>
              <a:off x="2680" y="2152"/>
              <a:ext cx="796" cy="802"/>
              <a:chOff x="2680" y="2152"/>
              <a:chExt cx="796" cy="802"/>
            </a:xfrm>
          </p:grpSpPr>
          <p:sp>
            <p:nvSpPr>
              <p:cNvPr id="50" name="Oval 47"/>
              <p:cNvSpPr>
                <a:spLocks noChangeArrowheads="1"/>
              </p:cNvSpPr>
              <p:nvPr/>
            </p:nvSpPr>
            <p:spPr bwMode="auto">
              <a:xfrm>
                <a:off x="2824" y="2168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1" name="Text Box 48"/>
              <p:cNvSpPr txBox="1">
                <a:spLocks noChangeArrowheads="1"/>
              </p:cNvSpPr>
              <p:nvPr/>
            </p:nvSpPr>
            <p:spPr bwMode="auto">
              <a:xfrm>
                <a:off x="2822" y="2152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2,0,2,0</a:t>
                </a:r>
              </a:p>
            </p:txBody>
          </p:sp>
          <p:sp>
            <p:nvSpPr>
              <p:cNvPr id="52" name="Oval 49"/>
              <p:cNvSpPr>
                <a:spLocks noChangeArrowheads="1"/>
              </p:cNvSpPr>
              <p:nvPr/>
            </p:nvSpPr>
            <p:spPr bwMode="auto">
              <a:xfrm>
                <a:off x="2930" y="2776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3" name="Text Box 50"/>
              <p:cNvSpPr txBox="1">
                <a:spLocks noChangeArrowheads="1"/>
              </p:cNvSpPr>
              <p:nvPr/>
            </p:nvSpPr>
            <p:spPr bwMode="auto">
              <a:xfrm>
                <a:off x="2928" y="2760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2,0,2,1</a:t>
                </a:r>
              </a:p>
            </p:txBody>
          </p:sp>
          <p:sp>
            <p:nvSpPr>
              <p:cNvPr id="54" name="Text Box 51"/>
              <p:cNvSpPr txBox="1">
                <a:spLocks noChangeArrowheads="1"/>
              </p:cNvSpPr>
              <p:nvPr/>
            </p:nvSpPr>
            <p:spPr bwMode="auto">
              <a:xfrm>
                <a:off x="2680" y="2510"/>
                <a:ext cx="60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2">
                        <a:lumMod val="75000"/>
                      </a:schemeClr>
                    </a:solidFill>
                  </a:rPr>
                  <a:t>(2,0,2,0)</a:t>
                </a:r>
              </a:p>
            </p:txBody>
          </p:sp>
        </p:grpSp>
      </p:grpSp>
      <p:grpSp>
        <p:nvGrpSpPr>
          <p:cNvPr id="55" name="Group 84"/>
          <p:cNvGrpSpPr>
            <a:grpSpLocks/>
          </p:cNvGrpSpPr>
          <p:nvPr/>
        </p:nvGrpSpPr>
        <p:grpSpPr bwMode="auto">
          <a:xfrm>
            <a:off x="4556125" y="2755899"/>
            <a:ext cx="1492250" cy="1222375"/>
            <a:chOff x="2870" y="1736"/>
            <a:chExt cx="940" cy="770"/>
          </a:xfrm>
        </p:grpSpPr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3216" y="1896"/>
              <a:ext cx="256" cy="4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57" name="Group 52"/>
            <p:cNvGrpSpPr>
              <a:grpSpLocks/>
            </p:cNvGrpSpPr>
            <p:nvPr/>
          </p:nvGrpSpPr>
          <p:grpSpPr bwMode="auto">
            <a:xfrm>
              <a:off x="2870" y="1736"/>
              <a:ext cx="940" cy="770"/>
              <a:chOff x="2870" y="1736"/>
              <a:chExt cx="940" cy="770"/>
            </a:xfrm>
          </p:grpSpPr>
          <p:sp>
            <p:nvSpPr>
              <p:cNvPr id="58" name="Oval 53"/>
              <p:cNvSpPr>
                <a:spLocks noChangeArrowheads="1"/>
              </p:cNvSpPr>
              <p:nvPr/>
            </p:nvSpPr>
            <p:spPr bwMode="auto">
              <a:xfrm>
                <a:off x="2872" y="1752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9" name="Text Box 54"/>
              <p:cNvSpPr txBox="1">
                <a:spLocks noChangeArrowheads="1"/>
              </p:cNvSpPr>
              <p:nvPr/>
            </p:nvSpPr>
            <p:spPr bwMode="auto">
              <a:xfrm>
                <a:off x="2870" y="1736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1,2,0,0</a:t>
                </a:r>
              </a:p>
            </p:txBody>
          </p:sp>
          <p:sp>
            <p:nvSpPr>
              <p:cNvPr id="60" name="Oval 55"/>
              <p:cNvSpPr>
                <a:spLocks noChangeArrowheads="1"/>
              </p:cNvSpPr>
              <p:nvPr/>
            </p:nvSpPr>
            <p:spPr bwMode="auto">
              <a:xfrm>
                <a:off x="3264" y="2328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1" name="Text Box 56"/>
              <p:cNvSpPr txBox="1">
                <a:spLocks noChangeArrowheads="1"/>
              </p:cNvSpPr>
              <p:nvPr/>
            </p:nvSpPr>
            <p:spPr bwMode="auto">
              <a:xfrm>
                <a:off x="3262" y="2312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2,2,3,0</a:t>
                </a:r>
              </a:p>
            </p:txBody>
          </p:sp>
          <p:sp>
            <p:nvSpPr>
              <p:cNvPr id="62" name="Text Box 57"/>
              <p:cNvSpPr txBox="1">
                <a:spLocks noChangeArrowheads="1"/>
              </p:cNvSpPr>
              <p:nvPr/>
            </p:nvSpPr>
            <p:spPr bwMode="auto">
              <a:xfrm>
                <a:off x="2960" y="1944"/>
                <a:ext cx="60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(1,2,0,0)</a:t>
                </a:r>
              </a:p>
            </p:txBody>
          </p:sp>
        </p:grpSp>
      </p:grpSp>
      <p:grpSp>
        <p:nvGrpSpPr>
          <p:cNvPr id="63" name="Group 85"/>
          <p:cNvGrpSpPr>
            <a:grpSpLocks/>
          </p:cNvGrpSpPr>
          <p:nvPr/>
        </p:nvGrpSpPr>
        <p:grpSpPr bwMode="auto">
          <a:xfrm>
            <a:off x="5715000" y="2108199"/>
            <a:ext cx="1631950" cy="1844675"/>
            <a:chOff x="3600" y="1328"/>
            <a:chExt cx="1028" cy="1162"/>
          </a:xfrm>
        </p:grpSpPr>
        <p:sp>
          <p:nvSpPr>
            <p:cNvPr id="64" name="Line 14"/>
            <p:cNvSpPr>
              <a:spLocks noChangeShapeType="1"/>
            </p:cNvSpPr>
            <p:nvPr/>
          </p:nvSpPr>
          <p:spPr bwMode="auto">
            <a:xfrm>
              <a:off x="3936" y="1504"/>
              <a:ext cx="480" cy="8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65" name="Group 58"/>
            <p:cNvGrpSpPr>
              <a:grpSpLocks/>
            </p:cNvGrpSpPr>
            <p:nvPr/>
          </p:nvGrpSpPr>
          <p:grpSpPr bwMode="auto">
            <a:xfrm>
              <a:off x="3600" y="1328"/>
              <a:ext cx="1028" cy="1162"/>
              <a:chOff x="3550" y="1328"/>
              <a:chExt cx="1028" cy="1162"/>
            </a:xfrm>
          </p:grpSpPr>
          <p:sp>
            <p:nvSpPr>
              <p:cNvPr id="66" name="Oval 59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7" name="Text Box 60"/>
              <p:cNvSpPr txBox="1">
                <a:spLocks noChangeArrowheads="1"/>
              </p:cNvSpPr>
              <p:nvPr/>
            </p:nvSpPr>
            <p:spPr bwMode="auto">
              <a:xfrm>
                <a:off x="3550" y="1328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2">
                        <a:lumMod val="75000"/>
                      </a:schemeClr>
                    </a:solidFill>
                  </a:rPr>
                  <a:t>4,0,2,2</a:t>
                </a:r>
              </a:p>
            </p:txBody>
          </p:sp>
          <p:sp>
            <p:nvSpPr>
              <p:cNvPr id="68" name="Oval 61"/>
              <p:cNvSpPr>
                <a:spLocks noChangeArrowheads="1"/>
              </p:cNvSpPr>
              <p:nvPr/>
            </p:nvSpPr>
            <p:spPr bwMode="auto">
              <a:xfrm>
                <a:off x="4032" y="2312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9" name="Text Box 62"/>
              <p:cNvSpPr txBox="1">
                <a:spLocks noChangeArrowheads="1"/>
              </p:cNvSpPr>
              <p:nvPr/>
            </p:nvSpPr>
            <p:spPr bwMode="auto">
              <a:xfrm>
                <a:off x="4030" y="2296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4,2,4,2</a:t>
                </a:r>
              </a:p>
            </p:txBody>
          </p:sp>
          <p:sp>
            <p:nvSpPr>
              <p:cNvPr id="70" name="Text Box 63"/>
              <p:cNvSpPr txBox="1">
                <a:spLocks noChangeArrowheads="1"/>
              </p:cNvSpPr>
              <p:nvPr/>
            </p:nvSpPr>
            <p:spPr bwMode="auto">
              <a:xfrm>
                <a:off x="3736" y="1688"/>
                <a:ext cx="60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2">
                        <a:lumMod val="75000"/>
                      </a:schemeClr>
                    </a:solidFill>
                  </a:rPr>
                  <a:t>(4,0,2,2)</a:t>
                </a:r>
              </a:p>
            </p:txBody>
          </p:sp>
        </p:grpSp>
      </p:grpSp>
      <p:grpSp>
        <p:nvGrpSpPr>
          <p:cNvPr id="71" name="Group 87"/>
          <p:cNvGrpSpPr>
            <a:grpSpLocks/>
          </p:cNvGrpSpPr>
          <p:nvPr/>
        </p:nvGrpSpPr>
        <p:grpSpPr bwMode="auto">
          <a:xfrm>
            <a:off x="5334000" y="2311399"/>
            <a:ext cx="1282700" cy="2225675"/>
            <a:chOff x="3360" y="1456"/>
            <a:chExt cx="808" cy="1402"/>
          </a:xfrm>
        </p:grpSpPr>
        <p:sp>
          <p:nvSpPr>
            <p:cNvPr id="72" name="Line 13"/>
            <p:cNvSpPr>
              <a:spLocks noChangeShapeType="1"/>
            </p:cNvSpPr>
            <p:nvPr/>
          </p:nvSpPr>
          <p:spPr bwMode="auto">
            <a:xfrm flipV="1">
              <a:off x="3600" y="1632"/>
              <a:ext cx="48" cy="105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73" name="Group 80"/>
            <p:cNvGrpSpPr>
              <a:grpSpLocks/>
            </p:cNvGrpSpPr>
            <p:nvPr/>
          </p:nvGrpSpPr>
          <p:grpSpPr bwMode="auto">
            <a:xfrm>
              <a:off x="3360" y="1456"/>
              <a:ext cx="808" cy="1402"/>
              <a:chOff x="3360" y="1456"/>
              <a:chExt cx="808" cy="1402"/>
            </a:xfrm>
          </p:grpSpPr>
          <p:sp>
            <p:nvSpPr>
              <p:cNvPr id="74" name="Oval 65"/>
              <p:cNvSpPr>
                <a:spLocks noChangeArrowheads="1"/>
              </p:cNvSpPr>
              <p:nvPr/>
            </p:nvSpPr>
            <p:spPr bwMode="auto">
              <a:xfrm>
                <a:off x="3418" y="2680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5" name="Text Box 66"/>
              <p:cNvSpPr txBox="1">
                <a:spLocks noChangeArrowheads="1"/>
              </p:cNvSpPr>
              <p:nvPr/>
            </p:nvSpPr>
            <p:spPr bwMode="auto">
              <a:xfrm>
                <a:off x="3408" y="2664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2,0,2,2</a:t>
                </a:r>
              </a:p>
            </p:txBody>
          </p:sp>
          <p:sp>
            <p:nvSpPr>
              <p:cNvPr id="76" name="Oval 67"/>
              <p:cNvSpPr>
                <a:spLocks noChangeArrowheads="1"/>
              </p:cNvSpPr>
              <p:nvPr/>
            </p:nvSpPr>
            <p:spPr bwMode="auto">
              <a:xfrm>
                <a:off x="3362" y="1472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7" name="Text Box 68"/>
              <p:cNvSpPr txBox="1">
                <a:spLocks noChangeArrowheads="1"/>
              </p:cNvSpPr>
              <p:nvPr/>
            </p:nvSpPr>
            <p:spPr bwMode="auto">
              <a:xfrm>
                <a:off x="3360" y="1456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3,0,2,2</a:t>
                </a:r>
              </a:p>
            </p:txBody>
          </p:sp>
          <p:sp>
            <p:nvSpPr>
              <p:cNvPr id="78" name="Text Box 69"/>
              <p:cNvSpPr txBox="1">
                <a:spLocks noChangeArrowheads="1"/>
              </p:cNvSpPr>
              <p:nvPr/>
            </p:nvSpPr>
            <p:spPr bwMode="auto">
              <a:xfrm>
                <a:off x="3560" y="2040"/>
                <a:ext cx="60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tx2">
                        <a:lumMod val="75000"/>
                      </a:schemeClr>
                    </a:solidFill>
                  </a:rPr>
                  <a:t>(2,0,2,2)</a:t>
                </a:r>
              </a:p>
            </p:txBody>
          </p:sp>
        </p:grpSp>
      </p:grpSp>
      <p:grpSp>
        <p:nvGrpSpPr>
          <p:cNvPr id="79" name="Group 86"/>
          <p:cNvGrpSpPr>
            <a:grpSpLocks/>
          </p:cNvGrpSpPr>
          <p:nvPr/>
        </p:nvGrpSpPr>
        <p:grpSpPr bwMode="auto">
          <a:xfrm>
            <a:off x="7086600" y="3555998"/>
            <a:ext cx="1282700" cy="1108075"/>
            <a:chOff x="4464" y="2240"/>
            <a:chExt cx="808" cy="698"/>
          </a:xfrm>
        </p:grpSpPr>
        <p:sp>
          <p:nvSpPr>
            <p:cNvPr id="80" name="Line 18"/>
            <p:cNvSpPr>
              <a:spLocks noChangeShapeType="1"/>
            </p:cNvSpPr>
            <p:nvPr/>
          </p:nvSpPr>
          <p:spPr bwMode="auto">
            <a:xfrm flipV="1">
              <a:off x="4624" y="2392"/>
              <a:ext cx="80" cy="39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81" name="Group 78"/>
            <p:cNvGrpSpPr>
              <a:grpSpLocks/>
            </p:cNvGrpSpPr>
            <p:nvPr/>
          </p:nvGrpSpPr>
          <p:grpSpPr bwMode="auto">
            <a:xfrm>
              <a:off x="4464" y="2240"/>
              <a:ext cx="808" cy="698"/>
              <a:chOff x="4464" y="2240"/>
              <a:chExt cx="808" cy="698"/>
            </a:xfrm>
          </p:grpSpPr>
          <p:sp>
            <p:nvSpPr>
              <p:cNvPr id="82" name="Oval 71"/>
              <p:cNvSpPr>
                <a:spLocks noChangeArrowheads="1"/>
              </p:cNvSpPr>
              <p:nvPr/>
            </p:nvSpPr>
            <p:spPr bwMode="auto">
              <a:xfrm>
                <a:off x="4466" y="2760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3" name="Text Box 72"/>
              <p:cNvSpPr txBox="1">
                <a:spLocks noChangeArrowheads="1"/>
              </p:cNvSpPr>
              <p:nvPr/>
            </p:nvSpPr>
            <p:spPr bwMode="auto">
              <a:xfrm>
                <a:off x="4464" y="2744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2,0,2,3</a:t>
                </a:r>
              </a:p>
            </p:txBody>
          </p:sp>
          <p:sp>
            <p:nvSpPr>
              <p:cNvPr id="84" name="Oval 73"/>
              <p:cNvSpPr>
                <a:spLocks noChangeArrowheads="1"/>
              </p:cNvSpPr>
              <p:nvPr/>
            </p:nvSpPr>
            <p:spPr bwMode="auto">
              <a:xfrm>
                <a:off x="4568" y="2256"/>
                <a:ext cx="488" cy="15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5" name="Text Box 74"/>
              <p:cNvSpPr txBox="1">
                <a:spLocks noChangeArrowheads="1"/>
              </p:cNvSpPr>
              <p:nvPr/>
            </p:nvSpPr>
            <p:spPr bwMode="auto">
              <a:xfrm>
                <a:off x="4566" y="2240"/>
                <a:ext cx="54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4,2,5,3</a:t>
                </a:r>
              </a:p>
            </p:txBody>
          </p:sp>
          <p:sp>
            <p:nvSpPr>
              <p:cNvPr id="86" name="Text Box 75"/>
              <p:cNvSpPr txBox="1">
                <a:spLocks noChangeArrowheads="1"/>
              </p:cNvSpPr>
              <p:nvPr/>
            </p:nvSpPr>
            <p:spPr bwMode="auto">
              <a:xfrm>
                <a:off x="4664" y="2528"/>
                <a:ext cx="60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tx2">
                        <a:lumMod val="75000"/>
                      </a:schemeClr>
                    </a:solidFill>
                  </a:rPr>
                  <a:t>(2,0,2,3)</a:t>
                </a:r>
              </a:p>
            </p:txBody>
          </p:sp>
        </p:grpSp>
      </p:grpSp>
      <p:sp>
        <p:nvSpPr>
          <p:cNvPr id="87" name="Oval 76"/>
          <p:cNvSpPr>
            <a:spLocks noChangeArrowheads="1"/>
          </p:cNvSpPr>
          <p:nvPr/>
        </p:nvSpPr>
        <p:spPr bwMode="auto">
          <a:xfrm>
            <a:off x="965200" y="5016500"/>
            <a:ext cx="838200" cy="2921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Text Box 77"/>
          <p:cNvSpPr txBox="1">
            <a:spLocks noChangeArrowheads="1"/>
          </p:cNvSpPr>
          <p:nvPr/>
        </p:nvSpPr>
        <p:spPr bwMode="auto">
          <a:xfrm>
            <a:off x="923925" y="4991100"/>
            <a:ext cx="95885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</a:rPr>
              <a:t>n,m,p,q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Διανυσματικά ρολόγια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Με τα διανυσματικά ρολόγια</a:t>
            </a:r>
          </a:p>
          <a:p>
            <a:pPr lvl="1"/>
            <a:r>
              <a:rPr lang="en-US" sz="1800" dirty="0" smtClean="0">
                <a:latin typeface="Arial" pitchFamily="-1" charset="0"/>
              </a:rPr>
              <a:t>e “happened-before” f </a:t>
            </a:r>
            <a:r>
              <a:rPr lang="en-US" sz="1800" dirty="0" smtClean="0">
                <a:latin typeface="Arial" pitchFamily="-1" charset="0"/>
                <a:sym typeface="Symbol" pitchFamily="-1" charset="2"/>
              </a:rPr>
              <a:t>  V(e) &lt; V(f) </a:t>
            </a:r>
            <a:r>
              <a:rPr lang="el-GR" sz="1800" dirty="0" smtClean="0">
                <a:latin typeface="Arial" pitchFamily="-1" charset="0"/>
                <a:sym typeface="Symbol" pitchFamily="-1" charset="2"/>
              </a:rPr>
              <a:t>και </a:t>
            </a:r>
          </a:p>
          <a:p>
            <a:pPr lvl="1"/>
            <a:r>
              <a:rPr lang="en-US" sz="1800" dirty="0" smtClean="0">
                <a:latin typeface="Arial" pitchFamily="-1" charset="0"/>
                <a:sym typeface="Symbol" pitchFamily="-1" charset="2"/>
              </a:rPr>
              <a:t>V(e) &lt;</a:t>
            </a:r>
            <a:r>
              <a:rPr lang="el-GR" sz="1800" dirty="0" smtClean="0">
                <a:latin typeface="Arial" pitchFamily="-1" charset="0"/>
                <a:sym typeface="Symbol" pitchFamily="-1" charset="2"/>
              </a:rPr>
              <a:t>=</a:t>
            </a:r>
            <a:r>
              <a:rPr lang="en-US" sz="1800" dirty="0" smtClean="0">
                <a:latin typeface="Arial" pitchFamily="-1" charset="0"/>
                <a:sym typeface="Symbol" pitchFamily="-1" charset="2"/>
              </a:rPr>
              <a:t>  V(f)    </a:t>
            </a:r>
            <a:r>
              <a:rPr lang="en-US" sz="1800" dirty="0" smtClean="0">
                <a:latin typeface="Arial" pitchFamily="-1" charset="0"/>
              </a:rPr>
              <a:t>e “happened-before” f </a:t>
            </a:r>
          </a:p>
          <a:p>
            <a:pPr lvl="1"/>
            <a:endParaRPr lang="en-US" sz="1800" dirty="0" smtClean="0">
              <a:latin typeface="Arial" pitchFamily="-1" charset="0"/>
            </a:endParaRPr>
          </a:p>
          <a:p>
            <a:r>
              <a:rPr lang="el-GR" sz="2200" dirty="0" smtClean="0">
                <a:latin typeface="Arial" pitchFamily="-1" charset="0"/>
              </a:rPr>
              <a:t>Έχει αποδειχθεί ότι οι Ν διαστάσεις είναι αναπόφευκτες</a:t>
            </a:r>
          </a:p>
          <a:p>
            <a:endParaRPr lang="el-GR" sz="2200" dirty="0" smtClean="0">
              <a:latin typeface="Arial" pitchFamily="-1" charset="0"/>
            </a:endParaRPr>
          </a:p>
          <a:p>
            <a:r>
              <a:rPr lang="el-GR" sz="2200" dirty="0" smtClean="0">
                <a:latin typeface="Arial" pitchFamily="-1" charset="0"/>
              </a:rPr>
              <a:t>Μειονέκτημα σε σχέση με τα ρολόγια </a:t>
            </a:r>
            <a:r>
              <a:rPr lang="en-US" sz="2200" dirty="0" err="1" smtClean="0">
                <a:latin typeface="Arial" pitchFamily="-1" charset="0"/>
              </a:rPr>
              <a:t>Lamport</a:t>
            </a:r>
            <a:r>
              <a:rPr lang="el-GR" sz="2200" dirty="0" smtClean="0">
                <a:latin typeface="Arial" pitchFamily="-1" charset="0"/>
              </a:rPr>
              <a:t>;;</a:t>
            </a:r>
            <a:endParaRPr lang="en-US" sz="2200" dirty="0" smtClean="0">
              <a:latin typeface="Arial" pitchFamily="-1" charset="0"/>
            </a:endParaRPr>
          </a:p>
          <a:p>
            <a:pPr lvl="1"/>
            <a:endParaRPr lang="en-US" sz="1800" dirty="0" smtClean="0">
              <a:latin typeface="Arial" pitchFamily="-1" charset="0"/>
            </a:endParaRPr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χρήση λογικών ρολογιών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>
                <a:solidFill>
                  <a:srgbClr val="FF0000"/>
                </a:solidFill>
              </a:rPr>
              <a:t>Είναι απόφαση σχεδιασμού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NTP error bound</a:t>
            </a:r>
          </a:p>
          <a:p>
            <a:pPr lvl="1"/>
            <a:r>
              <a:rPr lang="el-GR" sz="2400" dirty="0" smtClean="0"/>
              <a:t>Τοπικά</a:t>
            </a:r>
            <a:r>
              <a:rPr lang="en-US" sz="2400" dirty="0" smtClean="0"/>
              <a:t>: </a:t>
            </a:r>
            <a:r>
              <a:rPr lang="el-GR" sz="2400" dirty="0" smtClean="0"/>
              <a:t>λίγα </a:t>
            </a:r>
            <a:r>
              <a:rPr lang="en-US" sz="2400" dirty="0" smtClean="0"/>
              <a:t>ms</a:t>
            </a:r>
          </a:p>
          <a:p>
            <a:pPr lvl="1"/>
            <a:r>
              <a:rPr lang="en-US" sz="2400" dirty="0" smtClean="0"/>
              <a:t>Wide-area: </a:t>
            </a:r>
            <a:r>
              <a:rPr lang="el-GR" sz="2400" dirty="0" smtClean="0"/>
              <a:t>δεκάδες </a:t>
            </a:r>
            <a:r>
              <a:rPr lang="en-US" sz="2400" dirty="0" smtClean="0"/>
              <a:t>ms</a:t>
            </a:r>
          </a:p>
          <a:p>
            <a:r>
              <a:rPr lang="el-GR" sz="2800" dirty="0" smtClean="0"/>
              <a:t>Αν το σύστημα δεν επηρεάζεται από αυτήν την ανακρίβεια -&gt; </a:t>
            </a:r>
            <a:r>
              <a:rPr lang="en-US" sz="2800" dirty="0" smtClean="0"/>
              <a:t>NTP </a:t>
            </a:r>
          </a:p>
          <a:p>
            <a:r>
              <a:rPr lang="en-US" sz="2800" dirty="0" smtClean="0"/>
              <a:t>Logical clocks impose an arbitrary order over concurrent events anyway</a:t>
            </a:r>
          </a:p>
          <a:p>
            <a:pPr lvl="1"/>
            <a:r>
              <a:rPr lang="en-US" sz="2400" dirty="0" smtClean="0"/>
              <a:t>Breaking ties: process IDs, etc.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Καθολικές Καταστάσεις</a:t>
            </a:r>
            <a:endParaRPr lang="el-G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168400"/>
            <a:ext cx="7856538" cy="5118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Φυσικά Ρολόγια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endParaRPr lang="el-GR" sz="2400" dirty="0" smtClean="0"/>
          </a:p>
          <a:p>
            <a:r>
              <a:rPr lang="el-GR" sz="2400" dirty="0" smtClean="0"/>
              <a:t>Κάθε υπολογιστής έχει το δικό του φυσικό ρολόι</a:t>
            </a:r>
          </a:p>
          <a:p>
            <a:endParaRPr lang="en-US" sz="2400" dirty="0" smtClean="0"/>
          </a:p>
          <a:p>
            <a:r>
              <a:rPr lang="en-US" sz="2400" dirty="0" smtClean="0"/>
              <a:t>Skew: </a:t>
            </a:r>
            <a:r>
              <a:rPr lang="el-GR" sz="2400" dirty="0" smtClean="0"/>
              <a:t>Διαφορά στο χρόνο μεταξύ 2 ρολογιών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Drift:</a:t>
            </a:r>
            <a:r>
              <a:rPr lang="el-GR" sz="2400" dirty="0" smtClean="0"/>
              <a:t> Διαφορά στη συχνότητα μεταξύ 2 ρολογιών</a:t>
            </a:r>
          </a:p>
          <a:p>
            <a:pPr>
              <a:buNone/>
            </a:pPr>
            <a:endParaRPr lang="el-GR" sz="2400" dirty="0" smtClean="0"/>
          </a:p>
          <a:p>
            <a:r>
              <a:rPr lang="el-GR" sz="2400" dirty="0" smtClean="0"/>
              <a:t>Μη μηδενικό </a:t>
            </a:r>
            <a:r>
              <a:rPr lang="en-US" sz="2400" dirty="0" smtClean="0"/>
              <a:t>drift -&gt; </a:t>
            </a:r>
            <a:r>
              <a:rPr lang="el-GR" sz="2400" dirty="0" smtClean="0"/>
              <a:t>συνεχής αύξηση του </a:t>
            </a:r>
            <a:r>
              <a:rPr lang="en-US" sz="2400" dirty="0" smtClean="0"/>
              <a:t>skew</a:t>
            </a:r>
          </a:p>
          <a:p>
            <a:endParaRPr lang="en-US" sz="2400" dirty="0" smtClean="0"/>
          </a:p>
          <a:p>
            <a:r>
              <a:rPr lang="en-US" sz="2400" dirty="0" smtClean="0"/>
              <a:t>UTC : Coordinated Universal Time</a:t>
            </a:r>
            <a:r>
              <a:rPr lang="el-GR" sz="2400" dirty="0" smtClean="0"/>
              <a:t> </a:t>
            </a:r>
            <a:r>
              <a:rPr lang="en-US" sz="2400" dirty="0" smtClean="0"/>
              <a:t>standard</a:t>
            </a:r>
          </a:p>
          <a:p>
            <a:pPr lvl="1"/>
            <a:r>
              <a:rPr lang="en-US" sz="2000" dirty="0" smtClean="0"/>
              <a:t>broadcast </a:t>
            </a:r>
            <a:r>
              <a:rPr lang="el-GR" sz="2000" dirty="0" smtClean="0"/>
              <a:t>από εξωτερική πηγή μεγάλης ακρίβειας</a:t>
            </a:r>
            <a:endParaRPr lang="en-US" sz="2000" dirty="0" smtClean="0"/>
          </a:p>
          <a:p>
            <a:endParaRPr lang="el-GR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Distributed debugging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Πώς γίνεται </a:t>
            </a:r>
            <a:r>
              <a:rPr lang="en-US" sz="2400" dirty="0" smtClean="0"/>
              <a:t>debugging;</a:t>
            </a:r>
          </a:p>
          <a:p>
            <a:pPr lvl="1"/>
            <a:r>
              <a:rPr lang="el-GR" sz="2000" dirty="0" smtClean="0"/>
              <a:t>Βρίσκοντας το ολικό </a:t>
            </a:r>
            <a:r>
              <a:rPr lang="en-US" sz="2000" dirty="0" smtClean="0"/>
              <a:t>snapshot!</a:t>
            </a:r>
          </a:p>
          <a:p>
            <a:endParaRPr lang="el-GR" sz="2400" dirty="0"/>
          </a:p>
        </p:txBody>
      </p:sp>
      <p:sp>
        <p:nvSpPr>
          <p:cNvPr id="4" name="Oval 4"/>
          <p:cNvSpPr/>
          <p:nvPr/>
        </p:nvSpPr>
        <p:spPr bwMode="auto">
          <a:xfrm>
            <a:off x="1136104" y="2478722"/>
            <a:ext cx="762000" cy="76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0</a:t>
            </a:r>
          </a:p>
        </p:txBody>
      </p:sp>
      <p:cxnSp>
        <p:nvCxnSpPr>
          <p:cNvPr id="5" name="Straight Arrow Connector 5"/>
          <p:cNvCxnSpPr>
            <a:stCxn id="4" idx="6"/>
            <a:endCxn id="6" idx="2"/>
          </p:cNvCxnSpPr>
          <p:nvPr/>
        </p:nvCxnSpPr>
        <p:spPr bwMode="auto">
          <a:xfrm>
            <a:off x="1898104" y="2859722"/>
            <a:ext cx="19812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" name="Oval 8"/>
          <p:cNvSpPr/>
          <p:nvPr/>
        </p:nvSpPr>
        <p:spPr bwMode="auto">
          <a:xfrm>
            <a:off x="3879304" y="2478722"/>
            <a:ext cx="762000" cy="76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Oval 10"/>
          <p:cNvSpPr/>
          <p:nvPr/>
        </p:nvSpPr>
        <p:spPr bwMode="auto">
          <a:xfrm>
            <a:off x="6546304" y="2478722"/>
            <a:ext cx="762000" cy="76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23"/>
          <p:cNvCxnSpPr>
            <a:stCxn id="6" idx="7"/>
            <a:endCxn id="7" idx="1"/>
          </p:cNvCxnSpPr>
          <p:nvPr/>
        </p:nvCxnSpPr>
        <p:spPr bwMode="auto">
          <a:xfrm rot="5400000" flipH="1" flipV="1">
            <a:off x="5593804" y="1526222"/>
            <a:ext cx="1588" cy="212818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9" name="Straight Arrow Connector 26"/>
          <p:cNvCxnSpPr>
            <a:stCxn id="7" idx="3"/>
            <a:endCxn id="6" idx="5"/>
          </p:cNvCxnSpPr>
          <p:nvPr/>
        </p:nvCxnSpPr>
        <p:spPr bwMode="auto">
          <a:xfrm rot="5400000">
            <a:off x="5593804" y="2065038"/>
            <a:ext cx="1588" cy="212818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0" name="TextBox 29"/>
          <p:cNvSpPr txBox="1"/>
          <p:nvPr/>
        </p:nvSpPr>
        <p:spPr>
          <a:xfrm>
            <a:off x="4412704" y="3316922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0000FF"/>
                </a:solidFill>
              </a:rPr>
              <a:t>Deadlock!</a:t>
            </a:r>
          </a:p>
        </p:txBody>
      </p:sp>
      <p:sp>
        <p:nvSpPr>
          <p:cNvPr id="11" name="TextBox 30"/>
          <p:cNvSpPr txBox="1"/>
          <p:nvPr/>
        </p:nvSpPr>
        <p:spPr>
          <a:xfrm>
            <a:off x="4399611" y="265731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0000FF"/>
                </a:solidFill>
              </a:rPr>
              <a:t>Both waiting…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Τι θέλουμε;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4005064"/>
            <a:ext cx="8229600" cy="2337123"/>
          </a:xfrm>
        </p:spPr>
        <p:txBody>
          <a:bodyPr/>
          <a:lstStyle/>
          <a:p>
            <a:r>
              <a:rPr lang="el-GR" sz="2000" dirty="0" smtClean="0"/>
              <a:t>Είναι καλό αυτό το </a:t>
            </a:r>
            <a:r>
              <a:rPr lang="en-US" sz="2000" dirty="0" smtClean="0"/>
              <a:t>snapshot?</a:t>
            </a:r>
          </a:p>
          <a:p>
            <a:pPr lvl="1"/>
            <a:r>
              <a:rPr lang="el-GR" sz="1800" dirty="0" smtClean="0"/>
              <a:t>Όχι γιατί το </a:t>
            </a:r>
            <a:r>
              <a:rPr lang="en-US" sz="1800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baseline="30000" dirty="0" smtClean="0"/>
              <a:t>1</a:t>
            </a:r>
            <a:r>
              <a:rPr lang="en-US" sz="1800" dirty="0" smtClean="0"/>
              <a:t> </a:t>
            </a:r>
            <a:r>
              <a:rPr lang="el-GR" sz="1800" dirty="0" smtClean="0"/>
              <a:t>μπορεί να προκλήθηκε από το</a:t>
            </a:r>
            <a:r>
              <a:rPr lang="en-US" sz="1800" dirty="0" smtClean="0"/>
              <a:t> e</a:t>
            </a:r>
            <a:r>
              <a:rPr lang="en-US" sz="1800" baseline="-25000" dirty="0" smtClean="0"/>
              <a:t>3</a:t>
            </a:r>
            <a:r>
              <a:rPr lang="en-US" sz="1800" baseline="30000" dirty="0" smtClean="0"/>
              <a:t>1</a:t>
            </a:r>
            <a:r>
              <a:rPr lang="en-US" sz="1800" dirty="0" smtClean="0"/>
              <a:t>.</a:t>
            </a:r>
          </a:p>
          <a:p>
            <a:r>
              <a:rPr lang="el-GR" sz="2000" dirty="0" smtClean="0"/>
              <a:t>Θέλουμε 3 πράγματα</a:t>
            </a:r>
            <a:endParaRPr lang="en-US" sz="2000" dirty="0" smtClean="0"/>
          </a:p>
          <a:p>
            <a:pPr lvl="1"/>
            <a:r>
              <a:rPr lang="el-GR" sz="1800" dirty="0" smtClean="0"/>
              <a:t>Κατάσταση ανά </a:t>
            </a:r>
            <a:r>
              <a:rPr lang="en-US" sz="1800" dirty="0" smtClean="0"/>
              <a:t>process </a:t>
            </a:r>
          </a:p>
          <a:p>
            <a:pPr lvl="1"/>
            <a:r>
              <a:rPr lang="el-GR" sz="1800" dirty="0" smtClean="0"/>
              <a:t>Μηνύματα στο δίκτυο</a:t>
            </a:r>
            <a:endParaRPr lang="en-US" sz="1800" dirty="0" smtClean="0"/>
          </a:p>
          <a:p>
            <a:pPr lvl="1"/>
            <a:r>
              <a:rPr lang="el-GR" sz="1800" dirty="0" smtClean="0"/>
              <a:t>Όλα τα </a:t>
            </a:r>
            <a:r>
              <a:rPr lang="en-US" sz="1800" dirty="0" smtClean="0"/>
              <a:t>events </a:t>
            </a:r>
            <a:r>
              <a:rPr lang="el-GR" sz="1800" dirty="0" smtClean="0"/>
              <a:t>που έγιναν πριν από κάθε </a:t>
            </a:r>
            <a:r>
              <a:rPr lang="en-US" sz="1800" dirty="0" smtClean="0"/>
              <a:t>event </a:t>
            </a:r>
            <a:r>
              <a:rPr lang="el-GR" sz="1800" dirty="0" smtClean="0"/>
              <a:t>στο </a:t>
            </a:r>
            <a:r>
              <a:rPr lang="en-US" sz="1800" dirty="0" smtClean="0"/>
              <a:t>snapshot</a:t>
            </a:r>
            <a:endParaRPr lang="el-GR" sz="18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133600" y="178276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04900" y="1604962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04900" y="2379662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2120900" y="258286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324100" y="17192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882900" y="17192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254500" y="25320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352800" y="25447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197100" y="331946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55700" y="3141662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263900" y="32559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400300" y="1820862"/>
            <a:ext cx="965200" cy="1485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2946400" y="1795462"/>
            <a:ext cx="457200" cy="762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000500" y="32686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4089400" y="2620962"/>
            <a:ext cx="2286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4978400" y="17446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5867400" y="24939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6337300" y="17319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5930900" y="1858962"/>
            <a:ext cx="4445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880100" y="32432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5080000" y="1846262"/>
            <a:ext cx="838200" cy="1422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2108200" y="1389062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679700" y="1389062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686300" y="1481137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6172200" y="1401762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3200400" y="2633662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2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025900" y="2189162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e</a:t>
            </a:r>
            <a:r>
              <a:rPr lang="en-US" sz="1800" baseline="-25000" dirty="0">
                <a:solidFill>
                  <a:schemeClr val="tx1"/>
                </a:solidFill>
              </a:rPr>
              <a:t>2</a:t>
            </a:r>
            <a:r>
              <a:rPr lang="en-US" sz="1800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5880100" y="2570162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2</a:t>
            </a:r>
            <a:r>
              <a:rPr lang="en-US" sz="1800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997200" y="3357562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3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3886200" y="3332162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e</a:t>
            </a:r>
            <a:r>
              <a:rPr lang="en-US" sz="1800" baseline="-25000" dirty="0">
                <a:solidFill>
                  <a:schemeClr val="tx1"/>
                </a:solidFill>
              </a:rPr>
              <a:t>3</a:t>
            </a:r>
            <a:r>
              <a:rPr lang="en-US" sz="1800" baseline="30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5499100" y="3382962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3</a:t>
            </a:r>
            <a:r>
              <a:rPr lang="en-US" sz="1800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5" name="TextBox 38"/>
          <p:cNvSpPr txBox="1"/>
          <p:nvPr/>
        </p:nvSpPr>
        <p:spPr>
          <a:xfrm>
            <a:off x="5029200" y="762000"/>
            <a:ext cx="1086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 “cut”</a:t>
            </a:r>
          </a:p>
        </p:txBody>
      </p:sp>
      <p:cxnSp>
        <p:nvCxnSpPr>
          <p:cNvPr id="36" name="Straight Arrow Connector 40"/>
          <p:cNvCxnSpPr>
            <a:stCxn id="35" idx="1"/>
          </p:cNvCxnSpPr>
          <p:nvPr/>
        </p:nvCxnSpPr>
        <p:spPr bwMode="auto">
          <a:xfrm flipH="1">
            <a:off x="4644474" y="992833"/>
            <a:ext cx="384726" cy="548629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Freeform 36"/>
          <p:cNvSpPr>
            <a:spLocks/>
          </p:cNvSpPr>
          <p:nvPr/>
        </p:nvSpPr>
        <p:spPr bwMode="auto">
          <a:xfrm>
            <a:off x="3500438" y="1541462"/>
            <a:ext cx="1484313" cy="2349500"/>
          </a:xfrm>
          <a:custGeom>
            <a:avLst/>
            <a:gdLst>
              <a:gd name="T0" fmla="*/ 585 w 759"/>
              <a:gd name="T1" fmla="*/ 0 h 1432"/>
              <a:gd name="T2" fmla="*/ 861 w 759"/>
              <a:gd name="T3" fmla="*/ 529 h 1432"/>
              <a:gd name="T4" fmla="*/ 142 w 759"/>
              <a:gd name="T5" fmla="*/ 1025 h 1432"/>
              <a:gd name="T6" fmla="*/ 14 w 759"/>
              <a:gd name="T7" fmla="*/ 1480 h 1432"/>
              <a:gd name="T8" fmla="*/ 0 60000 65536"/>
              <a:gd name="T9" fmla="*/ 0 60000 65536"/>
              <a:gd name="T10" fmla="*/ 0 60000 65536"/>
              <a:gd name="T11" fmla="*/ 0 60000 65536"/>
              <a:gd name="T12" fmla="*/ 0 w 759"/>
              <a:gd name="T13" fmla="*/ 0 h 1432"/>
              <a:gd name="T14" fmla="*/ 759 w 759"/>
              <a:gd name="T15" fmla="*/ 1432 h 1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9" h="1432">
                <a:moveTo>
                  <a:pt x="475" y="0"/>
                </a:moveTo>
                <a:cubicBezTo>
                  <a:pt x="617" y="173"/>
                  <a:pt x="759" y="347"/>
                  <a:pt x="699" y="512"/>
                </a:cubicBezTo>
                <a:cubicBezTo>
                  <a:pt x="639" y="677"/>
                  <a:pt x="230" y="839"/>
                  <a:pt x="115" y="992"/>
                </a:cubicBezTo>
                <a:cubicBezTo>
                  <a:pt x="0" y="1145"/>
                  <a:pt x="26" y="1360"/>
                  <a:pt x="11" y="1432"/>
                </a:cubicBezTo>
              </a:path>
            </a:pathLst>
          </a:custGeom>
          <a:noFill/>
          <a:ln w="28575">
            <a:solidFill>
              <a:srgbClr val="C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Πρώτη απόπειρα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000" dirty="0" smtClean="0">
                <a:latin typeface="Arial" pitchFamily="-1" charset="0"/>
              </a:rPr>
              <a:t>Συγχρονίζουμε τα ρολόγια όλων των διεργασιών</a:t>
            </a:r>
            <a:endParaRPr lang="en-US" sz="2000" dirty="0" smtClean="0">
              <a:latin typeface="Arial" pitchFamily="-1" charset="0"/>
            </a:endParaRPr>
          </a:p>
          <a:p>
            <a:pPr lvl="1">
              <a:lnSpc>
                <a:spcPct val="80000"/>
              </a:lnSpc>
            </a:pPr>
            <a:r>
              <a:rPr lang="el-GR" sz="1800" dirty="0" smtClean="0">
                <a:latin typeface="Arial" pitchFamily="-1" charset="0"/>
              </a:rPr>
              <a:t>Όλες οι διεργασίες καταγράφουν την κατάστασή τους τη στιγμή</a:t>
            </a:r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sz="1800" i="1" dirty="0" smtClean="0">
                <a:latin typeface="Arial" pitchFamily="-1" charset="0"/>
              </a:rPr>
              <a:t>t</a:t>
            </a:r>
            <a:endParaRPr lang="en-US" sz="1800" dirty="0" smtClean="0">
              <a:latin typeface="Arial" pitchFamily="-1" charset="0"/>
            </a:endParaRPr>
          </a:p>
          <a:p>
            <a:pPr>
              <a:lnSpc>
                <a:spcPct val="80000"/>
              </a:lnSpc>
            </a:pPr>
            <a:r>
              <a:rPr lang="el-GR" sz="2000" dirty="0" smtClean="0">
                <a:latin typeface="Arial" pitchFamily="-1" charset="0"/>
              </a:rPr>
              <a:t>Προβλήματα</a:t>
            </a:r>
            <a:r>
              <a:rPr lang="en-US" sz="2000" dirty="0" smtClean="0">
                <a:latin typeface="Arial" pitchFamily="-1" charset="0"/>
              </a:rPr>
              <a:t>?</a:t>
            </a:r>
          </a:p>
          <a:p>
            <a:pPr lvl="1">
              <a:lnSpc>
                <a:spcPct val="80000"/>
              </a:lnSpc>
            </a:pPr>
            <a:r>
              <a:rPr lang="el-GR" sz="1800" dirty="0" smtClean="0">
                <a:latin typeface="Arial" pitchFamily="-1" charset="0"/>
              </a:rPr>
              <a:t>Ο συγχρονισμός των ρολογιών γίνεται μόνο κατά προσέγγιση</a:t>
            </a:r>
            <a:endParaRPr lang="en-US" sz="1800" dirty="0" smtClean="0">
              <a:latin typeface="Arial" pitchFamily="-1" charset="0"/>
            </a:endParaRPr>
          </a:p>
          <a:p>
            <a:pPr lvl="1">
              <a:lnSpc>
                <a:spcPct val="80000"/>
              </a:lnSpc>
            </a:pPr>
            <a:r>
              <a:rPr lang="el-GR" sz="1800" dirty="0" smtClean="0">
                <a:latin typeface="Arial" pitchFamily="-1" charset="0"/>
              </a:rPr>
              <a:t>Δεν καταγράφονται τα μηνύματα στο δίκτυο</a:t>
            </a:r>
          </a:p>
          <a:p>
            <a:pPr lvl="1">
              <a:lnSpc>
                <a:spcPct val="80000"/>
              </a:lnSpc>
            </a:pPr>
            <a:endParaRPr lang="el-GR" sz="1800" dirty="0" smtClean="0">
              <a:latin typeface="Arial" pitchFamily="-1" charset="0"/>
            </a:endParaRPr>
          </a:p>
          <a:p>
            <a:pPr lvl="1">
              <a:lnSpc>
                <a:spcPct val="80000"/>
              </a:lnSpc>
            </a:pPr>
            <a:endParaRPr lang="el-GR" sz="1800" dirty="0" smtClean="0">
              <a:latin typeface="Arial" pitchFamily="-1" charset="0"/>
            </a:endParaRPr>
          </a:p>
          <a:p>
            <a:pPr lvl="1">
              <a:lnSpc>
                <a:spcPct val="80000"/>
              </a:lnSpc>
            </a:pPr>
            <a:endParaRPr lang="el-GR" sz="1800" dirty="0" smtClean="0">
              <a:latin typeface="Arial" pitchFamily="-1" charset="0"/>
            </a:endParaRPr>
          </a:p>
          <a:p>
            <a:pPr lvl="1">
              <a:lnSpc>
                <a:spcPct val="80000"/>
              </a:lnSpc>
            </a:pPr>
            <a:endParaRPr lang="el-GR" sz="1800" dirty="0" smtClean="0">
              <a:latin typeface="Arial" pitchFamily="-1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latin typeface="Arial" pitchFamily="-1" charset="0"/>
            </a:endParaRPr>
          </a:p>
          <a:p>
            <a:pPr>
              <a:lnSpc>
                <a:spcPct val="80000"/>
              </a:lnSpc>
            </a:pPr>
            <a:endParaRPr lang="el-GR" sz="2000" dirty="0" smtClean="0">
              <a:latin typeface="Arial" pitchFamily="-1" charset="0"/>
            </a:endParaRPr>
          </a:p>
          <a:p>
            <a:pPr>
              <a:lnSpc>
                <a:spcPct val="80000"/>
              </a:lnSpc>
            </a:pPr>
            <a:r>
              <a:rPr lang="el-GR" sz="2000" dirty="0" smtClean="0">
                <a:latin typeface="Arial" pitchFamily="-1" charset="0"/>
              </a:rPr>
              <a:t>Η διάταξη των γεγονότων είναι αρκετή</a:t>
            </a:r>
            <a:endParaRPr lang="en-US" sz="2000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80000"/>
              </a:lnSpc>
            </a:pPr>
            <a:r>
              <a:rPr lang="el-GR" sz="2000" dirty="0" smtClean="0">
                <a:latin typeface="Arial" pitchFamily="-1" charset="0"/>
              </a:rPr>
              <a:t>Χρειαζόμαστε ένα λογικό ολικό </a:t>
            </a:r>
            <a:r>
              <a:rPr lang="en-US" sz="2000" dirty="0" smtClean="0">
                <a:latin typeface="Arial" pitchFamily="-1" charset="0"/>
              </a:rPr>
              <a:t>snapshot</a:t>
            </a:r>
          </a:p>
          <a:p>
            <a:pPr lvl="1"/>
            <a:r>
              <a:rPr lang="el-GR" sz="1800" dirty="0" smtClean="0"/>
              <a:t>Κατάσταση κάθε διεργασίας</a:t>
            </a:r>
            <a:endParaRPr lang="en-US" sz="1800" dirty="0" smtClean="0"/>
          </a:p>
          <a:p>
            <a:pPr lvl="1"/>
            <a:r>
              <a:rPr lang="el-GR" sz="1800" dirty="0" smtClean="0"/>
              <a:t>Μηνύματα καθ’ </a:t>
            </a:r>
            <a:r>
              <a:rPr lang="el-GR" sz="1800" dirty="0" err="1" smtClean="0"/>
              <a:t>οδόν</a:t>
            </a:r>
            <a:r>
              <a:rPr lang="el-GR" sz="1800" dirty="0" smtClean="0"/>
              <a:t> σε όλα τα κανάλια επικοινωνίας</a:t>
            </a:r>
            <a:endParaRPr lang="en-US" sz="1800" dirty="0" smtClean="0"/>
          </a:p>
          <a:p>
            <a:endParaRPr lang="el-GR" sz="2000" dirty="0"/>
          </a:p>
        </p:txBody>
      </p:sp>
      <p:sp>
        <p:nvSpPr>
          <p:cNvPr id="4" name="Oval 4"/>
          <p:cNvSpPr/>
          <p:nvPr/>
        </p:nvSpPr>
        <p:spPr bwMode="auto">
          <a:xfrm>
            <a:off x="1447800" y="3124200"/>
            <a:ext cx="762000" cy="76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0</a:t>
            </a:r>
          </a:p>
        </p:txBody>
      </p:sp>
      <p:cxnSp>
        <p:nvCxnSpPr>
          <p:cNvPr id="5" name="Straight Arrow Connector 5"/>
          <p:cNvCxnSpPr>
            <a:stCxn id="4" idx="6"/>
            <a:endCxn id="6" idx="2"/>
          </p:cNvCxnSpPr>
          <p:nvPr/>
        </p:nvCxnSpPr>
        <p:spPr bwMode="auto">
          <a:xfrm>
            <a:off x="2209800" y="3505200"/>
            <a:ext cx="19812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" name="Oval 6"/>
          <p:cNvSpPr/>
          <p:nvPr/>
        </p:nvSpPr>
        <p:spPr bwMode="auto">
          <a:xfrm>
            <a:off x="4191000" y="3124200"/>
            <a:ext cx="762000" cy="76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Oval 7"/>
          <p:cNvSpPr/>
          <p:nvPr/>
        </p:nvSpPr>
        <p:spPr bwMode="auto">
          <a:xfrm>
            <a:off x="6858000" y="3124200"/>
            <a:ext cx="762000" cy="76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8"/>
          <p:cNvCxnSpPr>
            <a:stCxn id="6" idx="7"/>
            <a:endCxn id="7" idx="1"/>
          </p:cNvCxnSpPr>
          <p:nvPr/>
        </p:nvCxnSpPr>
        <p:spPr bwMode="auto">
          <a:xfrm rot="5400000" flipH="1" flipV="1">
            <a:off x="5905500" y="2171700"/>
            <a:ext cx="1588" cy="212818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9" name="Straight Arrow Connector 9"/>
          <p:cNvCxnSpPr>
            <a:stCxn id="7" idx="3"/>
            <a:endCxn id="6" idx="5"/>
          </p:cNvCxnSpPr>
          <p:nvPr/>
        </p:nvCxnSpPr>
        <p:spPr bwMode="auto">
          <a:xfrm rot="5400000">
            <a:off x="5905500" y="2710516"/>
            <a:ext cx="1588" cy="212818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0" name="Rectangle 11"/>
          <p:cNvSpPr/>
          <p:nvPr/>
        </p:nvSpPr>
        <p:spPr bwMode="auto">
          <a:xfrm>
            <a:off x="5334000" y="3886200"/>
            <a:ext cx="1143000" cy="381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2"/>
                </a:solidFill>
              </a:rPr>
              <a:t>msg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2"/>
          <p:cNvCxnSpPr/>
          <p:nvPr/>
        </p:nvCxnSpPr>
        <p:spPr bwMode="auto">
          <a:xfrm rot="5400000">
            <a:off x="5904978" y="2718094"/>
            <a:ext cx="1588" cy="212818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952328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l-GR" sz="1800" dirty="0" smtClean="0">
                <a:latin typeface="Arial" pitchFamily="-1" charset="0"/>
              </a:rPr>
              <a:t>Για μια διεργασία </a:t>
            </a:r>
            <a:r>
              <a:rPr lang="en-US" sz="1800" i="1" dirty="0" smtClean="0">
                <a:solidFill>
                  <a:schemeClr val="hlink"/>
                </a:solidFill>
                <a:latin typeface="Arial" pitchFamily="-1" charset="0"/>
              </a:rPr>
              <a:t>P</a:t>
            </a:r>
            <a:r>
              <a:rPr lang="en-US" sz="1800" i="1" baseline="-25000" dirty="0" smtClean="0">
                <a:solidFill>
                  <a:schemeClr val="hlink"/>
                </a:solidFill>
                <a:latin typeface="Arial" pitchFamily="-1" charset="0"/>
              </a:rPr>
              <a:t>i</a:t>
            </a:r>
            <a:r>
              <a:rPr lang="en-US" sz="1800" i="1" baseline="-25000" dirty="0" smtClean="0">
                <a:latin typeface="Arial" pitchFamily="-1" charset="0"/>
              </a:rPr>
              <a:t> </a:t>
            </a:r>
            <a:r>
              <a:rPr lang="en-US" sz="1800" dirty="0" smtClean="0">
                <a:latin typeface="Arial" pitchFamily="-1" charset="0"/>
              </a:rPr>
              <a:t>, </a:t>
            </a:r>
            <a:r>
              <a:rPr lang="el-GR" sz="1800" dirty="0" smtClean="0">
                <a:latin typeface="Arial" pitchFamily="-1" charset="0"/>
              </a:rPr>
              <a:t>όπου συμβαίνουν τα </a:t>
            </a:r>
            <a:r>
              <a:rPr lang="en-US" sz="1800" i="1" dirty="0" smtClean="0">
                <a:latin typeface="Arial" pitchFamily="-1" charset="0"/>
              </a:rPr>
              <a:t>e</a:t>
            </a:r>
            <a:r>
              <a:rPr lang="en-US" sz="1800" i="1" baseline="-25000" dirty="0" smtClean="0">
                <a:latin typeface="Arial" pitchFamily="-1" charset="0"/>
              </a:rPr>
              <a:t>i</a:t>
            </a:r>
            <a:r>
              <a:rPr lang="en-US" sz="1800" i="1" baseline="26000" dirty="0" smtClean="0">
                <a:latin typeface="Arial" pitchFamily="-1" charset="0"/>
              </a:rPr>
              <a:t>0</a:t>
            </a:r>
            <a:r>
              <a:rPr lang="en-US" sz="1800" i="1" dirty="0" smtClean="0">
                <a:latin typeface="Arial" pitchFamily="-1" charset="0"/>
              </a:rPr>
              <a:t>, e</a:t>
            </a:r>
            <a:r>
              <a:rPr lang="en-US" sz="1800" i="1" baseline="-25000" dirty="0" smtClean="0">
                <a:latin typeface="Arial" pitchFamily="-1" charset="0"/>
              </a:rPr>
              <a:t>i</a:t>
            </a:r>
            <a:r>
              <a:rPr lang="en-US" sz="1800" i="1" baseline="26000" dirty="0" smtClean="0">
                <a:latin typeface="Arial" pitchFamily="-1" charset="0"/>
              </a:rPr>
              <a:t>1</a:t>
            </a:r>
            <a:r>
              <a:rPr lang="en-US" sz="1800" i="1" dirty="0" smtClean="0">
                <a:latin typeface="Arial" pitchFamily="-1" charset="0"/>
              </a:rPr>
              <a:t>, …,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history(P</a:t>
            </a:r>
            <a:r>
              <a:rPr lang="en-US" sz="1600" i="1" baseline="-25000" dirty="0" smtClean="0">
                <a:solidFill>
                  <a:srgbClr val="C00000"/>
                </a:solidFill>
                <a:latin typeface="Arial" pitchFamily="-1" charset="0"/>
              </a:rPr>
              <a:t>i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) </a:t>
            </a:r>
            <a:r>
              <a:rPr lang="en-US" sz="1600" i="1" dirty="0" smtClean="0">
                <a:latin typeface="Arial" pitchFamily="-1" charset="0"/>
              </a:rPr>
              <a:t>=  h</a:t>
            </a:r>
            <a:r>
              <a:rPr lang="en-US" sz="1600" i="1" baseline="-25000" dirty="0" smtClean="0">
                <a:latin typeface="Arial" pitchFamily="-1" charset="0"/>
              </a:rPr>
              <a:t>i</a:t>
            </a:r>
            <a:r>
              <a:rPr lang="en-US" sz="1600" i="1" dirty="0" smtClean="0">
                <a:latin typeface="Arial" pitchFamily="-1" charset="0"/>
              </a:rPr>
              <a:t> = &lt;e</a:t>
            </a:r>
            <a:r>
              <a:rPr lang="en-US" sz="1600" i="1" baseline="-25000" dirty="0" smtClean="0">
                <a:latin typeface="Arial" pitchFamily="-1" charset="0"/>
              </a:rPr>
              <a:t>i</a:t>
            </a:r>
            <a:r>
              <a:rPr lang="en-US" sz="1600" i="1" baseline="26000" dirty="0" smtClean="0">
                <a:latin typeface="Arial" pitchFamily="-1" charset="0"/>
              </a:rPr>
              <a:t>0</a:t>
            </a:r>
            <a:r>
              <a:rPr lang="en-US" sz="1600" i="1" dirty="0" smtClean="0">
                <a:latin typeface="Arial" pitchFamily="-1" charset="0"/>
              </a:rPr>
              <a:t>, e</a:t>
            </a:r>
            <a:r>
              <a:rPr lang="en-US" sz="1600" i="1" baseline="-25000" dirty="0" smtClean="0">
                <a:latin typeface="Arial" pitchFamily="-1" charset="0"/>
              </a:rPr>
              <a:t>i</a:t>
            </a:r>
            <a:r>
              <a:rPr lang="en-US" sz="1600" i="1" baseline="26000" dirty="0" smtClean="0">
                <a:latin typeface="Arial" pitchFamily="-1" charset="0"/>
              </a:rPr>
              <a:t>1</a:t>
            </a:r>
            <a:r>
              <a:rPr lang="en-US" sz="1600" i="1" dirty="0" smtClean="0">
                <a:latin typeface="Arial" pitchFamily="-1" charset="0"/>
              </a:rPr>
              <a:t>, … &gt;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prefix history(</a:t>
            </a:r>
            <a:r>
              <a:rPr lang="en-US" sz="1600" i="1" dirty="0" err="1" smtClean="0">
                <a:solidFill>
                  <a:srgbClr val="C00000"/>
                </a:solidFill>
                <a:latin typeface="Arial" pitchFamily="-1" charset="0"/>
              </a:rPr>
              <a:t>P</a:t>
            </a:r>
            <a:r>
              <a:rPr lang="en-US" sz="1600" i="1" baseline="-25000" dirty="0" err="1" smtClean="0">
                <a:solidFill>
                  <a:srgbClr val="C00000"/>
                </a:solidFill>
                <a:latin typeface="Arial" pitchFamily="-1" charset="0"/>
              </a:rPr>
              <a:t>i</a:t>
            </a:r>
            <a:r>
              <a:rPr lang="en-US" sz="1600" i="1" baseline="28000" dirty="0" err="1" smtClean="0">
                <a:solidFill>
                  <a:srgbClr val="C00000"/>
                </a:solidFill>
                <a:latin typeface="Arial" pitchFamily="-1" charset="0"/>
              </a:rPr>
              <a:t>k</a:t>
            </a:r>
            <a:r>
              <a:rPr lang="en-US" sz="1600" i="1" dirty="0" smtClean="0">
                <a:solidFill>
                  <a:srgbClr val="C00000"/>
                </a:solidFill>
                <a:latin typeface="Arial" pitchFamily="-1" charset="0"/>
              </a:rPr>
              <a:t>) </a:t>
            </a:r>
            <a:r>
              <a:rPr lang="en-US" sz="1600" i="1" dirty="0" smtClean="0">
                <a:latin typeface="Arial" pitchFamily="-1" charset="0"/>
              </a:rPr>
              <a:t>=  </a:t>
            </a:r>
            <a:r>
              <a:rPr lang="en-US" sz="1600" i="1" dirty="0" err="1" smtClean="0">
                <a:latin typeface="Arial" pitchFamily="-1" charset="0"/>
              </a:rPr>
              <a:t>h</a:t>
            </a:r>
            <a:r>
              <a:rPr lang="en-US" sz="1600" i="1" baseline="-25000" dirty="0" err="1" smtClean="0">
                <a:latin typeface="Arial" pitchFamily="-1" charset="0"/>
              </a:rPr>
              <a:t>i</a:t>
            </a:r>
            <a:r>
              <a:rPr lang="en-US" sz="1600" i="1" baseline="28000" dirty="0" err="1" smtClean="0">
                <a:latin typeface="Arial" pitchFamily="-1" charset="0"/>
              </a:rPr>
              <a:t>k</a:t>
            </a:r>
            <a:r>
              <a:rPr lang="en-US" sz="1600" i="1" dirty="0" smtClean="0">
                <a:latin typeface="Arial" pitchFamily="-1" charset="0"/>
              </a:rPr>
              <a:t> = &lt;e</a:t>
            </a:r>
            <a:r>
              <a:rPr lang="en-US" sz="1600" i="1" baseline="-25000" dirty="0" smtClean="0">
                <a:latin typeface="Arial" pitchFamily="-1" charset="0"/>
              </a:rPr>
              <a:t>i</a:t>
            </a:r>
            <a:r>
              <a:rPr lang="en-US" sz="1600" i="1" baseline="26000" dirty="0" smtClean="0">
                <a:latin typeface="Arial" pitchFamily="-1" charset="0"/>
              </a:rPr>
              <a:t>0</a:t>
            </a:r>
            <a:r>
              <a:rPr lang="en-US" sz="1600" i="1" dirty="0" smtClean="0">
                <a:latin typeface="Arial" pitchFamily="-1" charset="0"/>
              </a:rPr>
              <a:t>, e</a:t>
            </a:r>
            <a:r>
              <a:rPr lang="en-US" sz="1600" i="1" baseline="-25000" dirty="0" smtClean="0">
                <a:latin typeface="Arial" pitchFamily="-1" charset="0"/>
              </a:rPr>
              <a:t>i</a:t>
            </a:r>
            <a:r>
              <a:rPr lang="en-US" sz="1600" i="1" baseline="26000" dirty="0" smtClean="0">
                <a:latin typeface="Arial" pitchFamily="-1" charset="0"/>
              </a:rPr>
              <a:t>1</a:t>
            </a:r>
            <a:r>
              <a:rPr lang="en-US" sz="1600" i="1" dirty="0" smtClean="0">
                <a:latin typeface="Arial" pitchFamily="-1" charset="0"/>
              </a:rPr>
              <a:t>, …,</a:t>
            </a:r>
            <a:r>
              <a:rPr lang="en-US" sz="1600" i="1" dirty="0" err="1" smtClean="0">
                <a:latin typeface="Arial" pitchFamily="-1" charset="0"/>
              </a:rPr>
              <a:t>e</a:t>
            </a:r>
            <a:r>
              <a:rPr lang="en-US" sz="1600" i="1" baseline="-25000" dirty="0" err="1" smtClean="0">
                <a:latin typeface="Arial" pitchFamily="-1" charset="0"/>
              </a:rPr>
              <a:t>i</a:t>
            </a:r>
            <a:r>
              <a:rPr lang="en-US" sz="1600" i="1" baseline="28000" dirty="0" err="1" smtClean="0">
                <a:latin typeface="Arial" pitchFamily="-1" charset="0"/>
              </a:rPr>
              <a:t>k</a:t>
            </a:r>
            <a:r>
              <a:rPr lang="en-US" sz="1600" i="1" dirty="0" smtClean="0">
                <a:latin typeface="Arial" pitchFamily="-1" charset="0"/>
              </a:rPr>
              <a:t> &gt;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600" i="1" dirty="0" err="1" smtClean="0">
                <a:solidFill>
                  <a:srgbClr val="C00000"/>
                </a:solidFill>
                <a:latin typeface="Arial" pitchFamily="-1" charset="0"/>
              </a:rPr>
              <a:t>S</a:t>
            </a:r>
            <a:r>
              <a:rPr lang="en-US" sz="1600" i="1" baseline="-25000" dirty="0" err="1" smtClean="0">
                <a:solidFill>
                  <a:srgbClr val="C00000"/>
                </a:solidFill>
                <a:latin typeface="Arial" pitchFamily="-1" charset="0"/>
              </a:rPr>
              <a:t>i</a:t>
            </a:r>
            <a:r>
              <a:rPr lang="en-US" sz="1600" i="1" baseline="28000" dirty="0" err="1" smtClean="0">
                <a:solidFill>
                  <a:srgbClr val="C00000"/>
                </a:solidFill>
                <a:latin typeface="Arial" pitchFamily="-1" charset="0"/>
              </a:rPr>
              <a:t>k</a:t>
            </a:r>
            <a:r>
              <a:rPr lang="en-US" sz="1600" i="1" dirty="0" smtClean="0">
                <a:solidFill>
                  <a:srgbClr val="0000FF"/>
                </a:solidFill>
                <a:latin typeface="Arial" pitchFamily="-1" charset="0"/>
              </a:rPr>
              <a:t> :</a:t>
            </a:r>
            <a:r>
              <a:rPr lang="en-US" sz="1600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l-GR" sz="1600" i="1" dirty="0" smtClean="0">
                <a:latin typeface="Arial" pitchFamily="-1" charset="0"/>
              </a:rPr>
              <a:t>η κατάσταση του </a:t>
            </a:r>
            <a:r>
              <a:rPr lang="en-US" sz="1600" i="1" dirty="0" smtClean="0">
                <a:latin typeface="Arial" pitchFamily="-1" charset="0"/>
              </a:rPr>
              <a:t>P</a:t>
            </a:r>
            <a:r>
              <a:rPr lang="en-US" sz="1600" i="1" baseline="-25000" dirty="0" smtClean="0">
                <a:latin typeface="Arial" pitchFamily="-1" charset="0"/>
              </a:rPr>
              <a:t>i </a:t>
            </a:r>
            <a:r>
              <a:rPr lang="el-GR" sz="1600" dirty="0" smtClean="0">
                <a:latin typeface="Arial" pitchFamily="-1" charset="0"/>
              </a:rPr>
              <a:t> αμέσως πριν το </a:t>
            </a:r>
            <a:r>
              <a:rPr lang="en-US" sz="1600" dirty="0" smtClean="0">
                <a:latin typeface="Arial" pitchFamily="-1" charset="0"/>
              </a:rPr>
              <a:t>event k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 </a:t>
            </a:r>
            <a:r>
              <a:rPr lang="el-GR" sz="1800" dirty="0" smtClean="0">
                <a:latin typeface="Arial" pitchFamily="-1" charset="0"/>
              </a:rPr>
              <a:t>Για ένα σύνολο διεργασιών </a:t>
            </a:r>
            <a:r>
              <a:rPr lang="en-US" sz="1800" i="1" dirty="0" smtClean="0">
                <a:latin typeface="Arial" pitchFamily="-1" charset="0"/>
              </a:rPr>
              <a:t>P</a:t>
            </a:r>
            <a:r>
              <a:rPr lang="en-US" sz="1800" i="1" baseline="-25000" dirty="0" smtClean="0">
                <a:latin typeface="Arial" pitchFamily="-1" charset="0"/>
              </a:rPr>
              <a:t>1 </a:t>
            </a:r>
            <a:r>
              <a:rPr lang="en-US" sz="1800" dirty="0" smtClean="0">
                <a:latin typeface="Arial" pitchFamily="-1" charset="0"/>
              </a:rPr>
              <a:t>, …,</a:t>
            </a:r>
            <a:r>
              <a:rPr lang="en-US" sz="1800" i="1" dirty="0" smtClean="0">
                <a:latin typeface="Arial" pitchFamily="-1" charset="0"/>
              </a:rPr>
              <a:t>P</a:t>
            </a:r>
            <a:r>
              <a:rPr lang="en-US" sz="1800" i="1" baseline="-25000" dirty="0" smtClean="0">
                <a:latin typeface="Arial" pitchFamily="-1" charset="0"/>
              </a:rPr>
              <a:t>i </a:t>
            </a:r>
            <a:r>
              <a:rPr lang="en-US" sz="1800" dirty="0" smtClean="0">
                <a:latin typeface="Arial" pitchFamily="-1" charset="0"/>
              </a:rPr>
              <a:t>, …. 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600" dirty="0" smtClean="0">
                <a:latin typeface="Arial" pitchFamily="-1" charset="0"/>
              </a:rPr>
              <a:t>Global history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:</a:t>
            </a:r>
            <a:r>
              <a:rPr lang="en-US" sz="1600" dirty="0" smtClean="0">
                <a:latin typeface="Arial" pitchFamily="-1" charset="0"/>
              </a:rPr>
              <a:t> </a:t>
            </a:r>
            <a:r>
              <a:rPr lang="en-US" sz="1600" i="1" dirty="0" smtClean="0">
                <a:latin typeface="Arial" pitchFamily="-1" charset="0"/>
              </a:rPr>
              <a:t>H = </a:t>
            </a:r>
            <a:r>
              <a:rPr lang="en-US" sz="1600" i="1" dirty="0" smtClean="0">
                <a:latin typeface="Arial" pitchFamily="-1" charset="0"/>
                <a:sym typeface="Symbol" pitchFamily="-1" charset="2"/>
              </a:rPr>
              <a:t></a:t>
            </a:r>
            <a:r>
              <a:rPr lang="en-US" sz="1600" i="1" baseline="-25000" dirty="0" err="1" smtClean="0">
                <a:latin typeface="Arial" pitchFamily="-1" charset="0"/>
                <a:sym typeface="Symbol" pitchFamily="-1" charset="2"/>
              </a:rPr>
              <a:t>i</a:t>
            </a:r>
            <a:r>
              <a:rPr lang="en-US" sz="1600" i="1" dirty="0" smtClean="0">
                <a:latin typeface="Arial" pitchFamily="-1" charset="0"/>
                <a:sym typeface="Symbol" pitchFamily="-1" charset="2"/>
              </a:rPr>
              <a:t> (h</a:t>
            </a:r>
            <a:r>
              <a:rPr lang="en-US" sz="1600" i="1" baseline="-25000" dirty="0" smtClean="0">
                <a:latin typeface="Arial" pitchFamily="-1" charset="0"/>
                <a:sym typeface="Symbol" pitchFamily="-1" charset="2"/>
              </a:rPr>
              <a:t>i</a:t>
            </a:r>
            <a:r>
              <a:rPr lang="en-US" sz="1600" i="1" dirty="0" smtClean="0">
                <a:latin typeface="Arial" pitchFamily="-1" charset="0"/>
                <a:sym typeface="Symbol" pitchFamily="-1" charset="2"/>
              </a:rPr>
              <a:t>)</a:t>
            </a:r>
            <a:endParaRPr lang="en-US" sz="1600" dirty="0" smtClean="0">
              <a:latin typeface="Arial" pitchFamily="-1" charset="0"/>
              <a:sym typeface="Symbol" pitchFamily="-1" charset="2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600" dirty="0" smtClean="0">
                <a:latin typeface="Arial" pitchFamily="-1" charset="0"/>
              </a:rPr>
              <a:t>Global state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:</a:t>
            </a:r>
            <a:r>
              <a:rPr lang="en-US" sz="1600" dirty="0" smtClean="0">
                <a:latin typeface="Arial" pitchFamily="-1" charset="0"/>
              </a:rPr>
              <a:t> </a:t>
            </a:r>
            <a:r>
              <a:rPr lang="en-US" sz="1600" i="1" dirty="0" smtClean="0">
                <a:latin typeface="Arial" pitchFamily="-1" charset="0"/>
              </a:rPr>
              <a:t>S = </a:t>
            </a:r>
            <a:r>
              <a:rPr lang="en-US" sz="1600" i="1" dirty="0" smtClean="0">
                <a:latin typeface="Arial" pitchFamily="-1" charset="0"/>
                <a:sym typeface="Symbol" pitchFamily="-1" charset="2"/>
              </a:rPr>
              <a:t></a:t>
            </a:r>
            <a:r>
              <a:rPr lang="en-US" sz="1600" i="1" baseline="-25000" dirty="0" err="1" smtClean="0">
                <a:latin typeface="Arial" pitchFamily="-1" charset="0"/>
                <a:sym typeface="Symbol" pitchFamily="-1" charset="2"/>
              </a:rPr>
              <a:t>i</a:t>
            </a:r>
            <a:r>
              <a:rPr lang="en-US" sz="1600" i="1" dirty="0" smtClean="0">
                <a:latin typeface="Arial" pitchFamily="-1" charset="0"/>
                <a:sym typeface="Symbol" pitchFamily="-1" charset="2"/>
              </a:rPr>
              <a:t> (</a:t>
            </a:r>
            <a:r>
              <a:rPr lang="en-US" sz="1600" i="1" dirty="0" err="1" smtClean="0">
                <a:latin typeface="Arial" pitchFamily="-1" charset="0"/>
                <a:sym typeface="Symbol" pitchFamily="-1" charset="2"/>
              </a:rPr>
              <a:t>S</a:t>
            </a:r>
            <a:r>
              <a:rPr lang="en-US" sz="1600" i="1" baseline="-25000" dirty="0" err="1" smtClean="0">
                <a:latin typeface="Arial" pitchFamily="-1" charset="0"/>
                <a:sym typeface="Symbol" pitchFamily="-1" charset="2"/>
              </a:rPr>
              <a:t>i</a:t>
            </a:r>
            <a:r>
              <a:rPr lang="en-US" sz="1600" i="1" baseline="28000" dirty="0" err="1" smtClean="0">
                <a:latin typeface="Arial" pitchFamily="-1" charset="0"/>
                <a:sym typeface="Symbol" pitchFamily="-1" charset="2"/>
              </a:rPr>
              <a:t>k</a:t>
            </a:r>
            <a:r>
              <a:rPr lang="en-US" sz="1600" i="1" baseline="-6000" dirty="0" err="1" smtClean="0">
                <a:latin typeface="Arial" pitchFamily="-1" charset="0"/>
                <a:sym typeface="Symbol" pitchFamily="-1" charset="2"/>
              </a:rPr>
              <a:t>i</a:t>
            </a:r>
            <a:r>
              <a:rPr lang="en-US" sz="1600" i="1" dirty="0" smtClean="0">
                <a:latin typeface="Arial" pitchFamily="-1" charset="0"/>
                <a:sym typeface="Symbol" pitchFamily="-1" charset="2"/>
              </a:rPr>
              <a:t>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600" dirty="0" smtClean="0">
                <a:latin typeface="Arial" pitchFamily="-1" charset="0"/>
              </a:rPr>
              <a:t>A </a:t>
            </a:r>
            <a:r>
              <a:rPr lang="en-US" sz="1600" u="sng" dirty="0" smtClean="0">
                <a:solidFill>
                  <a:srgbClr val="C00000"/>
                </a:solidFill>
                <a:latin typeface="Arial" pitchFamily="-1" charset="0"/>
              </a:rPr>
              <a:t>cut</a:t>
            </a:r>
            <a:r>
              <a:rPr lang="en-US" sz="1600" dirty="0" smtClean="0">
                <a:latin typeface="Arial" pitchFamily="-1" charset="0"/>
              </a:rPr>
              <a:t> </a:t>
            </a:r>
            <a:r>
              <a:rPr lang="en-US" sz="1600" i="1" dirty="0" smtClean="0">
                <a:latin typeface="Arial" pitchFamily="-1" charset="0"/>
              </a:rPr>
              <a:t>C </a:t>
            </a:r>
            <a:r>
              <a:rPr lang="en-US" sz="1600" i="1" dirty="0" smtClean="0">
                <a:latin typeface="Arial" pitchFamily="-1" charset="0"/>
                <a:sym typeface="Symbol" pitchFamily="-1" charset="2"/>
              </a:rPr>
              <a:t> H </a:t>
            </a:r>
            <a:r>
              <a:rPr lang="en-US" sz="1600" i="1" dirty="0" smtClean="0">
                <a:latin typeface="Arial" pitchFamily="-1" charset="0"/>
              </a:rPr>
              <a:t>= h</a:t>
            </a:r>
            <a:r>
              <a:rPr lang="en-US" sz="1600" i="1" baseline="-25000" dirty="0" smtClean="0">
                <a:latin typeface="Arial" pitchFamily="-1" charset="0"/>
              </a:rPr>
              <a:t>1</a:t>
            </a:r>
            <a:r>
              <a:rPr lang="en-US" sz="1600" i="1" baseline="30000" dirty="0" smtClean="0">
                <a:latin typeface="Arial" pitchFamily="-1" charset="0"/>
              </a:rPr>
              <a:t>c1</a:t>
            </a:r>
            <a:r>
              <a:rPr lang="en-US" sz="1600" i="1" dirty="0" smtClean="0">
                <a:latin typeface="Arial" pitchFamily="-1" charset="0"/>
              </a:rPr>
              <a:t> </a:t>
            </a:r>
            <a:r>
              <a:rPr lang="en-US" sz="1600" i="1" dirty="0" smtClean="0">
                <a:latin typeface="Arial" pitchFamily="-1" charset="0"/>
                <a:sym typeface="Symbol" pitchFamily="-1" charset="2"/>
              </a:rPr>
              <a:t></a:t>
            </a:r>
            <a:r>
              <a:rPr lang="en-US" sz="1600" i="1" dirty="0" smtClean="0">
                <a:latin typeface="Arial" pitchFamily="-1" charset="0"/>
              </a:rPr>
              <a:t> h</a:t>
            </a:r>
            <a:r>
              <a:rPr lang="en-US" sz="1600" i="1" baseline="-25000" dirty="0" smtClean="0">
                <a:latin typeface="Arial" pitchFamily="-1" charset="0"/>
              </a:rPr>
              <a:t>2</a:t>
            </a:r>
            <a:r>
              <a:rPr lang="en-US" sz="1600" i="1" baseline="30000" dirty="0" smtClean="0">
                <a:latin typeface="Arial" pitchFamily="-1" charset="0"/>
              </a:rPr>
              <a:t>c2</a:t>
            </a:r>
            <a:r>
              <a:rPr lang="en-US" sz="1600" i="1" dirty="0" smtClean="0">
                <a:latin typeface="Arial" pitchFamily="-1" charset="0"/>
              </a:rPr>
              <a:t> </a:t>
            </a:r>
            <a:r>
              <a:rPr lang="en-US" sz="1600" i="1" dirty="0" smtClean="0">
                <a:latin typeface="Arial" pitchFamily="-1" charset="0"/>
                <a:sym typeface="Symbol" pitchFamily="-1" charset="2"/>
              </a:rPr>
              <a:t> …  </a:t>
            </a:r>
            <a:r>
              <a:rPr lang="en-US" sz="1600" i="1" dirty="0" err="1" smtClean="0">
                <a:latin typeface="Arial" pitchFamily="-1" charset="0"/>
                <a:sym typeface="Symbol" pitchFamily="-1" charset="2"/>
              </a:rPr>
              <a:t>h</a:t>
            </a:r>
            <a:r>
              <a:rPr lang="en-US" sz="1600" i="1" baseline="-25000" dirty="0" err="1" smtClean="0">
                <a:latin typeface="Arial" pitchFamily="-1" charset="0"/>
                <a:sym typeface="Symbol" pitchFamily="-1" charset="2"/>
              </a:rPr>
              <a:t>n</a:t>
            </a:r>
            <a:r>
              <a:rPr lang="en-US" sz="1600" i="1" baseline="30000" dirty="0" err="1" smtClean="0">
                <a:latin typeface="Arial" pitchFamily="-1" charset="0"/>
                <a:sym typeface="Symbol" pitchFamily="-1" charset="2"/>
              </a:rPr>
              <a:t>cn</a:t>
            </a:r>
            <a:endParaRPr lang="en-US" sz="1600" i="1" baseline="30000" dirty="0" smtClean="0">
              <a:latin typeface="Arial" pitchFamily="-1" charset="0"/>
              <a:sym typeface="Symbol" pitchFamily="-1" charset="2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600" dirty="0" smtClean="0">
                <a:latin typeface="Arial" pitchFamily="-1" charset="0"/>
              </a:rPr>
              <a:t>The frontier of </a:t>
            </a:r>
            <a:r>
              <a:rPr lang="en-US" sz="1600" i="1" dirty="0" smtClean="0">
                <a:latin typeface="Arial" pitchFamily="-1" charset="0"/>
              </a:rPr>
              <a:t>C = {</a:t>
            </a:r>
            <a:r>
              <a:rPr lang="en-US" sz="1600" i="1" dirty="0" err="1" smtClean="0">
                <a:latin typeface="Arial" pitchFamily="-1" charset="0"/>
              </a:rPr>
              <a:t>e</a:t>
            </a:r>
            <a:r>
              <a:rPr lang="en-US" sz="1600" i="1" baseline="-25000" dirty="0" err="1" smtClean="0">
                <a:latin typeface="Arial" pitchFamily="-1" charset="0"/>
              </a:rPr>
              <a:t>i</a:t>
            </a:r>
            <a:r>
              <a:rPr lang="en-US" sz="1600" i="1" baseline="30000" dirty="0" err="1" smtClean="0">
                <a:latin typeface="Arial" pitchFamily="-1" charset="0"/>
              </a:rPr>
              <a:t>ci</a:t>
            </a:r>
            <a:r>
              <a:rPr lang="en-US" sz="1600" i="1" dirty="0" smtClean="0">
                <a:latin typeface="Arial" pitchFamily="-1" charset="0"/>
              </a:rPr>
              <a:t>, </a:t>
            </a:r>
            <a:r>
              <a:rPr lang="en-US" sz="1600" i="1" dirty="0" err="1" smtClean="0">
                <a:latin typeface="Arial" pitchFamily="-1" charset="0"/>
              </a:rPr>
              <a:t>i</a:t>
            </a:r>
            <a:r>
              <a:rPr lang="en-US" sz="1600" i="1" dirty="0" smtClean="0">
                <a:latin typeface="Arial" pitchFamily="-1" charset="0"/>
              </a:rPr>
              <a:t> = 1,2, … n}</a:t>
            </a:r>
            <a:endParaRPr lang="en-US" sz="1600" dirty="0" smtClean="0">
              <a:latin typeface="Arial" pitchFamily="-1" charset="0"/>
            </a:endParaRPr>
          </a:p>
          <a:p>
            <a:endParaRPr lang="el-GR" sz="28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279104" y="1633091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50404" y="1455291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250404" y="2229991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2266404" y="2433191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469604" y="1569591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028404" y="1569591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400004" y="2382391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498304" y="2395091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342604" y="3169791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301204" y="2991991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409404" y="3106291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545804" y="1671191"/>
            <a:ext cx="965200" cy="1485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91904" y="1645791"/>
            <a:ext cx="457200" cy="762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146004" y="3118991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4234904" y="2471291"/>
            <a:ext cx="2286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5123904" y="1594991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6012904" y="2344291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6482804" y="1582291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6076404" y="1709291"/>
            <a:ext cx="4445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6025604" y="3093591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5225504" y="1696591"/>
            <a:ext cx="838200" cy="1422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2253704" y="1239391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25204" y="1239391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831804" y="1331466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6317704" y="1252091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3345904" y="2483991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2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171404" y="2039491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2</a:t>
            </a:r>
            <a:r>
              <a:rPr lang="en-US" sz="1800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6025604" y="2420491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2</a:t>
            </a:r>
            <a:r>
              <a:rPr lang="en-US" sz="1800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3142704" y="3207891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3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031704" y="3182491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3</a:t>
            </a:r>
            <a:r>
              <a:rPr lang="en-US" sz="1800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5644604" y="3233291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3</a:t>
            </a:r>
            <a:r>
              <a:rPr lang="en-US" sz="1800" baseline="30000">
                <a:solidFill>
                  <a:schemeClr val="tx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Συνεπείς Καταστάσεις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l-GR" sz="2000" dirty="0" smtClean="0">
                <a:latin typeface="Arial" pitchFamily="-1" charset="0"/>
              </a:rPr>
              <a:t>Ένα</a:t>
            </a:r>
            <a:r>
              <a:rPr lang="en-US" sz="2000" dirty="0" smtClean="0">
                <a:latin typeface="Arial" pitchFamily="-1" charset="0"/>
              </a:rPr>
              <a:t> cut C </a:t>
            </a:r>
            <a:r>
              <a:rPr lang="el-GR" sz="2000" dirty="0" smtClean="0">
                <a:latin typeface="Arial" pitchFamily="-1" charset="0"/>
              </a:rPr>
              <a:t>είναι </a:t>
            </a:r>
            <a:r>
              <a:rPr lang="el-GR" sz="2000" dirty="0" smtClean="0">
                <a:latin typeface="Arial" pitchFamily="-1" charset="0"/>
              </a:rPr>
              <a:t>συνεπές </a:t>
            </a:r>
            <a:r>
              <a:rPr lang="el-GR" sz="2000" dirty="0" smtClean="0">
                <a:latin typeface="Arial" pitchFamily="-1" charset="0"/>
              </a:rPr>
              <a:t>αν </a:t>
            </a:r>
            <a:endParaRPr lang="en-US" sz="2000" dirty="0" smtClean="0">
              <a:latin typeface="Arial" pitchFamily="-1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800" i="1" dirty="0" smtClean="0">
                <a:latin typeface="Arial" pitchFamily="-1" charset="0"/>
                <a:sym typeface="Symbol" pitchFamily="-1" charset="2"/>
              </a:rPr>
              <a:t></a:t>
            </a:r>
            <a:r>
              <a:rPr lang="en-US" sz="1800" i="1" baseline="-25000" dirty="0" smtClean="0">
                <a:latin typeface="Arial" pitchFamily="-1" charset="0"/>
                <a:sym typeface="Symbol" pitchFamily="-1" charset="2"/>
              </a:rPr>
              <a:t>e  C </a:t>
            </a:r>
            <a:r>
              <a:rPr lang="en-US" sz="1800" i="1" dirty="0" smtClean="0">
                <a:latin typeface="Arial" pitchFamily="-1" charset="0"/>
                <a:sym typeface="Symbol" pitchFamily="-1" charset="2"/>
              </a:rPr>
              <a:t>(</a:t>
            </a:r>
            <a:r>
              <a:rPr lang="el-GR" sz="1800" i="1" dirty="0" smtClean="0">
                <a:latin typeface="Arial" pitchFamily="-1" charset="0"/>
                <a:sym typeface="Symbol" pitchFamily="-1" charset="2"/>
              </a:rPr>
              <a:t>αν </a:t>
            </a:r>
            <a:r>
              <a:rPr lang="en-US" sz="1800" i="1" dirty="0" smtClean="0">
                <a:latin typeface="Arial" pitchFamily="-1" charset="0"/>
                <a:sym typeface="Symbol" pitchFamily="-1" charset="2"/>
              </a:rPr>
              <a:t>f  e </a:t>
            </a:r>
            <a:r>
              <a:rPr lang="el-GR" sz="1800" i="1" dirty="0" smtClean="0">
                <a:latin typeface="Arial" pitchFamily="-1" charset="0"/>
                <a:sym typeface="Symbol" pitchFamily="-1" charset="2"/>
              </a:rPr>
              <a:t>τότε </a:t>
            </a:r>
            <a:r>
              <a:rPr lang="en-US" sz="1800" i="1" dirty="0" smtClean="0">
                <a:latin typeface="Arial" pitchFamily="-1" charset="0"/>
                <a:sym typeface="Symbol" pitchFamily="-1" charset="2"/>
              </a:rPr>
              <a:t>f  C)</a:t>
            </a:r>
            <a:endParaRPr lang="en-US" sz="1800" i="1" dirty="0" smtClean="0">
              <a:latin typeface="Arial" pitchFamily="-1" charset="0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l-GR" sz="2000" dirty="0" smtClean="0">
                <a:latin typeface="Arial" pitchFamily="-1" charset="0"/>
              </a:rPr>
              <a:t>Μια καθολική κατάσταση </a:t>
            </a:r>
            <a:r>
              <a:rPr lang="en-US" sz="2000" dirty="0" smtClean="0">
                <a:latin typeface="Arial" pitchFamily="-1" charset="0"/>
              </a:rPr>
              <a:t>S </a:t>
            </a:r>
            <a:r>
              <a:rPr lang="el-GR" sz="2000" dirty="0" smtClean="0">
                <a:latin typeface="Arial" pitchFamily="-1" charset="0"/>
              </a:rPr>
              <a:t>είναι συνεπής όταν</a:t>
            </a:r>
            <a:endParaRPr lang="en-US" sz="2000" dirty="0" smtClean="0">
              <a:latin typeface="Arial" pitchFamily="-1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1800" dirty="0" smtClean="0">
                <a:latin typeface="Arial" pitchFamily="-1" charset="0"/>
              </a:rPr>
              <a:t>Αντιστοιχεί σε</a:t>
            </a:r>
            <a:r>
              <a:rPr lang="en-US" sz="1800" dirty="0" smtClean="0">
                <a:latin typeface="Arial" pitchFamily="-1" charset="0"/>
              </a:rPr>
              <a:t> </a:t>
            </a:r>
            <a:r>
              <a:rPr lang="el-GR" sz="1800" dirty="0" smtClean="0">
                <a:latin typeface="Arial" pitchFamily="-1" charset="0"/>
              </a:rPr>
              <a:t>συνεπή κατάτμηση (</a:t>
            </a:r>
            <a:r>
              <a:rPr lang="en-US" sz="1800" dirty="0" smtClean="0">
                <a:latin typeface="Arial" pitchFamily="-1" charset="0"/>
              </a:rPr>
              <a:t>cut)</a:t>
            </a:r>
          </a:p>
          <a:p>
            <a:endParaRPr lang="el-GR" sz="20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057400" y="36068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28700" y="34290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28700" y="42037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2044700" y="4406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247900" y="35433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806700" y="35433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178300" y="4356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276600" y="43688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120900" y="51435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079500" y="49657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187700" y="5080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324100" y="3644900"/>
            <a:ext cx="965200" cy="1485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2870200" y="3619500"/>
            <a:ext cx="457200" cy="762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3924300" y="50927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4013200" y="4445000"/>
            <a:ext cx="2286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4902200" y="35687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5791200" y="4318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6261100" y="3556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5854700" y="3683000"/>
            <a:ext cx="4445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803900" y="50673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5003800" y="3670300"/>
            <a:ext cx="838200" cy="1422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2032000" y="32131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603500" y="32131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610100" y="32004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6096000" y="32258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3124200" y="44577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2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3949700" y="40132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2</a:t>
            </a:r>
            <a:r>
              <a:rPr lang="en-US" sz="1800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5803900" y="43942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2</a:t>
            </a:r>
            <a:r>
              <a:rPr lang="en-US" sz="1800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921000" y="51816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3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3810000" y="51562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3</a:t>
            </a:r>
            <a:r>
              <a:rPr lang="en-US" sz="1800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5422900" y="52070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3</a:t>
            </a:r>
            <a:r>
              <a:rPr lang="en-US" sz="1800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5" name="Freeform 36"/>
          <p:cNvSpPr>
            <a:spLocks/>
          </p:cNvSpPr>
          <p:nvPr/>
        </p:nvSpPr>
        <p:spPr bwMode="auto">
          <a:xfrm>
            <a:off x="3513138" y="3302001"/>
            <a:ext cx="1484313" cy="2349501"/>
          </a:xfrm>
          <a:custGeom>
            <a:avLst/>
            <a:gdLst>
              <a:gd name="T0" fmla="*/ 585 w 759"/>
              <a:gd name="T1" fmla="*/ 0 h 1432"/>
              <a:gd name="T2" fmla="*/ 861 w 759"/>
              <a:gd name="T3" fmla="*/ 529 h 1432"/>
              <a:gd name="T4" fmla="*/ 142 w 759"/>
              <a:gd name="T5" fmla="*/ 1025 h 1432"/>
              <a:gd name="T6" fmla="*/ 14 w 759"/>
              <a:gd name="T7" fmla="*/ 1480 h 1432"/>
              <a:gd name="T8" fmla="*/ 0 60000 65536"/>
              <a:gd name="T9" fmla="*/ 0 60000 65536"/>
              <a:gd name="T10" fmla="*/ 0 60000 65536"/>
              <a:gd name="T11" fmla="*/ 0 60000 65536"/>
              <a:gd name="T12" fmla="*/ 0 w 759"/>
              <a:gd name="T13" fmla="*/ 0 h 1432"/>
              <a:gd name="T14" fmla="*/ 759 w 759"/>
              <a:gd name="T15" fmla="*/ 1432 h 1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9" h="1432">
                <a:moveTo>
                  <a:pt x="475" y="0"/>
                </a:moveTo>
                <a:cubicBezTo>
                  <a:pt x="617" y="173"/>
                  <a:pt x="759" y="347"/>
                  <a:pt x="699" y="512"/>
                </a:cubicBezTo>
                <a:cubicBezTo>
                  <a:pt x="639" y="677"/>
                  <a:pt x="230" y="839"/>
                  <a:pt x="115" y="992"/>
                </a:cubicBezTo>
                <a:cubicBezTo>
                  <a:pt x="0" y="1145"/>
                  <a:pt x="26" y="1360"/>
                  <a:pt x="11" y="1432"/>
                </a:cubicBezTo>
              </a:path>
            </a:pathLst>
          </a:custGeom>
          <a:noFill/>
          <a:ln w="28575">
            <a:solidFill>
              <a:srgbClr val="C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2070100" y="5675314"/>
            <a:ext cx="1943100" cy="369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Inconsistent cut</a:t>
            </a:r>
          </a:p>
        </p:txBody>
      </p:sp>
      <p:sp>
        <p:nvSpPr>
          <p:cNvPr id="37" name="Freeform 39"/>
          <p:cNvSpPr>
            <a:spLocks/>
          </p:cNvSpPr>
          <p:nvPr/>
        </p:nvSpPr>
        <p:spPr bwMode="auto">
          <a:xfrm>
            <a:off x="4572000" y="3357169"/>
            <a:ext cx="1765300" cy="1943101"/>
          </a:xfrm>
          <a:custGeom>
            <a:avLst/>
            <a:gdLst>
              <a:gd name="T0" fmla="*/ 384 w 1112"/>
              <a:gd name="T1" fmla="*/ 0 h 1224"/>
              <a:gd name="T2" fmla="*/ 1048 w 1112"/>
              <a:gd name="T3" fmla="*/ 592 h 1224"/>
              <a:gd name="T4" fmla="*/ 0 w 1112"/>
              <a:gd name="T5" fmla="*/ 1224 h 1224"/>
              <a:gd name="T6" fmla="*/ 0 60000 65536"/>
              <a:gd name="T7" fmla="*/ 0 60000 65536"/>
              <a:gd name="T8" fmla="*/ 0 60000 65536"/>
              <a:gd name="T9" fmla="*/ 0 w 1112"/>
              <a:gd name="T10" fmla="*/ 0 h 1224"/>
              <a:gd name="T11" fmla="*/ 1112 w 1112"/>
              <a:gd name="T12" fmla="*/ 1224 h 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2" h="1224">
                <a:moveTo>
                  <a:pt x="384" y="0"/>
                </a:moveTo>
                <a:cubicBezTo>
                  <a:pt x="748" y="194"/>
                  <a:pt x="1112" y="388"/>
                  <a:pt x="1048" y="592"/>
                </a:cubicBezTo>
                <a:cubicBezTo>
                  <a:pt x="984" y="796"/>
                  <a:pt x="172" y="1120"/>
                  <a:pt x="0" y="1224"/>
                </a:cubicBezTo>
              </a:path>
            </a:pathLst>
          </a:custGeom>
          <a:noFill/>
          <a:ln w="28575">
            <a:solidFill>
              <a:srgbClr val="C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4178300" y="5676507"/>
            <a:ext cx="1892300" cy="369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Consistent cut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συνεπείς καταστάσεις;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#1: </a:t>
            </a:r>
            <a:r>
              <a:rPr lang="el-GR" sz="2400" dirty="0" smtClean="0"/>
              <a:t>Για κάθε </a:t>
            </a:r>
            <a:r>
              <a:rPr lang="en-US" sz="2400" dirty="0" smtClean="0"/>
              <a:t>event, </a:t>
            </a:r>
            <a:r>
              <a:rPr lang="el-GR" sz="2400" dirty="0" smtClean="0"/>
              <a:t>μπορείς να βρεις την αιτιότητα (</a:t>
            </a:r>
            <a:r>
              <a:rPr lang="en-US" sz="2400" dirty="0" smtClean="0"/>
              <a:t>trace back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#2: </a:t>
            </a:r>
            <a:r>
              <a:rPr lang="el-GR" sz="2400" dirty="0" smtClean="0"/>
              <a:t>Μηχανή καταστάσεων (</a:t>
            </a:r>
            <a:r>
              <a:rPr lang="en-US" sz="2400" dirty="0" smtClean="0"/>
              <a:t>state machine)</a:t>
            </a:r>
          </a:p>
          <a:p>
            <a:pPr lvl="1"/>
            <a:r>
              <a:rPr lang="el-GR" sz="2000" dirty="0" smtClean="0"/>
              <a:t>Η εκτέλεση ενός κατανεμημένου αλγορίθμου είναι μια αλληλουχία από </a:t>
            </a:r>
            <a:r>
              <a:rPr lang="en-US" sz="2000" dirty="0" smtClean="0"/>
              <a:t>transitions </a:t>
            </a:r>
            <a:r>
              <a:rPr lang="el-GR" sz="2000" dirty="0" smtClean="0"/>
              <a:t>ανάμεσα σε καθολικές καταστάσεις </a:t>
            </a:r>
            <a:r>
              <a:rPr lang="en-US" sz="2000" dirty="0" smtClean="0"/>
              <a:t>: S0 </a:t>
            </a:r>
            <a:r>
              <a:rPr lang="en-US" sz="2000" dirty="0" smtClean="0">
                <a:sym typeface="Wingdings"/>
              </a:rPr>
              <a:t> S1  S2  …</a:t>
            </a:r>
          </a:p>
          <a:p>
            <a:pPr lvl="1"/>
            <a:r>
              <a:rPr lang="en-US" sz="2000" dirty="0" smtClean="0"/>
              <a:t>…</a:t>
            </a:r>
            <a:r>
              <a:rPr lang="el-GR" sz="2000" dirty="0" smtClean="0"/>
              <a:t>όπου κάθε </a:t>
            </a:r>
            <a:r>
              <a:rPr lang="en-US" sz="2000" dirty="0" smtClean="0"/>
              <a:t>transition </a:t>
            </a:r>
            <a:r>
              <a:rPr lang="el-GR" sz="2000" dirty="0" smtClean="0"/>
              <a:t>γίνεται με μια μοναδική πράξη μιας διεργασία </a:t>
            </a:r>
            <a:r>
              <a:rPr lang="en-US" sz="2000" dirty="0" smtClean="0"/>
              <a:t> (i.e., </a:t>
            </a:r>
            <a:r>
              <a:rPr lang="el-GR" sz="2000" dirty="0" smtClean="0"/>
              <a:t>τοπικό </a:t>
            </a:r>
            <a:r>
              <a:rPr lang="en-US" sz="2000" dirty="0" smtClean="0"/>
              <a:t>event, </a:t>
            </a:r>
            <a:r>
              <a:rPr lang="el-GR" sz="2000" dirty="0" smtClean="0"/>
              <a:t>αποστολή</a:t>
            </a:r>
            <a:r>
              <a:rPr lang="en-US" sz="2000" dirty="0" smtClean="0"/>
              <a:t>, </a:t>
            </a:r>
            <a:r>
              <a:rPr lang="el-GR" sz="2000" dirty="0" smtClean="0"/>
              <a:t>λήψη μηνύματος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dirty="0" smtClean="0"/>
              <a:t>Κάθε κατάσταση </a:t>
            </a:r>
            <a:r>
              <a:rPr lang="en-US" sz="2000" dirty="0" smtClean="0"/>
              <a:t>(S0, S1, S2, …) </a:t>
            </a:r>
            <a:r>
              <a:rPr lang="el-GR" sz="2000" dirty="0" smtClean="0"/>
              <a:t>είναι συνεπής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Ο Αλγόριθμος </a:t>
            </a:r>
            <a:r>
              <a:rPr lang="en-US" sz="4000" dirty="0" smtClean="0"/>
              <a:t>Snapshot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l-GR" sz="2400" i="1" dirty="0" smtClean="0">
                <a:latin typeface="+mj-lt"/>
              </a:rPr>
              <a:t>Υποθέσεις</a:t>
            </a:r>
            <a:r>
              <a:rPr lang="en-US" sz="2400" i="1" dirty="0" smtClean="0">
                <a:latin typeface="+mj-lt"/>
              </a:rPr>
              <a:t>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2000" dirty="0" smtClean="0">
                <a:latin typeface="+mj-lt"/>
              </a:rPr>
              <a:t>Υπάρχει δίαυλος επικοινωνίας ανάμεσα σε κάθε ζεύγος διεργασιών</a:t>
            </a:r>
            <a:endParaRPr lang="en-US" sz="2000" dirty="0" smtClean="0">
              <a:latin typeface="+mj-lt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2000" dirty="0" smtClean="0">
                <a:latin typeface="+mj-lt"/>
              </a:rPr>
              <a:t>Οι δίαυλοι επικοινωνίας είναι αμφίδρομοι και </a:t>
            </a:r>
            <a:r>
              <a:rPr lang="en-US" sz="2000" dirty="0" smtClean="0">
                <a:latin typeface="+mj-lt"/>
              </a:rPr>
              <a:t>FIFO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2000" dirty="0" smtClean="0">
                <a:latin typeface="+mj-lt"/>
              </a:rPr>
              <a:t>Όλα τα μηνύματα φτάνουν ακέραια, ακριβώς μια φορά</a:t>
            </a:r>
            <a:endParaRPr lang="en-US" sz="2000" dirty="0" smtClean="0">
              <a:latin typeface="+mj-lt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2000" dirty="0" smtClean="0">
                <a:latin typeface="+mj-lt"/>
              </a:rPr>
              <a:t>Οποιαδήποτε διεργασία μπορεί να ξεκινήσει τον αλγόριθμο</a:t>
            </a:r>
            <a:endParaRPr lang="en-US" sz="2000" dirty="0" smtClean="0">
              <a:latin typeface="+mj-lt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2000" dirty="0" smtClean="0">
                <a:latin typeface="+mj-lt"/>
              </a:rPr>
              <a:t>Ο αλγόριθμος δεν παρεμβαίνει στην κανονική λειτουργία του συστήματος</a:t>
            </a:r>
            <a:endParaRPr lang="en-US" sz="2000" dirty="0" smtClean="0">
              <a:latin typeface="+mj-lt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2000" dirty="0" smtClean="0">
                <a:latin typeface="+mj-lt"/>
              </a:rPr>
              <a:t>Κάθε διεργασία μπορεί να καταγράφει την κατάστασή της και την κατάσταση των εισερχόμενων διαύλων της</a:t>
            </a:r>
            <a:endParaRPr lang="en-US" sz="2000" dirty="0" smtClean="0">
              <a:latin typeface="+mj-lt"/>
            </a:endParaRPr>
          </a:p>
          <a:p>
            <a:endParaRPr lang="el-G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Αλγόριθμος </a:t>
            </a:r>
            <a:r>
              <a:rPr lang="en-US" dirty="0" smtClean="0"/>
              <a:t>Snapshot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r>
              <a:rPr lang="el-GR" sz="2000" dirty="0" smtClean="0"/>
              <a:t>Σκοπός</a:t>
            </a:r>
            <a:r>
              <a:rPr lang="en-US" sz="2000" dirty="0" smtClean="0"/>
              <a:t>: </a:t>
            </a:r>
            <a:r>
              <a:rPr lang="el-GR" sz="2000" dirty="0" smtClean="0"/>
              <a:t>Η καταγραφή των διεργασιών και των καταστάσεων των διαύλων επικοινωνίας ώστε ο συνδυασμός αυτός να αποτελεί μια συνεπή ολική κατάσταση</a:t>
            </a:r>
            <a:endParaRPr lang="en-US" sz="2000" dirty="0" smtClean="0"/>
          </a:p>
          <a:p>
            <a:r>
              <a:rPr lang="el-GR" sz="2000" dirty="0" smtClean="0"/>
              <a:t>2 θέματα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#1: </a:t>
            </a:r>
            <a:r>
              <a:rPr lang="el-GR" sz="1800" dirty="0" smtClean="0"/>
              <a:t>Πότε να καταγράψει κάθε διεργασία τοπικό</a:t>
            </a:r>
            <a:r>
              <a:rPr lang="en-US" sz="1800" dirty="0" smtClean="0"/>
              <a:t> snapshot </a:t>
            </a:r>
            <a:r>
              <a:rPr lang="el-GR" sz="1800" dirty="0" smtClean="0"/>
              <a:t>ώστε το σύνολό τους να αποτελέσει συνεπή ολική κατάσταση;</a:t>
            </a:r>
            <a:endParaRPr lang="en-US" sz="1800" dirty="0" smtClean="0"/>
          </a:p>
          <a:p>
            <a:pPr lvl="1"/>
            <a:r>
              <a:rPr lang="en-US" sz="1800" dirty="0" smtClean="0"/>
              <a:t>#2: </a:t>
            </a:r>
            <a:r>
              <a:rPr lang="el-GR" sz="1800" dirty="0" smtClean="0"/>
              <a:t>Πώς καταγράφονται τα μηνύματα που ήταν εν κινήσει πριν κάθε τοπικό </a:t>
            </a:r>
            <a:r>
              <a:rPr lang="en-US" sz="1800" dirty="0" smtClean="0"/>
              <a:t>snapshot?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Αλγόριθμος </a:t>
            </a:r>
            <a:r>
              <a:rPr lang="en-US" dirty="0" smtClean="0"/>
              <a:t>Snapshot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l-GR" sz="2000" dirty="0" smtClean="0"/>
              <a:t>Βασική ιδέα</a:t>
            </a:r>
            <a:r>
              <a:rPr lang="en-US" sz="2000" dirty="0" smtClean="0"/>
              <a:t>: broadcast </a:t>
            </a:r>
            <a:r>
              <a:rPr lang="el-GR" sz="2000" dirty="0" smtClean="0"/>
              <a:t>ενός </a:t>
            </a:r>
            <a:r>
              <a:rPr lang="en-US" sz="2000" dirty="0" smtClean="0"/>
              <a:t>marker </a:t>
            </a:r>
            <a:r>
              <a:rPr lang="el-GR" sz="2000" dirty="0" smtClean="0"/>
              <a:t>και καταγραφή</a:t>
            </a:r>
            <a:endParaRPr lang="en-US" sz="2000" dirty="0" smtClean="0"/>
          </a:p>
          <a:p>
            <a:pPr lvl="1"/>
            <a:r>
              <a:rPr lang="el-GR" sz="1800" dirty="0" smtClean="0"/>
              <a:t>Η διεργασία που ξεκινά τον αλγόριθμο στέλνει με </a:t>
            </a:r>
            <a:r>
              <a:rPr lang="en-US" sz="1800" dirty="0" smtClean="0"/>
              <a:t>broadcasts </a:t>
            </a:r>
            <a:r>
              <a:rPr lang="el-GR" sz="1800" dirty="0" smtClean="0"/>
              <a:t>ένα μήνυμα</a:t>
            </a:r>
            <a:r>
              <a:rPr lang="en-US" sz="1800" dirty="0" smtClean="0"/>
              <a:t> “marker” </a:t>
            </a:r>
            <a:r>
              <a:rPr lang="el-GR" sz="1800" dirty="0" smtClean="0"/>
              <a:t>σε όλους («Καταγράψτε ένα τοπικό </a:t>
            </a:r>
            <a:r>
              <a:rPr lang="en-US" sz="1800" dirty="0" smtClean="0"/>
              <a:t>snapshot</a:t>
            </a:r>
            <a:r>
              <a:rPr lang="el-GR" sz="1800" dirty="0" smtClean="0"/>
              <a:t>»)</a:t>
            </a:r>
            <a:endParaRPr lang="en-US" sz="1800" dirty="0" smtClean="0"/>
          </a:p>
          <a:p>
            <a:pPr lvl="1"/>
            <a:r>
              <a:rPr lang="el-GR" sz="1800" dirty="0" smtClean="0"/>
              <a:t>Αν μια διεργασία λάβει </a:t>
            </a:r>
            <a:r>
              <a:rPr lang="en-US" sz="1800" dirty="0" smtClean="0"/>
              <a:t> marker </a:t>
            </a:r>
            <a:r>
              <a:rPr lang="el-GR" sz="1800" dirty="0" smtClean="0"/>
              <a:t>για πρώτη φορά, καταγράφει το τοπικό </a:t>
            </a:r>
            <a:r>
              <a:rPr lang="en-US" sz="1800" dirty="0" smtClean="0"/>
              <a:t>snapshot,</a:t>
            </a:r>
            <a:r>
              <a:rPr lang="el-GR" sz="1800" dirty="0" smtClean="0"/>
              <a:t> αρχίζει να καταγράφει όλα τα εισερχόμενα μηνύματα και στέλνει με</a:t>
            </a:r>
            <a:r>
              <a:rPr lang="en-US" sz="1800" dirty="0" smtClean="0"/>
              <a:t> broadcast</a:t>
            </a:r>
            <a:r>
              <a:rPr lang="el-GR" sz="1800" dirty="0" smtClean="0"/>
              <a:t> έναν </a:t>
            </a:r>
            <a:r>
              <a:rPr lang="en-US" sz="1800" dirty="0" smtClean="0"/>
              <a:t>marker </a:t>
            </a:r>
            <a:r>
              <a:rPr lang="el-GR" sz="1800" dirty="0" smtClean="0"/>
              <a:t>πάλι σε όλους </a:t>
            </a:r>
            <a:r>
              <a:rPr lang="en-US" sz="1800" dirty="0" smtClean="0"/>
              <a:t>(“</a:t>
            </a:r>
            <a:r>
              <a:rPr lang="el-GR" sz="1800" dirty="0" smtClean="0"/>
              <a:t>Έστειλα όλα τα μηνύματα σε εσάς πριν καταγράψω την κατάστασή μου, οπότε σταματήστε να καταγράφετε τα μηνύματά μου</a:t>
            </a:r>
            <a:r>
              <a:rPr lang="en-US" sz="1800" dirty="0" smtClean="0"/>
              <a:t>”)</a:t>
            </a:r>
          </a:p>
          <a:p>
            <a:pPr lvl="1"/>
            <a:r>
              <a:rPr lang="el-GR" sz="1800" dirty="0" smtClean="0"/>
              <a:t>Μια διεργασία σταματάει να καταγράφει όταν λάβει ένα </a:t>
            </a:r>
            <a:r>
              <a:rPr lang="en-US" sz="1800" dirty="0" smtClean="0"/>
              <a:t>marker </a:t>
            </a:r>
            <a:r>
              <a:rPr lang="el-GR" sz="1800" dirty="0" smtClean="0"/>
              <a:t>για κάθε δίαυλο επικοινωνίας</a:t>
            </a:r>
            <a:endParaRPr lang="en-US" sz="18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αλγόριθμος </a:t>
            </a:r>
            <a:r>
              <a:rPr lang="en-US" dirty="0" err="1" smtClean="0"/>
              <a:t>Chandy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Lamport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i="1" dirty="0" smtClean="0"/>
              <a:t>Marker receiving rule for process p</a:t>
            </a:r>
            <a:r>
              <a:rPr lang="en-GB" sz="1800" i="1" baseline="-25000" dirty="0" smtClean="0"/>
              <a:t>i</a:t>
            </a:r>
            <a:r>
              <a:rPr lang="en-GB" sz="1800" baseline="-25000" dirty="0" smtClean="0"/>
              <a:t> </a:t>
            </a:r>
            <a:endParaRPr lang="en-GB" sz="1800" dirty="0" smtClean="0"/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On </a:t>
            </a:r>
            <a:r>
              <a:rPr lang="en-GB" sz="1800" i="1" dirty="0" smtClean="0"/>
              <a:t>p</a:t>
            </a:r>
            <a:r>
              <a:rPr lang="en-GB" sz="1800" i="1" baseline="-25000" dirty="0" smtClean="0"/>
              <a:t>i</a:t>
            </a:r>
            <a:r>
              <a:rPr lang="en-GB" sz="1800" dirty="0" smtClean="0"/>
              <a:t>’s receipt of a </a:t>
            </a:r>
            <a:r>
              <a:rPr lang="en-GB" sz="1800" i="1" dirty="0" smtClean="0"/>
              <a:t>marker</a:t>
            </a:r>
            <a:r>
              <a:rPr lang="en-GB" sz="1800" dirty="0" smtClean="0"/>
              <a:t> message over channel </a:t>
            </a:r>
            <a:r>
              <a:rPr lang="en-GB" sz="1800" i="1" dirty="0" smtClean="0"/>
              <a:t>c</a:t>
            </a:r>
            <a:r>
              <a:rPr lang="en-GB" sz="1800" dirty="0" smtClean="0"/>
              <a:t>:</a:t>
            </a: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	</a:t>
            </a:r>
            <a:r>
              <a:rPr lang="en-GB" sz="1800" i="1" dirty="0" smtClean="0"/>
              <a:t>if</a:t>
            </a:r>
            <a:r>
              <a:rPr lang="en-GB" sz="1800" dirty="0" smtClean="0"/>
              <a:t> (</a:t>
            </a:r>
            <a:r>
              <a:rPr lang="en-GB" sz="1800" i="1" dirty="0" smtClean="0"/>
              <a:t>p</a:t>
            </a:r>
            <a:r>
              <a:rPr lang="en-GB" sz="1800" i="1" baseline="-25000" dirty="0" smtClean="0"/>
              <a:t>i</a:t>
            </a:r>
            <a:r>
              <a:rPr lang="en-GB" sz="1800" dirty="0" smtClean="0"/>
              <a:t> has not yet recorded its state) it</a:t>
            </a:r>
          </a:p>
          <a:p>
            <a:pPr lvl="2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	records its process state now;</a:t>
            </a:r>
          </a:p>
          <a:p>
            <a:pPr lvl="2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	records the state of </a:t>
            </a:r>
            <a:r>
              <a:rPr lang="en-GB" sz="1800" i="1" dirty="0" smtClean="0"/>
              <a:t>c</a:t>
            </a:r>
            <a:r>
              <a:rPr lang="en-GB" sz="1800" dirty="0" smtClean="0"/>
              <a:t> as the empty set;</a:t>
            </a:r>
          </a:p>
          <a:p>
            <a:pPr lvl="2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	turns on recording of messages arriving over other incoming channels;</a:t>
            </a: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	</a:t>
            </a:r>
            <a:r>
              <a:rPr lang="en-GB" sz="1800" i="1" dirty="0" smtClean="0"/>
              <a:t>else</a:t>
            </a:r>
            <a:r>
              <a:rPr lang="en-GB" sz="1800" dirty="0" smtClean="0"/>
              <a:t> </a:t>
            </a:r>
          </a:p>
          <a:p>
            <a:pPr lvl="2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	 </a:t>
            </a:r>
            <a:r>
              <a:rPr lang="en-GB" sz="1800" i="1" dirty="0" smtClean="0"/>
              <a:t>p</a:t>
            </a:r>
            <a:r>
              <a:rPr lang="en-GB" sz="1800" i="1" baseline="-25000" dirty="0" smtClean="0"/>
              <a:t>i</a:t>
            </a:r>
            <a:r>
              <a:rPr lang="en-GB" sz="1800" dirty="0" smtClean="0"/>
              <a:t> records the state of </a:t>
            </a:r>
            <a:r>
              <a:rPr lang="en-GB" sz="1800" i="1" dirty="0" smtClean="0"/>
              <a:t>c</a:t>
            </a:r>
            <a:r>
              <a:rPr lang="en-GB" sz="1800" dirty="0" smtClean="0"/>
              <a:t> as the set of messages it has received over </a:t>
            </a:r>
            <a:r>
              <a:rPr lang="en-GB" sz="1800" i="1" dirty="0" smtClean="0"/>
              <a:t>c</a:t>
            </a:r>
            <a:r>
              <a:rPr lang="en-GB" sz="1800" dirty="0" smtClean="0"/>
              <a:t> </a:t>
            </a:r>
          </a:p>
          <a:p>
            <a:pPr lvl="2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	since it saved its state.</a:t>
            </a: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	</a:t>
            </a:r>
            <a:r>
              <a:rPr lang="en-GB" sz="1800" i="1" dirty="0" smtClean="0"/>
              <a:t>end if</a:t>
            </a:r>
          </a:p>
          <a:p>
            <a:pPr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i="1" dirty="0" smtClean="0"/>
              <a:t>Marker sending rule for process p</a:t>
            </a:r>
            <a:r>
              <a:rPr lang="en-GB" sz="1800" i="1" baseline="-25000" dirty="0" smtClean="0"/>
              <a:t>i</a:t>
            </a:r>
            <a:endParaRPr lang="en-GB" sz="1800" i="1" dirty="0" smtClean="0"/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After </a:t>
            </a:r>
            <a:r>
              <a:rPr lang="en-GB" sz="1800" i="1" dirty="0" smtClean="0"/>
              <a:t>p</a:t>
            </a:r>
            <a:r>
              <a:rPr lang="en-GB" sz="1800" i="1" baseline="-25000" dirty="0" smtClean="0"/>
              <a:t>i</a:t>
            </a:r>
            <a:r>
              <a:rPr lang="en-GB" sz="1800" dirty="0" smtClean="0"/>
              <a:t> has recorded its state, for each outgoing channel </a:t>
            </a:r>
            <a:r>
              <a:rPr lang="en-GB" sz="1800" i="1" dirty="0" smtClean="0"/>
              <a:t>c</a:t>
            </a:r>
            <a:r>
              <a:rPr lang="en-GB" sz="1800" dirty="0" smtClean="0"/>
              <a:t>:</a:t>
            </a: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	 </a:t>
            </a:r>
            <a:r>
              <a:rPr lang="en-GB" sz="1800" i="1" dirty="0" smtClean="0"/>
              <a:t>p</a:t>
            </a:r>
            <a:r>
              <a:rPr lang="en-GB" sz="1800" i="1" baseline="-25000" dirty="0" smtClean="0"/>
              <a:t>i</a:t>
            </a:r>
            <a:r>
              <a:rPr lang="en-GB" sz="1800" dirty="0" smtClean="0"/>
              <a:t> sends one marker message over </a:t>
            </a:r>
            <a:r>
              <a:rPr lang="en-GB" sz="1800" i="1" dirty="0" smtClean="0"/>
              <a:t>c</a:t>
            </a:r>
            <a:r>
              <a:rPr lang="en-GB" sz="1800" dirty="0" smtClean="0"/>
              <a:t>  </a:t>
            </a: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1800" dirty="0" smtClean="0"/>
              <a:t>	(before it sends any other message over </a:t>
            </a:r>
            <a:r>
              <a:rPr lang="en-GB" sz="1800" i="1" dirty="0" smtClean="0"/>
              <a:t>c</a:t>
            </a:r>
            <a:r>
              <a:rPr lang="en-GB" sz="1800" dirty="0" smtClean="0"/>
              <a:t>).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Συγχρονισμός φυσικών ρολογιών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err="1" smtClean="0">
                <a:latin typeface="+mj-lt"/>
              </a:rPr>
              <a:t>C</a:t>
            </a:r>
            <a:r>
              <a:rPr lang="en-US" sz="2000" i="1" baseline="-25000" dirty="0" err="1" smtClean="0">
                <a:latin typeface="+mj-lt"/>
              </a:rPr>
              <a:t>i</a:t>
            </a:r>
            <a:r>
              <a:rPr lang="en-US" sz="2000" i="1" dirty="0" smtClean="0">
                <a:latin typeface="+mj-lt"/>
              </a:rPr>
              <a:t>(t):</a:t>
            </a:r>
            <a:r>
              <a:rPr lang="en-US" sz="2000" dirty="0" smtClean="0">
                <a:latin typeface="+mj-lt"/>
              </a:rPr>
              <a:t> H </a:t>
            </a:r>
            <a:r>
              <a:rPr lang="el-GR" sz="2000" dirty="0" smtClean="0">
                <a:latin typeface="+mj-lt"/>
              </a:rPr>
              <a:t>τιμή ενός </a:t>
            </a:r>
            <a:r>
              <a:rPr lang="en-US" sz="2000" dirty="0" smtClean="0">
                <a:latin typeface="+mj-lt"/>
              </a:rPr>
              <a:t>software clock </a:t>
            </a:r>
            <a:r>
              <a:rPr lang="el-GR" sz="2000" dirty="0" smtClean="0">
                <a:latin typeface="+mj-lt"/>
              </a:rPr>
              <a:t>του </a:t>
            </a:r>
            <a:r>
              <a:rPr lang="en-US" sz="2000" dirty="0" smtClean="0">
                <a:latin typeface="+mj-lt"/>
              </a:rPr>
              <a:t>process </a:t>
            </a:r>
            <a:r>
              <a:rPr lang="en-US" sz="2000" i="1" dirty="0" err="1" smtClean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όταν ο πραγματικό χρόνος είναι </a:t>
            </a:r>
            <a:r>
              <a:rPr lang="en-US" sz="2000" i="1" dirty="0" smtClean="0">
                <a:latin typeface="+mj-lt"/>
              </a:rPr>
              <a:t>t</a:t>
            </a:r>
            <a:r>
              <a:rPr lang="en-US" sz="2000" dirty="0" smtClean="0">
                <a:latin typeface="+mj-lt"/>
              </a:rPr>
              <a:t>.</a:t>
            </a:r>
          </a:p>
          <a:p>
            <a:r>
              <a:rPr lang="el-GR" sz="2000" dirty="0" smtClean="0">
                <a:solidFill>
                  <a:srgbClr val="FF0000"/>
                </a:solidFill>
                <a:latin typeface="+mj-lt"/>
              </a:rPr>
              <a:t>Εξωτερικός συγχρονισμός</a:t>
            </a:r>
            <a:r>
              <a:rPr lang="en-US" sz="2000" dirty="0" smtClean="0">
                <a:latin typeface="+mj-lt"/>
              </a:rPr>
              <a:t>: S </a:t>
            </a:r>
            <a:r>
              <a:rPr lang="el-GR" sz="2000" dirty="0" smtClean="0">
                <a:latin typeface="+mj-lt"/>
              </a:rPr>
              <a:t>η πηγή </a:t>
            </a:r>
            <a:r>
              <a:rPr lang="en-US" sz="2000" dirty="0" smtClean="0">
                <a:latin typeface="+mj-lt"/>
              </a:rPr>
              <a:t>UTC</a:t>
            </a:r>
            <a:r>
              <a:rPr lang="el-GR" sz="2000" dirty="0" smtClean="0">
                <a:latin typeface="+mj-lt"/>
              </a:rPr>
              <a:t> χρόνου και </a:t>
            </a:r>
            <a:r>
              <a:rPr lang="en-US" sz="2000" i="1" dirty="0" smtClean="0">
                <a:latin typeface="+mj-lt"/>
              </a:rPr>
              <a:t>D&gt;0</a:t>
            </a:r>
            <a:r>
              <a:rPr lang="el-GR" sz="2000" dirty="0" smtClean="0">
                <a:latin typeface="+mj-lt"/>
              </a:rPr>
              <a:t> θετικό όριο τότε αν</a:t>
            </a:r>
            <a:endParaRPr lang="en-US" sz="200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+mj-lt"/>
              </a:rPr>
              <a:t>    </a:t>
            </a:r>
          </a:p>
          <a:p>
            <a:pPr>
              <a:buFontTx/>
              <a:buNone/>
            </a:pPr>
            <a:r>
              <a:rPr lang="en-US" sz="2000" dirty="0" smtClean="0">
                <a:latin typeface="+mj-lt"/>
              </a:rPr>
              <a:t>    </a:t>
            </a:r>
            <a:r>
              <a:rPr lang="el-GR" sz="2000" dirty="0" smtClean="0">
                <a:latin typeface="+mj-lt"/>
              </a:rPr>
              <a:t>  για όλες τις τιμές του </a:t>
            </a:r>
            <a:r>
              <a:rPr lang="en-US" sz="2000" dirty="0" err="1" smtClean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και του </a:t>
            </a:r>
            <a:r>
              <a:rPr lang="en-US" sz="2000" dirty="0" smtClean="0">
                <a:latin typeface="+mj-lt"/>
              </a:rPr>
              <a:t>t</a:t>
            </a:r>
            <a:r>
              <a:rPr lang="el-GR" sz="2000" dirty="0" smtClean="0">
                <a:latin typeface="+mj-lt"/>
              </a:rPr>
              <a:t> τότε τα ρολόγια </a:t>
            </a:r>
            <a:r>
              <a:rPr lang="en-US" sz="2000" i="1" dirty="0" err="1" smtClean="0">
                <a:latin typeface="+mj-lt"/>
              </a:rPr>
              <a:t>C</a:t>
            </a:r>
            <a:r>
              <a:rPr lang="en-US" sz="2000" i="1" baseline="-25000" dirty="0" err="1" smtClean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είναι ακριβή με όριο </a:t>
            </a:r>
            <a:r>
              <a:rPr lang="en-US" sz="2000" i="1" dirty="0" smtClean="0">
                <a:latin typeface="+mj-lt"/>
              </a:rPr>
              <a:t>D</a:t>
            </a:r>
            <a:endParaRPr lang="en-US" sz="2000" dirty="0" smtClean="0">
              <a:latin typeface="+mj-lt"/>
            </a:endParaRPr>
          </a:p>
          <a:p>
            <a:endParaRPr lang="el-GR" sz="2000" dirty="0" smtClean="0">
              <a:solidFill>
                <a:srgbClr val="FF0000"/>
              </a:solidFill>
              <a:latin typeface="+mj-lt"/>
            </a:endParaRPr>
          </a:p>
          <a:p>
            <a:r>
              <a:rPr lang="el-GR" sz="2000" dirty="0" smtClean="0">
                <a:solidFill>
                  <a:srgbClr val="FF0000"/>
                </a:solidFill>
                <a:latin typeface="+mj-lt"/>
              </a:rPr>
              <a:t>Εσωτερικός συγχρονισμός</a:t>
            </a:r>
            <a:r>
              <a:rPr lang="en-US" sz="2000" dirty="0" smtClean="0">
                <a:solidFill>
                  <a:schemeClr val="accent2"/>
                </a:solidFill>
                <a:latin typeface="+mj-lt"/>
              </a:rPr>
              <a:t>: </a:t>
            </a:r>
            <a:r>
              <a:rPr lang="el-GR" sz="2000" dirty="0" smtClean="0">
                <a:latin typeface="+mj-lt"/>
              </a:rPr>
              <a:t>Για θετικό όριο </a:t>
            </a:r>
            <a:r>
              <a:rPr lang="en-US" sz="2000" i="1" dirty="0" smtClean="0">
                <a:latin typeface="+mj-lt"/>
              </a:rPr>
              <a:t>D&gt;0</a:t>
            </a:r>
            <a:r>
              <a:rPr lang="en-US" sz="2000" dirty="0" smtClean="0">
                <a:latin typeface="+mj-lt"/>
              </a:rPr>
              <a:t>,</a:t>
            </a:r>
            <a:r>
              <a:rPr lang="el-GR" sz="2000" dirty="0" smtClean="0">
                <a:latin typeface="+mj-lt"/>
              </a:rPr>
              <a:t> αν</a:t>
            </a:r>
            <a:endParaRPr lang="en-US" sz="200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		</a:t>
            </a:r>
            <a:endParaRPr lang="en-US" sz="2000" dirty="0" smtClean="0">
              <a:solidFill>
                <a:schemeClr val="accent2"/>
              </a:solidFill>
              <a:latin typeface="+mj-lt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+mj-lt"/>
              </a:rPr>
              <a:t>    </a:t>
            </a:r>
            <a:r>
              <a:rPr lang="el-GR" sz="2000" dirty="0" smtClean="0">
                <a:latin typeface="+mj-lt"/>
              </a:rPr>
              <a:t>  για όλα τα ζευγάρια </a:t>
            </a:r>
            <a:r>
              <a:rPr lang="en-US" sz="2000" dirty="0" smtClean="0">
                <a:latin typeface="+mj-lt"/>
              </a:rPr>
              <a:t>I, j </a:t>
            </a:r>
            <a:r>
              <a:rPr lang="el-GR" sz="2000" dirty="0" smtClean="0">
                <a:latin typeface="+mj-lt"/>
              </a:rPr>
              <a:t>και τιμές του χρόνου </a:t>
            </a:r>
            <a:r>
              <a:rPr lang="en-US" sz="2000" i="1" dirty="0" smtClean="0">
                <a:latin typeface="+mj-lt"/>
              </a:rPr>
              <a:t>t</a:t>
            </a:r>
            <a:r>
              <a:rPr lang="el-GR" sz="2000" i="1" dirty="0" smtClean="0">
                <a:latin typeface="+mj-lt"/>
              </a:rPr>
              <a:t>, </a:t>
            </a:r>
            <a:r>
              <a:rPr lang="el-GR" sz="2000" dirty="0" smtClean="0">
                <a:latin typeface="+mj-lt"/>
              </a:rPr>
              <a:t>τότε τα ρολόγια </a:t>
            </a:r>
            <a:r>
              <a:rPr lang="en-US" sz="2000" i="1" dirty="0" err="1" smtClean="0">
                <a:latin typeface="+mj-lt"/>
              </a:rPr>
              <a:t>C</a:t>
            </a:r>
            <a:r>
              <a:rPr lang="en-US" sz="2000" i="1" baseline="-25000" dirty="0" err="1" smtClean="0">
                <a:latin typeface="+mj-lt"/>
              </a:rPr>
              <a:t>i</a:t>
            </a:r>
            <a:r>
              <a:rPr lang="el-GR" sz="2000" i="1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συμφωνούν μέσα στο όριο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i="1" dirty="0" smtClean="0">
                <a:latin typeface="+mj-lt"/>
              </a:rPr>
              <a:t>D</a:t>
            </a:r>
            <a:r>
              <a:rPr lang="en-US" sz="2000" dirty="0" smtClean="0">
                <a:latin typeface="+mj-lt"/>
              </a:rPr>
              <a:t>.</a:t>
            </a:r>
          </a:p>
          <a:p>
            <a:pPr>
              <a:buFontTx/>
              <a:buNone/>
            </a:pPr>
            <a:endParaRPr lang="en-US" sz="2000" dirty="0" smtClean="0">
              <a:latin typeface="+mj-lt"/>
            </a:endParaRPr>
          </a:p>
          <a:p>
            <a:r>
              <a:rPr lang="el-GR" sz="2000" dirty="0" smtClean="0">
                <a:latin typeface="+mj-lt"/>
              </a:rPr>
              <a:t>Εξωτερικός συγχρονισμός με </a:t>
            </a:r>
            <a:r>
              <a:rPr lang="en-US" sz="2000" i="1" dirty="0" smtClean="0">
                <a:latin typeface="+mj-lt"/>
              </a:rPr>
              <a:t>D </a:t>
            </a:r>
            <a:r>
              <a:rPr lang="en-US" sz="2000" dirty="0" smtClean="0">
                <a:solidFill>
                  <a:schemeClr val="hlink"/>
                </a:solidFill>
                <a:latin typeface="+mj-lt"/>
                <a:sym typeface="Symbol" pitchFamily="-1" charset="2"/>
              </a:rPr>
              <a:t> </a:t>
            </a:r>
            <a:r>
              <a:rPr lang="el-GR" sz="2000" dirty="0" smtClean="0">
                <a:latin typeface="+mj-lt"/>
              </a:rPr>
              <a:t>Εσωτερικός συγχρονισμός με </a:t>
            </a:r>
            <a:r>
              <a:rPr lang="en-US" sz="2000" i="1" dirty="0" smtClean="0">
                <a:latin typeface="+mj-lt"/>
              </a:rPr>
              <a:t>2D</a:t>
            </a:r>
          </a:p>
          <a:p>
            <a:endParaRPr lang="el-GR" sz="2000" dirty="0">
              <a:latin typeface="+mj-lt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63688" y="2708920"/>
          <a:ext cx="2160240" cy="502630"/>
        </p:xfrm>
        <a:graphic>
          <a:graphicData uri="http://schemas.openxmlformats.org/presentationml/2006/ole">
            <p:oleObj spid="_x0000_s1027" name="Equation" r:id="rId3" imgW="1079201" imgH="254092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835696" y="4437112"/>
          <a:ext cx="2069232" cy="462062"/>
        </p:xfrm>
        <a:graphic>
          <a:graphicData uri="http://schemas.openxmlformats.org/presentationml/2006/ole">
            <p:oleObj spid="_x0000_s1028" name="Equation" r:id="rId4" imgW="1129910" imgH="25409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l-GR" dirty="0" smtClean="0"/>
              <a:t>Άσκηση</a:t>
            </a:r>
            <a:endParaRPr lang="en-US" dirty="0"/>
          </a:p>
        </p:txBody>
      </p:sp>
      <p:sp>
        <p:nvSpPr>
          <p:cNvPr id="14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60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46" name="Line 4"/>
          <p:cNvSpPr>
            <a:spLocks noChangeShapeType="1"/>
          </p:cNvSpPr>
          <p:nvPr/>
        </p:nvSpPr>
        <p:spPr bwMode="auto">
          <a:xfrm flipV="1">
            <a:off x="2019300" y="1612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7" name="Text Box 5"/>
          <p:cNvSpPr txBox="1">
            <a:spLocks noChangeArrowheads="1"/>
          </p:cNvSpPr>
          <p:nvPr/>
        </p:nvSpPr>
        <p:spPr bwMode="auto">
          <a:xfrm>
            <a:off x="990600" y="14351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148" name="Text Box 6"/>
          <p:cNvSpPr txBox="1">
            <a:spLocks noChangeArrowheads="1"/>
          </p:cNvSpPr>
          <p:nvPr/>
        </p:nvSpPr>
        <p:spPr bwMode="auto">
          <a:xfrm>
            <a:off x="990600" y="22098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49" name="Line 7"/>
          <p:cNvSpPr>
            <a:spLocks noChangeShapeType="1"/>
          </p:cNvSpPr>
          <p:nvPr/>
        </p:nvSpPr>
        <p:spPr bwMode="auto">
          <a:xfrm flipV="1">
            <a:off x="2006600" y="24130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0" name="Oval 8"/>
          <p:cNvSpPr>
            <a:spLocks noChangeArrowheads="1"/>
          </p:cNvSpPr>
          <p:nvPr/>
        </p:nvSpPr>
        <p:spPr bwMode="auto">
          <a:xfrm>
            <a:off x="2209800" y="1549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1" name="Oval 9"/>
          <p:cNvSpPr>
            <a:spLocks noChangeArrowheads="1"/>
          </p:cNvSpPr>
          <p:nvPr/>
        </p:nvSpPr>
        <p:spPr bwMode="auto">
          <a:xfrm>
            <a:off x="2794000" y="23622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2" name="Line 10"/>
          <p:cNvSpPr>
            <a:spLocks noChangeShapeType="1"/>
          </p:cNvSpPr>
          <p:nvPr/>
        </p:nvSpPr>
        <p:spPr bwMode="auto">
          <a:xfrm flipV="1">
            <a:off x="2082800" y="314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3" name="Text Box 11"/>
          <p:cNvSpPr txBox="1">
            <a:spLocks noChangeArrowheads="1"/>
          </p:cNvSpPr>
          <p:nvPr/>
        </p:nvSpPr>
        <p:spPr bwMode="auto">
          <a:xfrm>
            <a:off x="1041400" y="2971800"/>
            <a:ext cx="11557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54" name="Oval 12"/>
          <p:cNvSpPr>
            <a:spLocks noChangeArrowheads="1"/>
          </p:cNvSpPr>
          <p:nvPr/>
        </p:nvSpPr>
        <p:spPr bwMode="auto">
          <a:xfrm>
            <a:off x="3149600" y="3086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5" name="Oval 13"/>
          <p:cNvSpPr>
            <a:spLocks noChangeArrowheads="1"/>
          </p:cNvSpPr>
          <p:nvPr/>
        </p:nvSpPr>
        <p:spPr bwMode="auto">
          <a:xfrm>
            <a:off x="4660900" y="2374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6" name="Text Box 14"/>
          <p:cNvSpPr txBox="1">
            <a:spLocks noChangeArrowheads="1"/>
          </p:cNvSpPr>
          <p:nvPr/>
        </p:nvSpPr>
        <p:spPr bwMode="auto">
          <a:xfrm>
            <a:off x="1993900" y="12192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7" name="Text Box 15"/>
          <p:cNvSpPr txBox="1">
            <a:spLocks noChangeArrowheads="1"/>
          </p:cNvSpPr>
          <p:nvPr/>
        </p:nvSpPr>
        <p:spPr bwMode="auto">
          <a:xfrm>
            <a:off x="2603500" y="24257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2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8" name="Text Box 16"/>
          <p:cNvSpPr txBox="1">
            <a:spLocks noChangeArrowheads="1"/>
          </p:cNvSpPr>
          <p:nvPr/>
        </p:nvSpPr>
        <p:spPr bwMode="auto">
          <a:xfrm>
            <a:off x="4521200" y="20320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2</a:t>
            </a:r>
            <a:r>
              <a:rPr lang="en-US" sz="1800" baseline="30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9" name="Text Box 17"/>
          <p:cNvSpPr txBox="1">
            <a:spLocks noChangeArrowheads="1"/>
          </p:cNvSpPr>
          <p:nvPr/>
        </p:nvSpPr>
        <p:spPr bwMode="auto">
          <a:xfrm>
            <a:off x="2882900" y="31877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3</a:t>
            </a:r>
            <a:r>
              <a:rPr lang="en-US" sz="1800" baseline="300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60" name="Line 18"/>
          <p:cNvSpPr>
            <a:spLocks noChangeShapeType="1"/>
          </p:cNvSpPr>
          <p:nvPr/>
        </p:nvSpPr>
        <p:spPr bwMode="auto">
          <a:xfrm flipV="1">
            <a:off x="2844800" y="1600200"/>
            <a:ext cx="749300" cy="800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1" name="Line 19"/>
          <p:cNvSpPr>
            <a:spLocks noChangeShapeType="1"/>
          </p:cNvSpPr>
          <p:nvPr/>
        </p:nvSpPr>
        <p:spPr bwMode="auto">
          <a:xfrm flipV="1">
            <a:off x="3200400" y="2400300"/>
            <a:ext cx="1524000" cy="7747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2" name="Oval 20"/>
          <p:cNvSpPr>
            <a:spLocks noChangeArrowheads="1"/>
          </p:cNvSpPr>
          <p:nvPr/>
        </p:nvSpPr>
        <p:spPr bwMode="auto">
          <a:xfrm>
            <a:off x="5232400" y="3073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3" name="Oval 21"/>
          <p:cNvSpPr>
            <a:spLocks noChangeArrowheads="1"/>
          </p:cNvSpPr>
          <p:nvPr/>
        </p:nvSpPr>
        <p:spPr bwMode="auto">
          <a:xfrm>
            <a:off x="3594100" y="24003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4" name="Oval 22"/>
          <p:cNvSpPr>
            <a:spLocks noChangeArrowheads="1"/>
          </p:cNvSpPr>
          <p:nvPr/>
        </p:nvSpPr>
        <p:spPr bwMode="auto">
          <a:xfrm>
            <a:off x="3517900" y="15367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5" name="Text Box 23"/>
          <p:cNvSpPr txBox="1">
            <a:spLocks noChangeArrowheads="1"/>
          </p:cNvSpPr>
          <p:nvPr/>
        </p:nvSpPr>
        <p:spPr bwMode="auto">
          <a:xfrm>
            <a:off x="3263900" y="1231900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r>
              <a:rPr lang="en-US" sz="1800" baseline="-25000">
                <a:solidFill>
                  <a:schemeClr val="tx1"/>
                </a:solidFill>
              </a:rPr>
              <a:t>1</a:t>
            </a:r>
            <a:r>
              <a:rPr lang="en-US" sz="1800" baseline="30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6" name="Text Box 24"/>
          <p:cNvSpPr txBox="1">
            <a:spLocks noChangeArrowheads="1"/>
          </p:cNvSpPr>
          <p:nvPr/>
        </p:nvSpPr>
        <p:spPr bwMode="auto">
          <a:xfrm>
            <a:off x="2679700" y="2006600"/>
            <a:ext cx="3683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7" name="Text Box 25"/>
          <p:cNvSpPr txBox="1">
            <a:spLocks noChangeArrowheads="1"/>
          </p:cNvSpPr>
          <p:nvPr/>
        </p:nvSpPr>
        <p:spPr bwMode="auto">
          <a:xfrm>
            <a:off x="3670300" y="2768600"/>
            <a:ext cx="3683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b</a:t>
            </a:r>
          </a:p>
        </p:txBody>
      </p:sp>
      <p:grpSp>
        <p:nvGrpSpPr>
          <p:cNvPr id="168" name="Group 26"/>
          <p:cNvGrpSpPr>
            <a:grpSpLocks/>
          </p:cNvGrpSpPr>
          <p:nvPr/>
        </p:nvGrpSpPr>
        <p:grpSpPr bwMode="auto">
          <a:xfrm>
            <a:off x="1092200" y="1219200"/>
            <a:ext cx="6870700" cy="2870200"/>
            <a:chOff x="688" y="608"/>
            <a:chExt cx="4328" cy="1808"/>
          </a:xfrm>
        </p:grpSpPr>
        <p:sp>
          <p:nvSpPr>
            <p:cNvPr id="169" name="Text Box 27"/>
            <p:cNvSpPr txBox="1">
              <a:spLocks noChangeArrowheads="1"/>
            </p:cNvSpPr>
            <p:nvPr/>
          </p:nvSpPr>
          <p:spPr bwMode="auto">
            <a:xfrm>
              <a:off x="2408" y="1168"/>
              <a:ext cx="232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M</a:t>
              </a:r>
            </a:p>
          </p:txBody>
        </p:sp>
        <p:grpSp>
          <p:nvGrpSpPr>
            <p:cNvPr id="170" name="Group 28"/>
            <p:cNvGrpSpPr>
              <a:grpSpLocks/>
            </p:cNvGrpSpPr>
            <p:nvPr/>
          </p:nvGrpSpPr>
          <p:grpSpPr bwMode="auto">
            <a:xfrm>
              <a:off x="688" y="608"/>
              <a:ext cx="4328" cy="1808"/>
              <a:chOff x="688" y="608"/>
              <a:chExt cx="4328" cy="1808"/>
            </a:xfrm>
          </p:grpSpPr>
          <p:sp>
            <p:nvSpPr>
              <p:cNvPr id="171" name="Oval 29"/>
              <p:cNvSpPr>
                <a:spLocks noChangeArrowheads="1"/>
              </p:cNvSpPr>
              <p:nvPr/>
            </p:nvSpPr>
            <p:spPr bwMode="auto">
              <a:xfrm>
                <a:off x="1784" y="816"/>
                <a:ext cx="80" cy="7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30"/>
              <p:cNvSpPr>
                <a:spLocks noChangeArrowheads="1"/>
              </p:cNvSpPr>
              <p:nvPr/>
            </p:nvSpPr>
            <p:spPr bwMode="auto">
              <a:xfrm>
                <a:off x="1840" y="816"/>
                <a:ext cx="80" cy="7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Text Box 31"/>
              <p:cNvSpPr txBox="1">
                <a:spLocks noChangeArrowheads="1"/>
              </p:cNvSpPr>
              <p:nvPr/>
            </p:nvSpPr>
            <p:spPr bwMode="auto">
              <a:xfrm>
                <a:off x="1616" y="608"/>
                <a:ext cx="40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  <a:r>
                  <a:rPr lang="en-US" sz="1800" baseline="-25000">
                    <a:solidFill>
                      <a:schemeClr val="tx1"/>
                    </a:solidFill>
                  </a:rPr>
                  <a:t>1</a:t>
                </a:r>
                <a:r>
                  <a:rPr lang="en-US" sz="1800" baseline="30000">
                    <a:solidFill>
                      <a:schemeClr val="tx1"/>
                    </a:solidFill>
                  </a:rPr>
                  <a:t>1,2</a:t>
                </a:r>
              </a:p>
            </p:txBody>
          </p:sp>
          <p:sp>
            <p:nvSpPr>
              <p:cNvPr id="174" name="Line 32"/>
              <p:cNvSpPr>
                <a:spLocks noChangeShapeType="1"/>
              </p:cNvSpPr>
              <p:nvPr/>
            </p:nvSpPr>
            <p:spPr bwMode="auto">
              <a:xfrm>
                <a:off x="1832" y="864"/>
                <a:ext cx="360" cy="512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Line 33"/>
              <p:cNvSpPr>
                <a:spLocks noChangeShapeType="1"/>
              </p:cNvSpPr>
              <p:nvPr/>
            </p:nvSpPr>
            <p:spPr bwMode="auto">
              <a:xfrm>
                <a:off x="1920" y="864"/>
                <a:ext cx="1248" cy="952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Text Box 34"/>
              <p:cNvSpPr txBox="1">
                <a:spLocks noChangeArrowheads="1"/>
              </p:cNvSpPr>
              <p:nvPr/>
            </p:nvSpPr>
            <p:spPr bwMode="auto">
              <a:xfrm>
                <a:off x="1792" y="968"/>
                <a:ext cx="232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M</a:t>
                </a:r>
              </a:p>
            </p:txBody>
          </p:sp>
          <p:sp>
            <p:nvSpPr>
              <p:cNvPr id="177" name="Text Box 35"/>
              <p:cNvSpPr txBox="1">
                <a:spLocks noChangeArrowheads="1"/>
              </p:cNvSpPr>
              <p:nvPr/>
            </p:nvSpPr>
            <p:spPr bwMode="auto">
              <a:xfrm>
                <a:off x="688" y="2048"/>
                <a:ext cx="4328" cy="36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solidFill>
                      <a:schemeClr val="tx1"/>
                    </a:solidFill>
                  </a:rPr>
                  <a:t>1- P1 initiates snapshot: records its state (S1); sends Markers to P2 &amp; P3; turns on recording for channels C21 and C31</a:t>
                </a:r>
              </a:p>
            </p:txBody>
          </p:sp>
        </p:grpSp>
      </p:grpSp>
      <p:grpSp>
        <p:nvGrpSpPr>
          <p:cNvPr id="178" name="Group 36"/>
          <p:cNvGrpSpPr>
            <a:grpSpLocks/>
          </p:cNvGrpSpPr>
          <p:nvPr/>
        </p:nvGrpSpPr>
        <p:grpSpPr bwMode="auto">
          <a:xfrm>
            <a:off x="1117600" y="1600200"/>
            <a:ext cx="6997700" cy="3035300"/>
            <a:chOff x="704" y="848"/>
            <a:chExt cx="4408" cy="1912"/>
          </a:xfrm>
        </p:grpSpPr>
        <p:sp>
          <p:nvSpPr>
            <p:cNvPr id="179" name="Oval 37"/>
            <p:cNvSpPr>
              <a:spLocks noChangeArrowheads="1"/>
            </p:cNvSpPr>
            <p:nvPr/>
          </p:nvSpPr>
          <p:spPr bwMode="auto">
            <a:xfrm>
              <a:off x="2136" y="1352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0" name="Text Box 38"/>
            <p:cNvSpPr txBox="1">
              <a:spLocks noChangeArrowheads="1"/>
            </p:cNvSpPr>
            <p:nvPr/>
          </p:nvSpPr>
          <p:spPr bwMode="auto">
            <a:xfrm>
              <a:off x="1976" y="1408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  <a:r>
                <a:rPr lang="en-US" sz="1800" baseline="-25000">
                  <a:solidFill>
                    <a:schemeClr val="tx1"/>
                  </a:solidFill>
                </a:rPr>
                <a:t>2</a:t>
              </a:r>
              <a:r>
                <a:rPr lang="en-US" sz="1800" baseline="30000">
                  <a:solidFill>
                    <a:schemeClr val="tx1"/>
                  </a:solidFill>
                </a:rPr>
                <a:t>1,2,3</a:t>
              </a:r>
            </a:p>
          </p:txBody>
        </p:sp>
        <p:sp>
          <p:nvSpPr>
            <p:cNvPr id="181" name="Oval 39"/>
            <p:cNvSpPr>
              <a:spLocks noChangeArrowheads="1"/>
            </p:cNvSpPr>
            <p:nvPr/>
          </p:nvSpPr>
          <p:spPr bwMode="auto">
            <a:xfrm>
              <a:off x="2208" y="1344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2" name="Line 40"/>
            <p:cNvSpPr>
              <a:spLocks noChangeShapeType="1"/>
            </p:cNvSpPr>
            <p:nvPr/>
          </p:nvSpPr>
          <p:spPr bwMode="auto">
            <a:xfrm flipV="1">
              <a:off x="2248" y="848"/>
              <a:ext cx="232" cy="488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3" name="Line 41"/>
            <p:cNvSpPr>
              <a:spLocks noChangeShapeType="1"/>
            </p:cNvSpPr>
            <p:nvPr/>
          </p:nvSpPr>
          <p:spPr bwMode="auto">
            <a:xfrm>
              <a:off x="2320" y="1400"/>
              <a:ext cx="1384" cy="408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" name="Text Box 42"/>
            <p:cNvSpPr txBox="1">
              <a:spLocks noChangeArrowheads="1"/>
            </p:cNvSpPr>
            <p:nvPr/>
          </p:nvSpPr>
          <p:spPr bwMode="auto">
            <a:xfrm>
              <a:off x="2312" y="992"/>
              <a:ext cx="232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185" name="Text Box 43"/>
            <p:cNvSpPr txBox="1">
              <a:spLocks noChangeArrowheads="1"/>
            </p:cNvSpPr>
            <p:nvPr/>
          </p:nvSpPr>
          <p:spPr bwMode="auto">
            <a:xfrm>
              <a:off x="3000" y="1512"/>
              <a:ext cx="232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186" name="Text Box 44"/>
            <p:cNvSpPr txBox="1">
              <a:spLocks noChangeArrowheads="1"/>
            </p:cNvSpPr>
            <p:nvPr/>
          </p:nvSpPr>
          <p:spPr bwMode="auto">
            <a:xfrm>
              <a:off x="704" y="2392"/>
              <a:ext cx="4408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2- P2 receives Marker over C12, records its state (S2), sets state(C12) = {} sends Marker to P1 &amp; P3; turns on recording for channel C32</a:t>
              </a:r>
            </a:p>
          </p:txBody>
        </p:sp>
      </p:grpSp>
      <p:grpSp>
        <p:nvGrpSpPr>
          <p:cNvPr id="187" name="Group 45"/>
          <p:cNvGrpSpPr>
            <a:grpSpLocks/>
          </p:cNvGrpSpPr>
          <p:nvPr/>
        </p:nvGrpSpPr>
        <p:grpSpPr bwMode="auto">
          <a:xfrm>
            <a:off x="1117600" y="1219200"/>
            <a:ext cx="6997700" cy="3716338"/>
            <a:chOff x="704" y="608"/>
            <a:chExt cx="4408" cy="2341"/>
          </a:xfrm>
        </p:grpSpPr>
        <p:sp>
          <p:nvSpPr>
            <p:cNvPr id="188" name="Oval 46"/>
            <p:cNvSpPr>
              <a:spLocks noChangeArrowheads="1"/>
            </p:cNvSpPr>
            <p:nvPr/>
          </p:nvSpPr>
          <p:spPr bwMode="auto">
            <a:xfrm>
              <a:off x="2424" y="808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9" name="Text Box 47"/>
            <p:cNvSpPr txBox="1">
              <a:spLocks noChangeArrowheads="1"/>
            </p:cNvSpPr>
            <p:nvPr/>
          </p:nvSpPr>
          <p:spPr bwMode="auto">
            <a:xfrm>
              <a:off x="2384" y="608"/>
              <a:ext cx="35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  <a:r>
                <a:rPr lang="en-US" sz="1800" baseline="-25000">
                  <a:solidFill>
                    <a:schemeClr val="tx1"/>
                  </a:solidFill>
                </a:rPr>
                <a:t>1</a:t>
              </a:r>
              <a:r>
                <a:rPr lang="en-US" sz="1800" baseline="300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0" name="Text Box 48"/>
            <p:cNvSpPr txBox="1">
              <a:spLocks noChangeArrowheads="1"/>
            </p:cNvSpPr>
            <p:nvPr/>
          </p:nvSpPr>
          <p:spPr bwMode="auto">
            <a:xfrm>
              <a:off x="704" y="2736"/>
              <a:ext cx="4408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3- P1 receives Marker over C21, sets state(C21) = {a}</a:t>
              </a:r>
            </a:p>
          </p:txBody>
        </p:sp>
      </p:grpSp>
      <p:grpSp>
        <p:nvGrpSpPr>
          <p:cNvPr id="191" name="Group 49"/>
          <p:cNvGrpSpPr>
            <a:grpSpLocks/>
          </p:cNvGrpSpPr>
          <p:nvPr/>
        </p:nvGrpSpPr>
        <p:grpSpPr bwMode="auto">
          <a:xfrm>
            <a:off x="1130300" y="1625600"/>
            <a:ext cx="6997700" cy="3873500"/>
            <a:chOff x="712" y="864"/>
            <a:chExt cx="4408" cy="2440"/>
          </a:xfrm>
        </p:grpSpPr>
        <p:sp>
          <p:nvSpPr>
            <p:cNvPr id="192" name="Oval 50"/>
            <p:cNvSpPr>
              <a:spLocks noChangeArrowheads="1"/>
            </p:cNvSpPr>
            <p:nvPr/>
          </p:nvSpPr>
          <p:spPr bwMode="auto">
            <a:xfrm>
              <a:off x="3136" y="1776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3" name="Oval 51"/>
            <p:cNvSpPr>
              <a:spLocks noChangeArrowheads="1"/>
            </p:cNvSpPr>
            <p:nvPr/>
          </p:nvSpPr>
          <p:spPr bwMode="auto">
            <a:xfrm>
              <a:off x="3216" y="1776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4" name="Text Box 52"/>
            <p:cNvSpPr txBox="1">
              <a:spLocks noChangeArrowheads="1"/>
            </p:cNvSpPr>
            <p:nvPr/>
          </p:nvSpPr>
          <p:spPr bwMode="auto">
            <a:xfrm>
              <a:off x="2976" y="1880"/>
              <a:ext cx="504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  <a:r>
                <a:rPr lang="en-US" sz="1800" baseline="-25000">
                  <a:solidFill>
                    <a:schemeClr val="tx1"/>
                  </a:solidFill>
                </a:rPr>
                <a:t>3</a:t>
              </a:r>
              <a:r>
                <a:rPr lang="en-US" sz="1800" baseline="30000">
                  <a:solidFill>
                    <a:schemeClr val="tx1"/>
                  </a:solidFill>
                </a:rPr>
                <a:t>2,3,4</a:t>
              </a:r>
            </a:p>
          </p:txBody>
        </p:sp>
        <p:sp>
          <p:nvSpPr>
            <p:cNvPr id="195" name="Line 53"/>
            <p:cNvSpPr>
              <a:spLocks noChangeShapeType="1"/>
            </p:cNvSpPr>
            <p:nvPr/>
          </p:nvSpPr>
          <p:spPr bwMode="auto">
            <a:xfrm flipV="1">
              <a:off x="3264" y="1352"/>
              <a:ext cx="136" cy="43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6" name="Line 54"/>
            <p:cNvSpPr>
              <a:spLocks noChangeShapeType="1"/>
            </p:cNvSpPr>
            <p:nvPr/>
          </p:nvSpPr>
          <p:spPr bwMode="auto">
            <a:xfrm flipV="1">
              <a:off x="3344" y="864"/>
              <a:ext cx="584" cy="96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7" name="Text Box 55"/>
            <p:cNvSpPr txBox="1">
              <a:spLocks noChangeArrowheads="1"/>
            </p:cNvSpPr>
            <p:nvPr/>
          </p:nvSpPr>
          <p:spPr bwMode="auto">
            <a:xfrm>
              <a:off x="3656" y="1120"/>
              <a:ext cx="232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198" name="Text Box 56"/>
            <p:cNvSpPr txBox="1">
              <a:spLocks noChangeArrowheads="1"/>
            </p:cNvSpPr>
            <p:nvPr/>
          </p:nvSpPr>
          <p:spPr bwMode="auto">
            <a:xfrm>
              <a:off x="3224" y="1488"/>
              <a:ext cx="232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199" name="Text Box 57"/>
            <p:cNvSpPr txBox="1">
              <a:spLocks noChangeArrowheads="1"/>
            </p:cNvSpPr>
            <p:nvPr/>
          </p:nvSpPr>
          <p:spPr bwMode="auto">
            <a:xfrm>
              <a:off x="712" y="2936"/>
              <a:ext cx="4408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4- P3 receives Marker over C13, records its state (S3), sets state(C13) = {} sends Marker to P1 &amp; P2; turns on recording for channel C23</a:t>
              </a:r>
            </a:p>
          </p:txBody>
        </p:sp>
      </p:grpSp>
      <p:grpSp>
        <p:nvGrpSpPr>
          <p:cNvPr id="200" name="Group 58"/>
          <p:cNvGrpSpPr>
            <a:grpSpLocks/>
          </p:cNvGrpSpPr>
          <p:nvPr/>
        </p:nvGrpSpPr>
        <p:grpSpPr bwMode="auto">
          <a:xfrm>
            <a:off x="1130300" y="2032000"/>
            <a:ext cx="6997700" cy="3716338"/>
            <a:chOff x="712" y="1120"/>
            <a:chExt cx="4408" cy="2341"/>
          </a:xfrm>
        </p:grpSpPr>
        <p:sp>
          <p:nvSpPr>
            <p:cNvPr id="201" name="Oval 59"/>
            <p:cNvSpPr>
              <a:spLocks noChangeArrowheads="1"/>
            </p:cNvSpPr>
            <p:nvPr/>
          </p:nvSpPr>
          <p:spPr bwMode="auto">
            <a:xfrm>
              <a:off x="3352" y="1320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2" name="Text Box 60"/>
            <p:cNvSpPr txBox="1">
              <a:spLocks noChangeArrowheads="1"/>
            </p:cNvSpPr>
            <p:nvPr/>
          </p:nvSpPr>
          <p:spPr bwMode="auto">
            <a:xfrm>
              <a:off x="3160" y="1120"/>
              <a:ext cx="35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  <a:r>
                <a:rPr lang="en-US" sz="1800" baseline="-25000">
                  <a:solidFill>
                    <a:schemeClr val="tx1"/>
                  </a:solidFill>
                </a:rPr>
                <a:t>2</a:t>
              </a:r>
              <a:r>
                <a:rPr lang="en-US" sz="1800" baseline="300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03" name="Text Box 61"/>
            <p:cNvSpPr txBox="1">
              <a:spLocks noChangeArrowheads="1"/>
            </p:cNvSpPr>
            <p:nvPr/>
          </p:nvSpPr>
          <p:spPr bwMode="auto">
            <a:xfrm>
              <a:off x="712" y="3248"/>
              <a:ext cx="4408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5- P2 receives Marker over C32, sets state(C32) = {b}</a:t>
              </a:r>
            </a:p>
          </p:txBody>
        </p:sp>
      </p:grpSp>
      <p:grpSp>
        <p:nvGrpSpPr>
          <p:cNvPr id="204" name="Group 62"/>
          <p:cNvGrpSpPr>
            <a:grpSpLocks/>
          </p:cNvGrpSpPr>
          <p:nvPr/>
        </p:nvGrpSpPr>
        <p:grpSpPr bwMode="auto">
          <a:xfrm>
            <a:off x="1130300" y="3111500"/>
            <a:ext cx="6997700" cy="2954338"/>
            <a:chOff x="712" y="1800"/>
            <a:chExt cx="4408" cy="1861"/>
          </a:xfrm>
        </p:grpSpPr>
        <p:sp>
          <p:nvSpPr>
            <p:cNvPr id="205" name="Oval 63"/>
            <p:cNvSpPr>
              <a:spLocks noChangeArrowheads="1"/>
            </p:cNvSpPr>
            <p:nvPr/>
          </p:nvSpPr>
          <p:spPr bwMode="auto">
            <a:xfrm>
              <a:off x="3688" y="1800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6" name="Text Box 64"/>
            <p:cNvSpPr txBox="1">
              <a:spLocks noChangeArrowheads="1"/>
            </p:cNvSpPr>
            <p:nvPr/>
          </p:nvSpPr>
          <p:spPr bwMode="auto">
            <a:xfrm>
              <a:off x="3616" y="1864"/>
              <a:ext cx="35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e</a:t>
              </a:r>
              <a:r>
                <a:rPr lang="en-US" sz="1800" baseline="-25000" dirty="0">
                  <a:solidFill>
                    <a:schemeClr val="tx1"/>
                  </a:solidFill>
                </a:rPr>
                <a:t>3</a:t>
              </a:r>
              <a:r>
                <a:rPr lang="en-US" sz="1800" baseline="30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07" name="Text Box 65"/>
            <p:cNvSpPr txBox="1">
              <a:spLocks noChangeArrowheads="1"/>
            </p:cNvSpPr>
            <p:nvPr/>
          </p:nvSpPr>
          <p:spPr bwMode="auto">
            <a:xfrm>
              <a:off x="712" y="3448"/>
              <a:ext cx="4408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6- P3 receives Marker over C23, sets state(C23) = {}</a:t>
              </a:r>
            </a:p>
          </p:txBody>
        </p:sp>
      </p:grpSp>
      <p:grpSp>
        <p:nvGrpSpPr>
          <p:cNvPr id="208" name="Group 66"/>
          <p:cNvGrpSpPr>
            <a:grpSpLocks/>
          </p:cNvGrpSpPr>
          <p:nvPr/>
        </p:nvGrpSpPr>
        <p:grpSpPr bwMode="auto">
          <a:xfrm>
            <a:off x="1155700" y="1231900"/>
            <a:ext cx="6997700" cy="5151438"/>
            <a:chOff x="728" y="616"/>
            <a:chExt cx="4408" cy="3245"/>
          </a:xfrm>
        </p:grpSpPr>
        <p:sp>
          <p:nvSpPr>
            <p:cNvPr id="209" name="Oval 67"/>
            <p:cNvSpPr>
              <a:spLocks noChangeArrowheads="1"/>
            </p:cNvSpPr>
            <p:nvPr/>
          </p:nvSpPr>
          <p:spPr bwMode="auto">
            <a:xfrm>
              <a:off x="3920" y="824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0" name="Text Box 68"/>
            <p:cNvSpPr txBox="1">
              <a:spLocks noChangeArrowheads="1"/>
            </p:cNvSpPr>
            <p:nvPr/>
          </p:nvSpPr>
          <p:spPr bwMode="auto">
            <a:xfrm>
              <a:off x="3816" y="616"/>
              <a:ext cx="35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e</a:t>
              </a:r>
              <a:r>
                <a:rPr lang="en-US" sz="1800" baseline="-25000" dirty="0">
                  <a:solidFill>
                    <a:schemeClr val="tx1"/>
                  </a:solidFill>
                </a:rPr>
                <a:t>1</a:t>
              </a:r>
              <a:r>
                <a:rPr lang="en-US" sz="1800" baseline="30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11" name="Text Box 69"/>
            <p:cNvSpPr txBox="1">
              <a:spLocks noChangeArrowheads="1"/>
            </p:cNvSpPr>
            <p:nvPr/>
          </p:nvSpPr>
          <p:spPr bwMode="auto">
            <a:xfrm>
              <a:off x="728" y="3648"/>
              <a:ext cx="4408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7- P1 receives Marker over C31, sets state(C31) = {}</a:t>
              </a:r>
            </a:p>
          </p:txBody>
        </p:sp>
      </p:grpSp>
      <p:sp>
        <p:nvSpPr>
          <p:cNvPr id="212" name="Freeform 72"/>
          <p:cNvSpPr/>
          <p:nvPr/>
        </p:nvSpPr>
        <p:spPr bwMode="auto">
          <a:xfrm>
            <a:off x="2754313" y="1187450"/>
            <a:ext cx="2735262" cy="2432050"/>
          </a:xfrm>
          <a:custGeom>
            <a:avLst/>
            <a:gdLst>
              <a:gd name="connsiteX0" fmla="*/ 0 w 2736251"/>
              <a:gd name="connsiteY0" fmla="*/ 0 h 2432621"/>
              <a:gd name="connsiteX1" fmla="*/ 198907 w 2736251"/>
              <a:gd name="connsiteY1" fmla="*/ 428386 h 2432621"/>
              <a:gd name="connsiteX2" fmla="*/ 780328 w 2736251"/>
              <a:gd name="connsiteY2" fmla="*/ 1254559 h 2432621"/>
              <a:gd name="connsiteX3" fmla="*/ 2417489 w 2736251"/>
              <a:gd name="connsiteY3" fmla="*/ 1943037 h 2432621"/>
              <a:gd name="connsiteX4" fmla="*/ 2692899 w 2736251"/>
              <a:gd name="connsiteY4" fmla="*/ 2432621 h 243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6251" h="2432621">
                <a:moveTo>
                  <a:pt x="0" y="0"/>
                </a:moveTo>
                <a:cubicBezTo>
                  <a:pt x="34426" y="109646"/>
                  <a:pt x="68852" y="219293"/>
                  <a:pt x="198907" y="428386"/>
                </a:cubicBezTo>
                <a:cubicBezTo>
                  <a:pt x="328962" y="637479"/>
                  <a:pt x="410564" y="1002117"/>
                  <a:pt x="780328" y="1254559"/>
                </a:cubicBezTo>
                <a:cubicBezTo>
                  <a:pt x="1150092" y="1507001"/>
                  <a:pt x="2098727" y="1746693"/>
                  <a:pt x="2417489" y="1943037"/>
                </a:cubicBezTo>
                <a:cubicBezTo>
                  <a:pt x="2736251" y="2139381"/>
                  <a:pt x="2692899" y="2432621"/>
                  <a:pt x="2692899" y="2432621"/>
                </a:cubicBezTo>
              </a:path>
            </a:pathLst>
          </a:cu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Ιδιότητα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2400" dirty="0" smtClean="0"/>
              <a:t>O </a:t>
            </a:r>
            <a:r>
              <a:rPr lang="el-GR" sz="2400" dirty="0" smtClean="0"/>
              <a:t>αλγόριθμος</a:t>
            </a:r>
            <a:r>
              <a:rPr lang="en-US" sz="2400" dirty="0" smtClean="0"/>
              <a:t> snapshot </a:t>
            </a:r>
            <a:r>
              <a:rPr lang="el-GR" sz="2400" dirty="0" smtClean="0"/>
              <a:t>δίνει </a:t>
            </a:r>
            <a:r>
              <a:rPr lang="en-US" sz="2400" dirty="0" smtClean="0"/>
              <a:t>consistent cut</a:t>
            </a:r>
          </a:p>
          <a:p>
            <a:pPr marL="457200" indent="-457200"/>
            <a:r>
              <a:rPr lang="el-GR" sz="2400" dirty="0" smtClean="0"/>
              <a:t>Δηλαδή</a:t>
            </a:r>
            <a:r>
              <a:rPr lang="en-US" sz="2400" dirty="0" smtClean="0"/>
              <a:t>,</a:t>
            </a:r>
          </a:p>
          <a:p>
            <a:pPr marL="857250" lvl="1" indent="-457200"/>
            <a:r>
              <a:rPr lang="el-GR" sz="2000" dirty="0" smtClean="0"/>
              <a:t>Αν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l-GR" sz="2000" dirty="0" smtClean="0"/>
              <a:t>είναι ένα </a:t>
            </a:r>
            <a:r>
              <a:rPr lang="en-US" sz="2000" dirty="0" smtClean="0"/>
              <a:t>event </a:t>
            </a:r>
            <a:r>
              <a:rPr lang="el-GR" sz="2000" dirty="0" smtClean="0"/>
              <a:t>στο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</a:t>
            </a:r>
            <a:r>
              <a:rPr lang="el-GR" sz="2000" dirty="0" smtClean="0"/>
              <a:t>και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</a:t>
            </a:r>
            <a:r>
              <a:rPr lang="el-GR" sz="2000" dirty="0" smtClean="0"/>
              <a:t>είναι ένα </a:t>
            </a:r>
            <a:r>
              <a:rPr lang="en-US" sz="2000" dirty="0" smtClean="0"/>
              <a:t>event </a:t>
            </a:r>
            <a:r>
              <a:rPr lang="el-GR" sz="2000" dirty="0" smtClean="0"/>
              <a:t>στο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j</a:t>
            </a:r>
            <a:endParaRPr lang="en-US" sz="2000" baseline="-25000" dirty="0" smtClean="0"/>
          </a:p>
          <a:p>
            <a:pPr marL="857250" lvl="1" indent="-457200"/>
            <a:r>
              <a:rPr lang="el-GR" sz="2000" dirty="0" smtClean="0"/>
              <a:t>Αν</a:t>
            </a:r>
            <a:r>
              <a:rPr lang="en-US" sz="2000" dirty="0" smtClean="0"/>
              <a:t>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err="1" smtClean="0">
                <a:sym typeface="Wingdings"/>
              </a:rPr>
              <a:t>e</a:t>
            </a:r>
            <a:r>
              <a:rPr lang="en-US" sz="2000" baseline="-25000" dirty="0" err="1" smtClean="0">
                <a:sym typeface="Wingdings"/>
              </a:rPr>
              <a:t>j</a:t>
            </a:r>
            <a:r>
              <a:rPr lang="en-US" sz="2000" dirty="0" smtClean="0">
                <a:sym typeface="Wingdings"/>
              </a:rPr>
              <a:t>, </a:t>
            </a:r>
            <a:r>
              <a:rPr lang="el-GR" sz="2000" dirty="0" smtClean="0">
                <a:sym typeface="Wingdings"/>
              </a:rPr>
              <a:t>και </a:t>
            </a:r>
            <a:r>
              <a:rPr lang="en-US" sz="2000" dirty="0" err="1" smtClean="0">
                <a:sym typeface="Wingdings"/>
              </a:rPr>
              <a:t>e</a:t>
            </a:r>
            <a:r>
              <a:rPr lang="en-US" sz="2000" baseline="-25000" dirty="0" err="1" smtClean="0">
                <a:sym typeface="Wingdings"/>
              </a:rPr>
              <a:t>j</a:t>
            </a:r>
            <a:r>
              <a:rPr lang="en-US" sz="2000" dirty="0" smtClean="0">
                <a:sym typeface="Wingdings"/>
              </a:rPr>
              <a:t> </a:t>
            </a:r>
            <a:r>
              <a:rPr lang="el-GR" sz="2000" dirty="0" smtClean="0">
                <a:sym typeface="Wingdings"/>
              </a:rPr>
              <a:t>είναι στο </a:t>
            </a:r>
            <a:r>
              <a:rPr lang="en-US" sz="2000" dirty="0" smtClean="0">
                <a:sym typeface="Wingdings"/>
              </a:rPr>
              <a:t>cut, </a:t>
            </a:r>
            <a:r>
              <a:rPr lang="el-GR" sz="2000" dirty="0" smtClean="0">
                <a:sym typeface="Wingdings"/>
              </a:rPr>
              <a:t>τότε και το </a:t>
            </a:r>
            <a:r>
              <a:rPr lang="en-US" sz="2000" dirty="0" err="1" smtClean="0">
                <a:sym typeface="Wingdings"/>
              </a:rPr>
              <a:t>e</a:t>
            </a:r>
            <a:r>
              <a:rPr lang="en-US" sz="2000" baseline="-25000" dirty="0" err="1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 </a:t>
            </a:r>
            <a:r>
              <a:rPr lang="el-GR" sz="2000" dirty="0" smtClean="0">
                <a:sym typeface="Wingdings"/>
              </a:rPr>
              <a:t>θα είναι στο </a:t>
            </a:r>
            <a:r>
              <a:rPr lang="en-US" sz="2000" dirty="0" smtClean="0">
                <a:sym typeface="Wingdings"/>
              </a:rPr>
              <a:t>cut. </a:t>
            </a:r>
          </a:p>
          <a:p>
            <a:pPr marL="457200" indent="-457200"/>
            <a:r>
              <a:rPr lang="el-GR" sz="2400" dirty="0" smtClean="0">
                <a:sym typeface="Wingdings"/>
              </a:rPr>
              <a:t>Απόδειξη </a:t>
            </a:r>
            <a:endParaRPr lang="en-US" sz="2400" dirty="0" smtClean="0">
              <a:sym typeface="Wingdings"/>
            </a:endParaRPr>
          </a:p>
          <a:p>
            <a:pPr marL="857250" lvl="1" indent="-457200"/>
            <a:r>
              <a:rPr lang="el-GR" sz="2000" dirty="0" smtClean="0">
                <a:sym typeface="Wingdings"/>
              </a:rPr>
              <a:t>Ας υποθέσουμε ότι το </a:t>
            </a:r>
            <a:r>
              <a:rPr lang="en-US" sz="2000" dirty="0" err="1" smtClean="0">
                <a:sym typeface="Wingdings"/>
              </a:rPr>
              <a:t>e</a:t>
            </a:r>
            <a:r>
              <a:rPr lang="en-US" sz="2000" baseline="-25000" dirty="0" err="1" smtClean="0">
                <a:sym typeface="Wingdings"/>
              </a:rPr>
              <a:t>j</a:t>
            </a:r>
            <a:r>
              <a:rPr lang="en-US" sz="2000" dirty="0" smtClean="0">
                <a:sym typeface="Wingdings"/>
              </a:rPr>
              <a:t> </a:t>
            </a:r>
            <a:r>
              <a:rPr lang="el-GR" sz="2000" dirty="0" smtClean="0">
                <a:sym typeface="Wingdings"/>
              </a:rPr>
              <a:t>ανήκει στο </a:t>
            </a:r>
            <a:r>
              <a:rPr lang="en-US" sz="2000" dirty="0" smtClean="0">
                <a:sym typeface="Wingdings"/>
              </a:rPr>
              <a:t>cut, </a:t>
            </a:r>
            <a:r>
              <a:rPr lang="el-GR" sz="2000" dirty="0" smtClean="0">
                <a:sym typeface="Wingdings"/>
              </a:rPr>
              <a:t>αλλά το </a:t>
            </a:r>
            <a:r>
              <a:rPr lang="en-US" sz="2000" dirty="0" err="1" smtClean="0">
                <a:sym typeface="Wingdings"/>
              </a:rPr>
              <a:t>e</a:t>
            </a:r>
            <a:r>
              <a:rPr lang="en-US" sz="2000" baseline="-25000" dirty="0" err="1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 </a:t>
            </a:r>
            <a:r>
              <a:rPr lang="el-GR" sz="2000" dirty="0" smtClean="0">
                <a:sym typeface="Wingdings"/>
              </a:rPr>
              <a:t>όχι</a:t>
            </a:r>
            <a:endParaRPr lang="en-US" sz="2000" dirty="0" smtClean="0">
              <a:sym typeface="Wingdings"/>
            </a:endParaRPr>
          </a:p>
          <a:p>
            <a:pPr marL="857250" lvl="1" indent="-457200"/>
            <a:r>
              <a:rPr lang="el-GR" sz="2000" dirty="0" smtClean="0">
                <a:sym typeface="Wingdings"/>
              </a:rPr>
              <a:t>Επειδή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err="1" smtClean="0">
                <a:sym typeface="Wingdings"/>
              </a:rPr>
              <a:t>e</a:t>
            </a:r>
            <a:r>
              <a:rPr lang="en-US" sz="2000" baseline="-25000" dirty="0" err="1" smtClean="0">
                <a:sym typeface="Wingdings"/>
              </a:rPr>
              <a:t>j</a:t>
            </a:r>
            <a:r>
              <a:rPr lang="en-US" sz="2000" baseline="-25000" dirty="0" smtClean="0">
                <a:sym typeface="Wingdings"/>
              </a:rPr>
              <a:t>,</a:t>
            </a:r>
            <a:r>
              <a:rPr lang="en-US" sz="2000" dirty="0" smtClean="0">
                <a:sym typeface="Wingdings"/>
              </a:rPr>
              <a:t> </a:t>
            </a:r>
            <a:r>
              <a:rPr lang="el-GR" sz="2000" dirty="0" smtClean="0">
                <a:sym typeface="Wingdings"/>
              </a:rPr>
              <a:t>πρέπει να υπάρχει αλληλουχία μηνυμάτων </a:t>
            </a:r>
            <a:r>
              <a:rPr lang="en-US" sz="2000" dirty="0" smtClean="0">
                <a:sym typeface="Wingdings"/>
              </a:rPr>
              <a:t>M </a:t>
            </a:r>
            <a:r>
              <a:rPr lang="el-GR" sz="2000" dirty="0" smtClean="0">
                <a:sym typeface="Wingdings"/>
              </a:rPr>
              <a:t>που οδηγεί στη σχέση αυτή</a:t>
            </a:r>
            <a:endParaRPr lang="en-US" sz="2000" dirty="0" smtClean="0">
              <a:sym typeface="Wingdings"/>
            </a:endParaRPr>
          </a:p>
          <a:p>
            <a:pPr marL="857250" lvl="1" indent="-457200"/>
            <a:r>
              <a:rPr lang="el-GR" sz="2000" dirty="0" smtClean="0">
                <a:sym typeface="Wingdings"/>
              </a:rPr>
              <a:t>Επειδή το </a:t>
            </a:r>
            <a:r>
              <a:rPr lang="en-US" sz="2000" dirty="0" err="1" smtClean="0">
                <a:sym typeface="Wingdings"/>
              </a:rPr>
              <a:t>e</a:t>
            </a:r>
            <a:r>
              <a:rPr lang="en-US" sz="2000" baseline="-25000" dirty="0" err="1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 </a:t>
            </a:r>
            <a:r>
              <a:rPr lang="el-GR" sz="2000" dirty="0" smtClean="0">
                <a:sym typeface="Wingdings"/>
              </a:rPr>
              <a:t>δεν είναι στο </a:t>
            </a:r>
            <a:r>
              <a:rPr lang="en-US" sz="2000" dirty="0" smtClean="0">
                <a:sym typeface="Wingdings"/>
              </a:rPr>
              <a:t>cut (</a:t>
            </a:r>
            <a:r>
              <a:rPr lang="el-GR" sz="2000" dirty="0" smtClean="0">
                <a:sym typeface="Wingdings"/>
              </a:rPr>
              <a:t>από την υπόθεση</a:t>
            </a:r>
            <a:r>
              <a:rPr lang="en-US" sz="2000" dirty="0" smtClean="0">
                <a:sym typeface="Wingdings"/>
              </a:rPr>
              <a:t>), </a:t>
            </a:r>
            <a:r>
              <a:rPr lang="el-GR" sz="2000" dirty="0" smtClean="0">
                <a:sym typeface="Wingdings"/>
              </a:rPr>
              <a:t>θα </a:t>
            </a:r>
            <a:r>
              <a:rPr lang="el-GR" sz="2000" dirty="0" smtClean="0">
                <a:sym typeface="Wingdings"/>
              </a:rPr>
              <a:t>πρέπει να έχει σταλεί </a:t>
            </a:r>
            <a:r>
              <a:rPr lang="en-US" sz="2000" dirty="0" smtClean="0">
                <a:sym typeface="Wingdings"/>
              </a:rPr>
              <a:t>marker </a:t>
            </a:r>
            <a:r>
              <a:rPr lang="el-GR" sz="2000" dirty="0" smtClean="0">
                <a:sym typeface="Wingdings"/>
              </a:rPr>
              <a:t>πριν το 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e</a:t>
            </a:r>
            <a:r>
              <a:rPr lang="en-US" sz="2000" baseline="-25000" dirty="0" err="1" smtClean="0">
                <a:sym typeface="Wingdings"/>
              </a:rPr>
              <a:t>i</a:t>
            </a:r>
            <a:r>
              <a:rPr lang="el-GR" sz="2000" dirty="0" smtClean="0">
                <a:sym typeface="Wingdings"/>
              </a:rPr>
              <a:t> και πριν από όλα τα </a:t>
            </a:r>
            <a:r>
              <a:rPr lang="en-US" sz="2000" dirty="0" smtClean="0">
                <a:sym typeface="Wingdings"/>
              </a:rPr>
              <a:t>M.</a:t>
            </a:r>
          </a:p>
          <a:p>
            <a:pPr marL="857250" lvl="1" indent="-457200"/>
            <a:r>
              <a:rPr lang="el-GR" sz="2000" dirty="0" smtClean="0">
                <a:sym typeface="Wingdings"/>
              </a:rPr>
              <a:t>Τότε το </a:t>
            </a:r>
            <a:r>
              <a:rPr lang="en-US" sz="2000" dirty="0" err="1" smtClean="0">
                <a:sym typeface="Wingdings"/>
              </a:rPr>
              <a:t>P</a:t>
            </a:r>
            <a:r>
              <a:rPr lang="en-US" sz="2000" baseline="-25000" dirty="0" err="1" smtClean="0">
                <a:sym typeface="Wingdings"/>
              </a:rPr>
              <a:t>j</a:t>
            </a:r>
            <a:r>
              <a:rPr lang="en-US" sz="2000" dirty="0" smtClean="0">
                <a:sym typeface="Wingdings"/>
              </a:rPr>
              <a:t> </a:t>
            </a:r>
            <a:r>
              <a:rPr lang="el-GR" sz="2000" dirty="0" smtClean="0">
                <a:sym typeface="Wingdings"/>
              </a:rPr>
              <a:t>θα πρέπει να έχει καταγράψει την κατάστασή του πριν το </a:t>
            </a:r>
            <a:r>
              <a:rPr lang="en-US" sz="2000" dirty="0" err="1" smtClean="0">
                <a:sym typeface="Wingdings"/>
              </a:rPr>
              <a:t>e</a:t>
            </a:r>
            <a:r>
              <a:rPr lang="en-US" sz="2000" baseline="-25000" dirty="0" err="1" smtClean="0">
                <a:sym typeface="Wingdings"/>
              </a:rPr>
              <a:t>j</a:t>
            </a:r>
            <a:r>
              <a:rPr lang="en-US" sz="2000" dirty="0" smtClean="0">
                <a:sym typeface="Wingdings"/>
              </a:rPr>
              <a:t>, </a:t>
            </a:r>
            <a:r>
              <a:rPr lang="el-GR" sz="2000" dirty="0" smtClean="0">
                <a:sym typeface="Wingdings"/>
              </a:rPr>
              <a:t>δηλ το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e</a:t>
            </a:r>
            <a:r>
              <a:rPr lang="en-US" sz="2000" baseline="-25000" dirty="0" err="1" smtClean="0">
                <a:sym typeface="Wingdings"/>
              </a:rPr>
              <a:t>j</a:t>
            </a:r>
            <a:r>
              <a:rPr lang="en-US" sz="2000" dirty="0" smtClean="0">
                <a:sym typeface="Wingdings"/>
              </a:rPr>
              <a:t> </a:t>
            </a:r>
            <a:r>
              <a:rPr lang="el-GR" sz="2000" dirty="0" smtClean="0">
                <a:sym typeface="Wingdings"/>
              </a:rPr>
              <a:t>δεν ανήκει στο</a:t>
            </a:r>
            <a:r>
              <a:rPr lang="en-US" sz="2000" dirty="0" smtClean="0">
                <a:sym typeface="Wingdings"/>
              </a:rPr>
              <a:t> cut. 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Ιδιότητα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Μπορούμε να αποτιμήσουμε ένα σταθερό </a:t>
            </a:r>
            <a:r>
              <a:rPr lang="en-US" sz="2000" dirty="0" smtClean="0"/>
              <a:t>predicate?</a:t>
            </a:r>
          </a:p>
          <a:p>
            <a:pPr lvl="1"/>
            <a:r>
              <a:rPr lang="en-US" sz="1800" dirty="0" smtClean="0"/>
              <a:t>Predicate: </a:t>
            </a:r>
            <a:r>
              <a:rPr lang="el-GR" sz="1800" dirty="0" smtClean="0"/>
              <a:t>μια συνάρτηση</a:t>
            </a:r>
            <a:r>
              <a:rPr lang="en-US" sz="1800" dirty="0" smtClean="0"/>
              <a:t>: (</a:t>
            </a:r>
            <a:r>
              <a:rPr lang="el-GR" sz="1800" dirty="0" smtClean="0"/>
              <a:t>καθολική κατάσταση</a:t>
            </a:r>
            <a:r>
              <a:rPr lang="en-US" sz="1800" dirty="0" smtClean="0"/>
              <a:t>) </a:t>
            </a:r>
            <a:r>
              <a:rPr lang="en-US" sz="1800" dirty="0" smtClean="0">
                <a:sym typeface="Wingdings"/>
              </a:rPr>
              <a:t> {true, false}</a:t>
            </a:r>
          </a:p>
          <a:p>
            <a:pPr lvl="1"/>
            <a:r>
              <a:rPr lang="el-GR" sz="1800" dirty="0" smtClean="0">
                <a:sym typeface="Wingdings"/>
              </a:rPr>
              <a:t>Σταθερό </a:t>
            </a:r>
            <a:r>
              <a:rPr lang="en-US" sz="1800" dirty="0" smtClean="0">
                <a:sym typeface="Wingdings"/>
              </a:rPr>
              <a:t>predicate: </a:t>
            </a:r>
            <a:r>
              <a:rPr lang="el-GR" sz="1800" dirty="0" smtClean="0">
                <a:sym typeface="Wingdings"/>
              </a:rPr>
              <a:t>άπαξ και γίνει </a:t>
            </a:r>
            <a:r>
              <a:rPr lang="en-US" sz="1800" dirty="0" smtClean="0">
                <a:sym typeface="Wingdings"/>
              </a:rPr>
              <a:t>true</a:t>
            </a:r>
            <a:r>
              <a:rPr lang="el-GR" sz="1800" dirty="0" smtClean="0">
                <a:sym typeface="Wingdings"/>
              </a:rPr>
              <a:t>, παραμένει για το υπόλοιπο της εκτέλεσης, π.χ.</a:t>
            </a:r>
            <a:r>
              <a:rPr lang="en-US" sz="1800" dirty="0" smtClean="0">
                <a:sym typeface="Wingdings"/>
              </a:rPr>
              <a:t> deadlock</a:t>
            </a:r>
            <a:r>
              <a:rPr lang="en-US" sz="1800" dirty="0" smtClean="0">
                <a:sym typeface="Wingdings"/>
              </a:rPr>
              <a:t>.</a:t>
            </a:r>
            <a:endParaRPr lang="el-GR" sz="1800" dirty="0" smtClean="0">
              <a:sym typeface="Wingdings"/>
            </a:endParaRPr>
          </a:p>
          <a:p>
            <a:pPr lvl="1"/>
            <a:endParaRPr lang="en-US" sz="1800" dirty="0" smtClean="0">
              <a:sym typeface="Wingdings"/>
            </a:endParaRPr>
          </a:p>
          <a:p>
            <a:pPr marL="457200" indent="-457200"/>
            <a:r>
              <a:rPr lang="el-GR" sz="2000" dirty="0" smtClean="0"/>
              <a:t>Ένα σταθερό </a:t>
            </a:r>
            <a:r>
              <a:rPr lang="en-US" sz="2000" dirty="0" smtClean="0"/>
              <a:t>predicate </a:t>
            </a:r>
            <a:r>
              <a:rPr lang="el-GR" sz="2000" dirty="0" smtClean="0"/>
              <a:t>που είναι </a:t>
            </a:r>
            <a:r>
              <a:rPr lang="en-US" sz="2000" dirty="0" smtClean="0"/>
              <a:t>true </a:t>
            </a:r>
            <a:r>
              <a:rPr lang="el-GR" sz="2000" dirty="0" smtClean="0"/>
              <a:t>σε κάποιο </a:t>
            </a:r>
            <a:r>
              <a:rPr lang="en-US" sz="2000" dirty="0" smtClean="0"/>
              <a:t>snapshot S-snap </a:t>
            </a:r>
            <a:r>
              <a:rPr lang="el-GR" sz="2000" dirty="0" smtClean="0"/>
              <a:t>πρέπει να είναι </a:t>
            </a:r>
            <a:r>
              <a:rPr lang="en-US" sz="2000" dirty="0" smtClean="0"/>
              <a:t>true </a:t>
            </a:r>
            <a:r>
              <a:rPr lang="el-GR" sz="2000" dirty="0" smtClean="0"/>
              <a:t>και στο τελικό </a:t>
            </a:r>
            <a:r>
              <a:rPr lang="en-US" sz="2000" dirty="0" smtClean="0"/>
              <a:t>snapshot </a:t>
            </a:r>
            <a:r>
              <a:rPr lang="en-US" sz="2000" dirty="0" smtClean="0"/>
              <a:t>S-final (</a:t>
            </a:r>
            <a:r>
              <a:rPr lang="en-US" sz="2000" dirty="0" err="1" smtClean="0"/>
              <a:t>reachability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857250" lvl="1" indent="-457200"/>
            <a:r>
              <a:rPr lang="en-US" sz="1800" dirty="0" smtClean="0"/>
              <a:t>S-snap: </a:t>
            </a:r>
            <a:r>
              <a:rPr lang="el-GR" sz="1800" dirty="0" smtClean="0"/>
              <a:t>η καταγεγραμμένη καθολική κατάσταση</a:t>
            </a:r>
            <a:endParaRPr lang="en-US" sz="1800" dirty="0" smtClean="0"/>
          </a:p>
          <a:p>
            <a:pPr marL="857250" lvl="1" indent="-457200"/>
            <a:r>
              <a:rPr lang="en-US" sz="1800" dirty="0" smtClean="0"/>
              <a:t>S-final: </a:t>
            </a:r>
            <a:r>
              <a:rPr lang="el-GR" sz="1800" dirty="0" smtClean="0"/>
              <a:t>Η καθολική κατάσταση αμέσως μετά την καταγραφή της τελικής</a:t>
            </a:r>
            <a:endParaRPr lang="en-US" sz="1800" dirty="0" smtClean="0"/>
          </a:p>
          <a:p>
            <a:pPr marL="457200" indent="-457200"/>
            <a:endParaRPr lang="en-US" sz="18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Κι άλλες ιδιότητες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Liveness</a:t>
            </a:r>
            <a:r>
              <a:rPr lang="en-US" sz="2000" dirty="0" smtClean="0"/>
              <a:t> (of a predicate): </a:t>
            </a:r>
            <a:r>
              <a:rPr lang="el-GR" sz="2000" dirty="0" smtClean="0"/>
              <a:t>η εγγύηση ότι κάτι καλό θα συμβεί τελικά</a:t>
            </a:r>
            <a:endParaRPr lang="en-US" sz="2000" dirty="0" smtClean="0"/>
          </a:p>
          <a:p>
            <a:pPr lvl="1"/>
            <a:r>
              <a:rPr lang="el-GR" sz="1800" dirty="0" smtClean="0"/>
              <a:t>Για κάθε </a:t>
            </a:r>
            <a:r>
              <a:rPr lang="el-GR" sz="1800" dirty="0" err="1" smtClean="0"/>
              <a:t>σειριοποίηση</a:t>
            </a:r>
            <a:r>
              <a:rPr lang="el-GR" sz="1800" dirty="0" smtClean="0"/>
              <a:t> ξεκινώντας από την αρχική κατάσταση, υπάρχει μια προσπελάσιμη κατάσταση όπου το </a:t>
            </a:r>
            <a:r>
              <a:rPr lang="en-US" sz="1800" dirty="0" smtClean="0"/>
              <a:t>predicate </a:t>
            </a:r>
            <a:r>
              <a:rPr lang="el-GR" sz="1800" dirty="0" smtClean="0"/>
              <a:t>γίνεται</a:t>
            </a:r>
            <a:r>
              <a:rPr lang="en-US" sz="1800" dirty="0" smtClean="0"/>
              <a:t> true.</a:t>
            </a:r>
          </a:p>
          <a:p>
            <a:pPr lvl="1"/>
            <a:r>
              <a:rPr lang="el-GR" sz="1800" dirty="0" smtClean="0"/>
              <a:t>Η εγγύηση τερματισμού προσφέρει </a:t>
            </a:r>
            <a:r>
              <a:rPr lang="en-US" sz="1800" dirty="0" err="1" smtClean="0"/>
              <a:t>liveness</a:t>
            </a:r>
            <a:endParaRPr lang="en-US" sz="1600" dirty="0" smtClean="0"/>
          </a:p>
          <a:p>
            <a:r>
              <a:rPr lang="en-US" sz="2000" dirty="0" smtClean="0"/>
              <a:t>Safety (of a predicate): </a:t>
            </a:r>
            <a:r>
              <a:rPr lang="el-GR" sz="2000" dirty="0" smtClean="0"/>
              <a:t>η εγγύηση ότι κάτι κακό δε θα συμβεί ποτέ</a:t>
            </a:r>
            <a:endParaRPr lang="en-US" sz="2000" dirty="0" smtClean="0"/>
          </a:p>
          <a:p>
            <a:pPr lvl="1"/>
            <a:r>
              <a:rPr lang="el-GR" sz="1800" dirty="0" smtClean="0"/>
              <a:t>Για κάθε κατάσταση προσπελάσιμη από την αρχική</a:t>
            </a:r>
            <a:r>
              <a:rPr lang="en-US" sz="1800" dirty="0" smtClean="0"/>
              <a:t>,</a:t>
            </a:r>
            <a:r>
              <a:rPr lang="el-GR" sz="1800" dirty="0" smtClean="0"/>
              <a:t> το</a:t>
            </a:r>
            <a:r>
              <a:rPr lang="en-US" sz="1800" dirty="0" smtClean="0"/>
              <a:t> predicate </a:t>
            </a:r>
            <a:r>
              <a:rPr lang="el-GR" sz="1800" dirty="0" smtClean="0"/>
              <a:t>είναι </a:t>
            </a:r>
            <a:r>
              <a:rPr lang="en-US" sz="1800" dirty="0" smtClean="0"/>
              <a:t>false.</a:t>
            </a:r>
          </a:p>
          <a:p>
            <a:pPr lvl="1"/>
            <a:r>
              <a:rPr lang="el-GR" sz="1800" dirty="0" smtClean="0"/>
              <a:t>Οι αλγόριθμοι αποφυγής αδιεξόδου </a:t>
            </a:r>
            <a:r>
              <a:rPr lang="en-US" sz="1800" dirty="0" smtClean="0"/>
              <a:t>Deadlock </a:t>
            </a:r>
            <a:r>
              <a:rPr lang="el-GR" sz="1800" dirty="0" smtClean="0"/>
              <a:t>προσφέρουν ασφάλεια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είδαμε σήμερα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000" dirty="0" smtClean="0">
                <a:latin typeface="+mj-lt"/>
                <a:cs typeface="Arial" pitchFamily="34" charset="0"/>
              </a:rPr>
              <a:t>Ο συγχρονισμός απαραίτητος για τα κατανεμημένα συστήματα</a:t>
            </a:r>
            <a:endParaRPr lang="en-US" sz="2000" dirty="0" smtClean="0">
              <a:latin typeface="+mj-lt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l-GR" sz="1800" dirty="0" smtClean="0">
                <a:latin typeface="+mj-lt"/>
                <a:cs typeface="Arial" pitchFamily="34" charset="0"/>
              </a:rPr>
              <a:t>Αλγόριθμος </a:t>
            </a:r>
            <a:r>
              <a:rPr lang="en-US" sz="1800" dirty="0" err="1" smtClean="0">
                <a:latin typeface="+mj-lt"/>
                <a:cs typeface="Arial" pitchFamily="34" charset="0"/>
              </a:rPr>
              <a:t>Cristian</a:t>
            </a:r>
            <a:endParaRPr lang="en-US" sz="1800" dirty="0" smtClean="0">
              <a:latin typeface="+mj-lt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l-GR" sz="1800" dirty="0" smtClean="0">
                <a:latin typeface="+mj-lt"/>
                <a:cs typeface="Arial" pitchFamily="34" charset="0"/>
              </a:rPr>
              <a:t>Αλγόριθμος </a:t>
            </a:r>
            <a:r>
              <a:rPr lang="en-US" sz="1800" dirty="0" smtClean="0">
                <a:latin typeface="+mj-lt"/>
                <a:cs typeface="Arial" pitchFamily="34" charset="0"/>
              </a:rPr>
              <a:t>Berkeley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+mj-lt"/>
                <a:cs typeface="Arial" pitchFamily="34" charset="0"/>
              </a:rPr>
              <a:t>NTP</a:t>
            </a:r>
            <a:endParaRPr lang="el-GR" sz="1200" dirty="0" smtClean="0">
              <a:latin typeface="+mj-lt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l-GR" sz="2000" dirty="0" smtClean="0">
                <a:latin typeface="+mj-lt"/>
                <a:cs typeface="Arial" pitchFamily="34" charset="0"/>
              </a:rPr>
              <a:t>Σχετική διάταξη των γεγονότων αρκετή πρακτικά</a:t>
            </a:r>
            <a:endParaRPr lang="en-US" sz="2000" dirty="0" smtClean="0">
              <a:latin typeface="+mj-lt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 err="1" smtClean="0">
                <a:latin typeface="+mj-lt"/>
                <a:cs typeface="Arial" pitchFamily="34" charset="0"/>
              </a:rPr>
              <a:t>Lamport’s</a:t>
            </a:r>
            <a:r>
              <a:rPr lang="en-US" sz="1800" dirty="0" smtClean="0">
                <a:latin typeface="+mj-lt"/>
                <a:cs typeface="Arial" pitchFamily="34" charset="0"/>
              </a:rPr>
              <a:t> logical clocks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+mj-lt"/>
                <a:cs typeface="Arial" pitchFamily="34" charset="0"/>
              </a:rPr>
              <a:t>Vector clocks</a:t>
            </a:r>
            <a:endParaRPr lang="el-GR" sz="1600" dirty="0" smtClean="0">
              <a:latin typeface="+mj-lt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l-GR" sz="2000" dirty="0" smtClean="0">
                <a:latin typeface="+mj-lt"/>
                <a:cs typeface="Arial" pitchFamily="34" charset="0"/>
              </a:rPr>
              <a:t>Καθολικές καταστάσεις</a:t>
            </a:r>
            <a:endParaRPr lang="en-US" sz="2000" dirty="0" smtClean="0">
              <a:latin typeface="+mj-lt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l-GR" sz="1800" dirty="0" smtClean="0">
                <a:latin typeface="+mj-lt"/>
                <a:cs typeface="Arial" pitchFamily="34" charset="0"/>
              </a:rPr>
              <a:t>Η ένωση των καταστάσεων όλων των διεργασιών</a:t>
            </a:r>
            <a:endParaRPr lang="en-US" sz="1800" dirty="0" smtClean="0">
              <a:latin typeface="+mj-lt"/>
              <a:cs typeface="Arial" pitchFamily="34" charset="0"/>
            </a:endParaRPr>
          </a:p>
          <a:p>
            <a:pPr lvl="1"/>
            <a:r>
              <a:rPr lang="el-GR" sz="1800" dirty="0" smtClean="0">
                <a:latin typeface="+mj-lt"/>
                <a:cs typeface="Arial" pitchFamily="34" charset="0"/>
              </a:rPr>
              <a:t>Συνεπής ολική κατάσταση </a:t>
            </a:r>
            <a:r>
              <a:rPr lang="en-US" sz="1800" dirty="0" smtClean="0">
                <a:latin typeface="+mj-lt"/>
                <a:cs typeface="Arial" pitchFamily="34" charset="0"/>
              </a:rPr>
              <a:t>vs. </a:t>
            </a:r>
            <a:r>
              <a:rPr lang="el-GR" sz="1800" dirty="0" smtClean="0">
                <a:latin typeface="+mj-lt"/>
                <a:cs typeface="Arial" pitchFamily="34" charset="0"/>
              </a:rPr>
              <a:t>Ασυνεπής ολική κατάσταση</a:t>
            </a:r>
            <a:endParaRPr lang="en-US" sz="1800" dirty="0" smtClean="0">
              <a:latin typeface="+mj-lt"/>
              <a:cs typeface="Arial" pitchFamily="34" charset="0"/>
            </a:endParaRPr>
          </a:p>
          <a:p>
            <a:r>
              <a:rPr lang="el-GR" sz="2000" dirty="0" smtClean="0">
                <a:latin typeface="+mj-lt"/>
                <a:cs typeface="Arial" pitchFamily="34" charset="0"/>
              </a:rPr>
              <a:t>Ο αλγόριθμος</a:t>
            </a:r>
            <a:r>
              <a:rPr lang="en-US" sz="2000" dirty="0" smtClean="0">
                <a:latin typeface="+mj-lt"/>
                <a:cs typeface="Arial" pitchFamily="34" charset="0"/>
              </a:rPr>
              <a:t> “snapshot”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1800" dirty="0" smtClean="0">
                <a:latin typeface="+mj-lt"/>
                <a:cs typeface="Arial" pitchFamily="34" charset="0"/>
              </a:rPr>
              <a:t>Πάρε ένα</a:t>
            </a:r>
            <a:r>
              <a:rPr lang="en-US" sz="1800" dirty="0" smtClean="0">
                <a:latin typeface="+mj-lt"/>
                <a:cs typeface="Arial" pitchFamily="34" charset="0"/>
              </a:rPr>
              <a:t> snapshot</a:t>
            </a:r>
            <a:r>
              <a:rPr lang="el-GR" sz="1800" dirty="0" smtClean="0">
                <a:latin typeface="+mj-lt"/>
                <a:cs typeface="Arial" pitchFamily="34" charset="0"/>
              </a:rPr>
              <a:t> της τοπικής κατάστασης</a:t>
            </a:r>
            <a:endParaRPr lang="en-US" sz="1800" dirty="0" smtClean="0">
              <a:latin typeface="+mj-lt"/>
              <a:cs typeface="Arial" pitchFamily="34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800" dirty="0" smtClean="0">
                <a:latin typeface="+mj-lt"/>
                <a:cs typeface="Arial" pitchFamily="34" charset="0"/>
              </a:rPr>
              <a:t>Broadcast </a:t>
            </a:r>
            <a:r>
              <a:rPr lang="el-GR" sz="1800" dirty="0" smtClean="0">
                <a:latin typeface="+mj-lt"/>
                <a:cs typeface="Arial" pitchFamily="34" charset="0"/>
              </a:rPr>
              <a:t>ενός</a:t>
            </a:r>
            <a:r>
              <a:rPr lang="en-US" sz="1800" dirty="0" smtClean="0">
                <a:latin typeface="+mj-lt"/>
                <a:cs typeface="Arial" pitchFamily="34" charset="0"/>
              </a:rPr>
              <a:t> “marker” </a:t>
            </a:r>
            <a:r>
              <a:rPr lang="el-GR" sz="1800" dirty="0" smtClean="0">
                <a:latin typeface="+mj-lt"/>
                <a:cs typeface="Arial" pitchFamily="34" charset="0"/>
              </a:rPr>
              <a:t>μηνύματος για να ξεκινήσουν και οι υπόλοιπες διεργασίες την καταγραφή</a:t>
            </a:r>
            <a:endParaRPr lang="en-US" sz="1800" dirty="0" smtClean="0">
              <a:latin typeface="+mj-lt"/>
              <a:cs typeface="Arial" pitchFamily="34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1800" dirty="0" smtClean="0">
                <a:latin typeface="+mj-lt"/>
                <a:cs typeface="Arial" pitchFamily="34" charset="0"/>
              </a:rPr>
              <a:t>Αρχίζει καταγραφή όλων των εισερχόμενων μηνυμάτων από όλα τα κανάλια μιας διεργασίας μέχρι τη λήψη του επόμενου </a:t>
            </a:r>
            <a:r>
              <a:rPr lang="en-US" sz="1800" dirty="0" smtClean="0">
                <a:latin typeface="+mj-lt"/>
                <a:cs typeface="Arial" pitchFamily="34" charset="0"/>
              </a:rPr>
              <a:t>“marker”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l-GR" sz="1800" dirty="0" smtClean="0">
                <a:latin typeface="+mj-lt"/>
                <a:cs typeface="Arial" pitchFamily="34" charset="0"/>
              </a:rPr>
              <a:t>Το αποτέλεσμα</a:t>
            </a:r>
            <a:r>
              <a:rPr lang="en-US" sz="1800" dirty="0" smtClean="0">
                <a:latin typeface="+mj-lt"/>
                <a:cs typeface="Arial" pitchFamily="34" charset="0"/>
              </a:rPr>
              <a:t>: </a:t>
            </a:r>
            <a:r>
              <a:rPr lang="el-GR" sz="1800" dirty="0" smtClean="0">
                <a:latin typeface="+mj-lt"/>
                <a:cs typeface="Arial" pitchFamily="34" charset="0"/>
              </a:rPr>
              <a:t>συνεπής καθολική κατάσταση</a:t>
            </a:r>
            <a:endParaRPr lang="el-GR" sz="18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Χρησιμοποιώντας </a:t>
            </a:r>
            <a:r>
              <a:rPr lang="en-US" dirty="0" smtClean="0"/>
              <a:t>time server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42938" y="2387600"/>
            <a:ext cx="7670800" cy="2005013"/>
            <a:chOff x="439" y="1504"/>
            <a:chExt cx="5234" cy="1263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3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39" y="1504"/>
              <a:ext cx="1313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35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359" y="1504"/>
              <a:ext cx="1314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767" y="1658"/>
              <a:ext cx="63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347" y="1793"/>
              <a:ext cx="2877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1521" y="2179"/>
              <a:ext cx="3302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437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437" y="1755"/>
              <a:ext cx="96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591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591" y="1755"/>
              <a:ext cx="97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969" y="1755"/>
              <a:ext cx="39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969" y="1755"/>
              <a:ext cx="58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969" y="2122"/>
              <a:ext cx="39" cy="1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969" y="2122"/>
              <a:ext cx="58" cy="154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4688" y="1658"/>
              <a:ext cx="61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865" y="1513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993" y="1584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r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892" y="2324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021" y="2395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057" y="2536"/>
              <a:ext cx="1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p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506" y="2575"/>
              <a:ext cx="9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Time server,S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του </a:t>
            </a:r>
            <a:r>
              <a:rPr lang="en-US" dirty="0" err="1" smtClean="0"/>
              <a:t>Cristian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Χρησιμοποιεί </a:t>
            </a:r>
            <a:r>
              <a:rPr lang="en-US" sz="2000" dirty="0" smtClean="0"/>
              <a:t>time server</a:t>
            </a:r>
            <a:r>
              <a:rPr lang="el-GR" sz="2000" dirty="0" smtClean="0"/>
              <a:t> για τον συγχρονισμό</a:t>
            </a:r>
          </a:p>
          <a:p>
            <a:r>
              <a:rPr lang="el-GR" sz="2000" dirty="0" smtClean="0"/>
              <a:t>Σχεδιασμένος για </a:t>
            </a:r>
            <a:r>
              <a:rPr lang="en-US" sz="2000" dirty="0" smtClean="0"/>
              <a:t>LAN</a:t>
            </a:r>
          </a:p>
          <a:p>
            <a:r>
              <a:rPr lang="en-US" sz="2000" dirty="0" smtClean="0"/>
              <a:t>O time server </a:t>
            </a:r>
            <a:r>
              <a:rPr lang="el-GR" sz="2000" dirty="0" smtClean="0"/>
              <a:t>κρατά το χρόνο αναφοράς (π.χ. </a:t>
            </a:r>
            <a:r>
              <a:rPr lang="en-US" sz="2000" dirty="0" smtClean="0"/>
              <a:t>UTC)</a:t>
            </a:r>
          </a:p>
          <a:p>
            <a:r>
              <a:rPr lang="el-GR" sz="2000" dirty="0" smtClean="0"/>
              <a:t>Ο </a:t>
            </a:r>
            <a:r>
              <a:rPr lang="en-US" sz="2000" dirty="0" smtClean="0"/>
              <a:t>client </a:t>
            </a:r>
            <a:r>
              <a:rPr lang="el-GR" sz="2000" dirty="0" smtClean="0"/>
              <a:t>ζητά την ώρα, ο </a:t>
            </a:r>
            <a:r>
              <a:rPr lang="en-US" sz="2000" dirty="0" smtClean="0"/>
              <a:t>server </a:t>
            </a:r>
            <a:r>
              <a:rPr lang="el-GR" sz="2000" dirty="0" smtClean="0"/>
              <a:t>απαντά με τη δική του ώρα </a:t>
            </a:r>
            <a:r>
              <a:rPr lang="en-US" sz="2000" dirty="0" smtClean="0"/>
              <a:t>T,</a:t>
            </a:r>
            <a:r>
              <a:rPr lang="el-GR" sz="2000" dirty="0" smtClean="0"/>
              <a:t> ο </a:t>
            </a:r>
            <a:r>
              <a:rPr lang="en-US" sz="2000" dirty="0" smtClean="0"/>
              <a:t>client </a:t>
            </a:r>
            <a:r>
              <a:rPr lang="el-GR" sz="2000" dirty="0" smtClean="0"/>
              <a:t>χρησιμοποιεί το </a:t>
            </a:r>
            <a:r>
              <a:rPr lang="en-US" sz="2000" dirty="0" smtClean="0"/>
              <a:t>T</a:t>
            </a:r>
            <a:r>
              <a:rPr lang="el-GR" sz="2000" dirty="0" smtClean="0"/>
              <a:t> για να </a:t>
            </a:r>
            <a:r>
              <a:rPr lang="el-GR" sz="2000" dirty="0" err="1" smtClean="0"/>
              <a:t>σετάρει</a:t>
            </a:r>
            <a:r>
              <a:rPr lang="el-GR" sz="2000" dirty="0" smtClean="0"/>
              <a:t> το ρολόι του</a:t>
            </a:r>
          </a:p>
          <a:p>
            <a:r>
              <a:rPr lang="el-GR" sz="2000" dirty="0" smtClean="0"/>
              <a:t>Ο χρόνος μετάδοσης μετ’ επιστροφής (</a:t>
            </a:r>
            <a:r>
              <a:rPr lang="en-US" sz="2000" dirty="0" smtClean="0"/>
              <a:t>Round Trip Time – RTT) </a:t>
            </a:r>
            <a:r>
              <a:rPr lang="el-GR" sz="2000" dirty="0" smtClean="0"/>
              <a:t>του δικτύου εισάγει καθυστέρηση</a:t>
            </a:r>
            <a:endParaRPr lang="en-US" sz="2000" dirty="0" smtClean="0"/>
          </a:p>
          <a:p>
            <a:r>
              <a:rPr lang="el-GR" sz="2000" dirty="0" smtClean="0"/>
              <a:t>Τι κάνουμε;</a:t>
            </a:r>
          </a:p>
          <a:p>
            <a:pPr lvl="1"/>
            <a:r>
              <a:rPr lang="el-GR" sz="1800" dirty="0" smtClean="0"/>
              <a:t>Εκτίμηση για την καθυστέρηση μιας διαδρομής</a:t>
            </a:r>
          </a:p>
          <a:p>
            <a:pPr lvl="1"/>
            <a:r>
              <a:rPr lang="el-GR" sz="1800" dirty="0" smtClean="0"/>
              <a:t>Ο </a:t>
            </a:r>
            <a:r>
              <a:rPr lang="en-US" sz="1800" dirty="0" smtClean="0"/>
              <a:t>client </a:t>
            </a:r>
            <a:r>
              <a:rPr lang="el-GR" sz="1800" dirty="0" smtClean="0"/>
              <a:t>μπορεί να θέσει το ρολόι του σε Τ+</a:t>
            </a:r>
            <a:r>
              <a:rPr lang="en-US" sz="1800" dirty="0" smtClean="0"/>
              <a:t>RTT/2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του </a:t>
            </a:r>
            <a:r>
              <a:rPr lang="en-US" dirty="0" err="1" smtClean="0"/>
              <a:t>Cristian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RTT = </a:t>
            </a:r>
            <a:r>
              <a:rPr lang="el-GR" sz="2000" dirty="0" smtClean="0"/>
              <a:t>χρόνος παραλαβής απάντησης – χρόνος αποστολής αιτήματος (υπολογισμένο στον </a:t>
            </a:r>
            <a:r>
              <a:rPr lang="en-US" sz="2000" dirty="0" smtClean="0"/>
              <a:t>client)</a:t>
            </a:r>
          </a:p>
          <a:p>
            <a:endParaRPr lang="en-US" sz="2000" dirty="0" smtClean="0"/>
          </a:p>
          <a:p>
            <a:r>
              <a:rPr lang="el-GR" sz="2000" dirty="0" smtClean="0"/>
              <a:t>Υποθέτουμε ότι ξέρουμε</a:t>
            </a:r>
          </a:p>
          <a:p>
            <a:pPr lvl="1"/>
            <a:r>
              <a:rPr lang="el-GR" sz="1600" dirty="0" smtClean="0"/>
              <a:t>Τον ελάχιστο χρόνο μετάδοσης </a:t>
            </a:r>
            <a:r>
              <a:rPr lang="en-US" sz="1600" dirty="0" smtClean="0"/>
              <a:t>min</a:t>
            </a:r>
            <a:r>
              <a:rPr lang="el-GR" sz="1600" dirty="0" smtClean="0"/>
              <a:t> από τον </a:t>
            </a:r>
            <a:r>
              <a:rPr lang="en-US" sz="1600" dirty="0" smtClean="0"/>
              <a:t>client </a:t>
            </a:r>
            <a:r>
              <a:rPr lang="el-GR" sz="1600" dirty="0" smtClean="0"/>
              <a:t>στον </a:t>
            </a:r>
            <a:r>
              <a:rPr lang="en-US" sz="1600" dirty="0" smtClean="0"/>
              <a:t>server</a:t>
            </a:r>
          </a:p>
          <a:p>
            <a:pPr lvl="1"/>
            <a:r>
              <a:rPr lang="el-GR" sz="1600" dirty="0" smtClean="0"/>
              <a:t>Ότι ο </a:t>
            </a:r>
            <a:r>
              <a:rPr lang="en-US" sz="1600" dirty="0" smtClean="0"/>
              <a:t>server </a:t>
            </a:r>
            <a:r>
              <a:rPr lang="el-GR" sz="1600" dirty="0" smtClean="0"/>
              <a:t>έβαλε </a:t>
            </a:r>
            <a:r>
              <a:rPr lang="el-GR" sz="1600" dirty="0" err="1" smtClean="0"/>
              <a:t>χρονοσφραγίδα</a:t>
            </a:r>
            <a:r>
              <a:rPr lang="el-GR" sz="1600" dirty="0" smtClean="0"/>
              <a:t> στο μήνυμα ακριβώς πριν το στείλει</a:t>
            </a:r>
          </a:p>
          <a:p>
            <a:pPr lvl="1"/>
            <a:endParaRPr lang="el-GR" sz="1600" dirty="0" smtClean="0"/>
          </a:p>
          <a:p>
            <a:r>
              <a:rPr lang="el-GR" sz="2000" dirty="0" smtClean="0"/>
              <a:t>Τότε ο πραγματικός χρόνος είναι ανάμεσα στις τιμές </a:t>
            </a:r>
            <a:endParaRPr lang="el-GR" sz="2000" dirty="0"/>
          </a:p>
          <a:p>
            <a:pPr>
              <a:buNone/>
            </a:pPr>
            <a:r>
              <a:rPr lang="el-GR" sz="2000" dirty="0" smtClean="0"/>
              <a:t>                             [Τ+</a:t>
            </a:r>
            <a:r>
              <a:rPr lang="en-US" sz="2000" dirty="0" smtClean="0"/>
              <a:t>min, T+RTT-min]</a:t>
            </a:r>
            <a:endParaRPr lang="el-GR" sz="2000" dirty="0" smtClean="0"/>
          </a:p>
        </p:txBody>
      </p:sp>
      <p:cxnSp>
        <p:nvCxnSpPr>
          <p:cNvPr id="4" name="Straight Connector 5"/>
          <p:cNvCxnSpPr/>
          <p:nvPr/>
        </p:nvCxnSpPr>
        <p:spPr bwMode="auto">
          <a:xfrm>
            <a:off x="1033117" y="5114528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6"/>
          <p:cNvSpPr txBox="1"/>
          <p:nvPr/>
        </p:nvSpPr>
        <p:spPr>
          <a:xfrm>
            <a:off x="251520" y="5857418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Request sent</a:t>
            </a:r>
          </a:p>
        </p:txBody>
      </p:sp>
      <p:sp>
        <p:nvSpPr>
          <p:cNvPr id="6" name="TextBox 7"/>
          <p:cNvSpPr txBox="1"/>
          <p:nvPr/>
        </p:nvSpPr>
        <p:spPr>
          <a:xfrm>
            <a:off x="6595717" y="5781218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Response received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4004917" y="5571728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RTT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6900517" y="4581128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9" name="Elbow Connector 16"/>
          <p:cNvCxnSpPr/>
          <p:nvPr/>
        </p:nvCxnSpPr>
        <p:spPr bwMode="auto">
          <a:xfrm rot="10800000" flipV="1">
            <a:off x="6748117" y="4809728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Elbow Connector 19"/>
          <p:cNvCxnSpPr>
            <a:stCxn id="8" idx="3"/>
          </p:cNvCxnSpPr>
          <p:nvPr/>
        </p:nvCxnSpPr>
        <p:spPr bwMode="auto">
          <a:xfrm>
            <a:off x="7498457" y="4781183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Elbow Connector 22"/>
          <p:cNvCxnSpPr>
            <a:stCxn id="7" idx="1"/>
          </p:cNvCxnSpPr>
          <p:nvPr/>
        </p:nvCxnSpPr>
        <p:spPr bwMode="auto">
          <a:xfrm rot="10800000">
            <a:off x="1033117" y="5114529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Elbow Connector 27"/>
          <p:cNvCxnSpPr>
            <a:stCxn id="7" idx="3"/>
          </p:cNvCxnSpPr>
          <p:nvPr/>
        </p:nvCxnSpPr>
        <p:spPr bwMode="auto">
          <a:xfrm flipV="1">
            <a:off x="4678875" y="5114528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48"/>
          <p:cNvSpPr txBox="1"/>
          <p:nvPr/>
        </p:nvSpPr>
        <p:spPr>
          <a:xfrm>
            <a:off x="1185517" y="4581128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14" name="Elbow Connector 49"/>
          <p:cNvCxnSpPr>
            <a:stCxn id="13" idx="1"/>
          </p:cNvCxnSpPr>
          <p:nvPr/>
        </p:nvCxnSpPr>
        <p:spPr bwMode="auto">
          <a:xfrm rot="10800000" flipV="1">
            <a:off x="1033117" y="4781182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Elbow Connector 50"/>
          <p:cNvCxnSpPr/>
          <p:nvPr/>
        </p:nvCxnSpPr>
        <p:spPr bwMode="auto">
          <a:xfrm>
            <a:off x="1795117" y="4809728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16 - Δεξιό άγκιστρο"/>
          <p:cNvSpPr/>
          <p:nvPr/>
        </p:nvSpPr>
        <p:spPr>
          <a:xfrm rot="16200000">
            <a:off x="4482420" y="1899260"/>
            <a:ext cx="683216" cy="5688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TextBox"/>
          <p:cNvSpPr txBox="1"/>
          <p:nvPr/>
        </p:nvSpPr>
        <p:spPr>
          <a:xfrm>
            <a:off x="1835696" y="44371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Τ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588224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Τ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7812360" y="486916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T+RTT-min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7812360" y="45091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T+min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3" grpId="1"/>
      <p:bldP spid="17" grpId="0" animBg="1"/>
      <p:bldP spid="17" grpId="1" animBg="1"/>
      <p:bldP spid="19" grpId="0"/>
      <p:bldP spid="19" grpId="1"/>
      <p:bldP spid="20" grpId="0"/>
      <p:bldP spid="21" grpId="0"/>
      <p:bldP spid="21" grpId="1"/>
      <p:bldP spid="2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14492</TotalTime>
  <Words>3045</Words>
  <Application>Microsoft Office PowerPoint</Application>
  <PresentationFormat>Προβολή στην οθόνη (4:3)</PresentationFormat>
  <Paragraphs>727</Paragraphs>
  <Slides>64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64</vt:i4>
      </vt:variant>
    </vt:vector>
  </HeadingPairs>
  <TitlesOfParts>
    <vt:vector size="66" baseType="lpstr">
      <vt:lpstr>Θέμα του Office</vt:lpstr>
      <vt:lpstr>Equation</vt:lpstr>
      <vt:lpstr>Διαφάνεια 1</vt:lpstr>
      <vt:lpstr>Συνοπτικά</vt:lpstr>
      <vt:lpstr>Παράδειγμα</vt:lpstr>
      <vt:lpstr>Κάποιοι ορισμοί</vt:lpstr>
      <vt:lpstr>Φυσικά Ρολόγια</vt:lpstr>
      <vt:lpstr>Συγχρονισμός φυσικών ρολογιών</vt:lpstr>
      <vt:lpstr>Χρησιμοποιώντας time server</vt:lpstr>
      <vt:lpstr>Αλγόριθμος του Cristian</vt:lpstr>
      <vt:lpstr>Αλγόριθμος του Cristian</vt:lpstr>
      <vt:lpstr>Αλγόριθμος του Cristian</vt:lpstr>
      <vt:lpstr>Παράδειγμα</vt:lpstr>
      <vt:lpstr>Παράδειγμα</vt:lpstr>
      <vt:lpstr>Αλγόριθμος Berkley</vt:lpstr>
      <vt:lpstr>Παράδειγμα</vt:lpstr>
      <vt:lpstr>Παράδειγμα</vt:lpstr>
      <vt:lpstr>To πρωτόκολλο NTP</vt:lpstr>
      <vt:lpstr>Τρόποι συγχρονισμού NTP</vt:lpstr>
      <vt:lpstr>Ανταλλαγή μηνυμάτων</vt:lpstr>
      <vt:lpstr>Λίγη θεωρία</vt:lpstr>
      <vt:lpstr>Το πρωτόκολλο (1)</vt:lpstr>
      <vt:lpstr>Το πρωτόκολλο (2)</vt:lpstr>
      <vt:lpstr>Παράδειγμα</vt:lpstr>
      <vt:lpstr>Επανάσταση</vt:lpstr>
      <vt:lpstr>Το πρόβλημα</vt:lpstr>
      <vt:lpstr>Διάταξη</vt:lpstr>
      <vt:lpstr>Χρονοσφραγίδες Lamport</vt:lpstr>
      <vt:lpstr>Λογικά Ρολόγια Lamport</vt:lpstr>
      <vt:lpstr>Διαφάνεια 28</vt:lpstr>
      <vt:lpstr>Ένα θεματάκι</vt:lpstr>
      <vt:lpstr>Ολική διάταξη</vt:lpstr>
      <vt:lpstr>Παράδειγμα</vt:lpstr>
      <vt:lpstr>Διανυσματικές χρονοσφραγίδες</vt:lpstr>
      <vt:lpstr>Λογικά διανυσματικά ρολόγια</vt:lpstr>
      <vt:lpstr>Σύγκριση διανυσματικών χρονοσφραγίδων</vt:lpstr>
      <vt:lpstr>Παράδειγμα 1</vt:lpstr>
      <vt:lpstr>Παράδειγμα 1</vt:lpstr>
      <vt:lpstr>Παράδειγμα 1</vt:lpstr>
      <vt:lpstr>Παράδειγμα 1</vt:lpstr>
      <vt:lpstr>Παράδειγμα 1</vt:lpstr>
      <vt:lpstr>Παράδειγμα 1</vt:lpstr>
      <vt:lpstr>Παράδειγμα 1</vt:lpstr>
      <vt:lpstr>Παράδειγμα 1</vt:lpstr>
      <vt:lpstr>Παράδειγμα 1</vt:lpstr>
      <vt:lpstr>Παράδειγμα 1</vt:lpstr>
      <vt:lpstr>Παράδειγμα 1</vt:lpstr>
      <vt:lpstr>Παράδειγμα 2</vt:lpstr>
      <vt:lpstr>Διανυσματικά ρολόγια</vt:lpstr>
      <vt:lpstr>Η χρήση λογικών ρολογιών</vt:lpstr>
      <vt:lpstr>Καθολικές Καταστάσεις</vt:lpstr>
      <vt:lpstr>Παράδειγμα</vt:lpstr>
      <vt:lpstr>Τι θέλουμε;</vt:lpstr>
      <vt:lpstr>Πρώτη απόπειρα</vt:lpstr>
      <vt:lpstr>Ορισμοί</vt:lpstr>
      <vt:lpstr>Συνεπείς Καταστάσεις</vt:lpstr>
      <vt:lpstr>Γιατί συνεπείς καταστάσεις;</vt:lpstr>
      <vt:lpstr>Ο Αλγόριθμος Snapshot</vt:lpstr>
      <vt:lpstr>Ο Αλγόριθμος Snapshot</vt:lpstr>
      <vt:lpstr>Ο Αλγόριθμος Snapshot</vt:lpstr>
      <vt:lpstr>Ο αλγόριθμος Chandy και Lamport</vt:lpstr>
      <vt:lpstr>Άσκηση</vt:lpstr>
      <vt:lpstr>Ιδιότητα 1</vt:lpstr>
      <vt:lpstr>Ιδιότητα 2</vt:lpstr>
      <vt:lpstr>Κι άλλες ιδιότητες</vt:lpstr>
      <vt:lpstr>Τι είδαμε σήμερα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doka</cp:lastModifiedBy>
  <cp:revision>618</cp:revision>
  <cp:lastPrinted>1601-01-01T00:00:00Z</cp:lastPrinted>
  <dcterms:created xsi:type="dcterms:W3CDTF">2010-01-28T11:06:47Z</dcterms:created>
  <dcterms:modified xsi:type="dcterms:W3CDTF">2015-11-04T13:03:04Z</dcterms:modified>
</cp:coreProperties>
</file>