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9"/>
  </p:notesMasterIdLst>
  <p:handoutMasterIdLst>
    <p:handoutMasterId r:id="rId110"/>
  </p:handoutMasterIdLst>
  <p:sldIdLst>
    <p:sldId id="608" r:id="rId2"/>
    <p:sldId id="324" r:id="rId3"/>
    <p:sldId id="543" r:id="rId4"/>
    <p:sldId id="609" r:id="rId5"/>
    <p:sldId id="533" r:id="rId6"/>
    <p:sldId id="323" r:id="rId7"/>
    <p:sldId id="367" r:id="rId8"/>
    <p:sldId id="374" r:id="rId9"/>
    <p:sldId id="610" r:id="rId10"/>
    <p:sldId id="611" r:id="rId11"/>
    <p:sldId id="455" r:id="rId12"/>
    <p:sldId id="267" r:id="rId13"/>
    <p:sldId id="268" r:id="rId14"/>
    <p:sldId id="606" r:id="rId15"/>
    <p:sldId id="445" r:id="rId16"/>
    <p:sldId id="536" r:id="rId17"/>
    <p:sldId id="607" r:id="rId18"/>
    <p:sldId id="473" r:id="rId19"/>
    <p:sldId id="472" r:id="rId20"/>
    <p:sldId id="410" r:id="rId21"/>
    <p:sldId id="484" r:id="rId22"/>
    <p:sldId id="416" r:id="rId23"/>
    <p:sldId id="535" r:id="rId24"/>
    <p:sldId id="474" r:id="rId25"/>
    <p:sldId id="477" r:id="rId26"/>
    <p:sldId id="481" r:id="rId27"/>
    <p:sldId id="537" r:id="rId28"/>
    <p:sldId id="333" r:id="rId29"/>
    <p:sldId id="334" r:id="rId30"/>
    <p:sldId id="471" r:id="rId31"/>
    <p:sldId id="335" r:id="rId32"/>
    <p:sldId id="284" r:id="rId33"/>
    <p:sldId id="604" r:id="rId34"/>
    <p:sldId id="443" r:id="rId35"/>
    <p:sldId id="444" r:id="rId36"/>
    <p:sldId id="451" r:id="rId37"/>
    <p:sldId id="603" r:id="rId38"/>
    <p:sldId id="614" r:id="rId39"/>
    <p:sldId id="616" r:id="rId40"/>
    <p:sldId id="617" r:id="rId41"/>
    <p:sldId id="619" r:id="rId42"/>
    <p:sldId id="621" r:id="rId43"/>
    <p:sldId id="622" r:id="rId44"/>
    <p:sldId id="542" r:id="rId45"/>
    <p:sldId id="538" r:id="rId46"/>
    <p:sldId id="539" r:id="rId47"/>
    <p:sldId id="540" r:id="rId48"/>
    <p:sldId id="297" r:id="rId49"/>
    <p:sldId id="495" r:id="rId50"/>
    <p:sldId id="326" r:id="rId51"/>
    <p:sldId id="488" r:id="rId52"/>
    <p:sldId id="327" r:id="rId53"/>
    <p:sldId id="532" r:id="rId54"/>
    <p:sldId id="487" r:id="rId55"/>
    <p:sldId id="263" r:id="rId56"/>
    <p:sldId id="547" r:id="rId57"/>
    <p:sldId id="582" r:id="rId58"/>
    <p:sldId id="328" r:id="rId59"/>
    <p:sldId id="583" r:id="rId60"/>
    <p:sldId id="329" r:id="rId61"/>
    <p:sldId id="615" r:id="rId62"/>
    <p:sldId id="330" r:id="rId63"/>
    <p:sldId id="331" r:id="rId64"/>
    <p:sldId id="332" r:id="rId65"/>
    <p:sldId id="273" r:id="rId66"/>
    <p:sldId id="301" r:id="rId67"/>
    <p:sldId id="302" r:id="rId68"/>
    <p:sldId id="303" r:id="rId69"/>
    <p:sldId id="304" r:id="rId70"/>
    <p:sldId id="305" r:id="rId71"/>
    <p:sldId id="306" r:id="rId72"/>
    <p:sldId id="307" r:id="rId73"/>
    <p:sldId id="308" r:id="rId74"/>
    <p:sldId id="309" r:id="rId75"/>
    <p:sldId id="310" r:id="rId76"/>
    <p:sldId id="624" r:id="rId77"/>
    <p:sldId id="312" r:id="rId78"/>
    <p:sldId id="298" r:id="rId79"/>
    <p:sldId id="313" r:id="rId80"/>
    <p:sldId id="623" r:id="rId81"/>
    <p:sldId id="276" r:id="rId82"/>
    <p:sldId id="625" r:id="rId83"/>
    <p:sldId id="316" r:id="rId84"/>
    <p:sldId id="626" r:id="rId85"/>
    <p:sldId id="627" r:id="rId86"/>
    <p:sldId id="628" r:id="rId87"/>
    <p:sldId id="629" r:id="rId88"/>
    <p:sldId id="631" r:id="rId89"/>
    <p:sldId id="280" r:id="rId90"/>
    <p:sldId id="630" r:id="rId91"/>
    <p:sldId id="322" r:id="rId92"/>
    <p:sldId id="283" r:id="rId93"/>
    <p:sldId id="587" r:id="rId94"/>
    <p:sldId id="589" r:id="rId95"/>
    <p:sldId id="590" r:id="rId96"/>
    <p:sldId id="591" r:id="rId97"/>
    <p:sldId id="311" r:id="rId98"/>
    <p:sldId id="593" r:id="rId99"/>
    <p:sldId id="594" r:id="rId100"/>
    <p:sldId id="595" r:id="rId101"/>
    <p:sldId id="315" r:id="rId102"/>
    <p:sldId id="597" r:id="rId103"/>
    <p:sldId id="317" r:id="rId104"/>
    <p:sldId id="318" r:id="rId105"/>
    <p:sldId id="319" r:id="rId106"/>
    <p:sldId id="320" r:id="rId107"/>
    <p:sldId id="356" r:id="rId10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E082"/>
    <a:srgbClr val="FF6600"/>
    <a:srgbClr val="B0ECB0"/>
    <a:srgbClr val="006248"/>
    <a:srgbClr val="00ECAE"/>
    <a:srgbClr val="A85400"/>
    <a:srgbClr val="FFCC99"/>
    <a:srgbClr val="000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2" autoAdjust="0"/>
    <p:restoredTop sz="93803" autoAdjust="0"/>
  </p:normalViewPr>
  <p:slideViewPr>
    <p:cSldViewPr>
      <p:cViewPr varScale="1">
        <p:scale>
          <a:sx n="73" d="100"/>
          <a:sy n="73" d="100"/>
        </p:scale>
        <p:origin x="1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54"/>
    </p:cViewPr>
  </p:sorterViewPr>
  <p:notesViewPr>
    <p:cSldViewPr>
      <p:cViewPr varScale="1">
        <p:scale>
          <a:sx n="56" d="100"/>
          <a:sy n="56" d="100"/>
        </p:scale>
        <p:origin x="-1854"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en-US"/>
          </a:p>
        </p:txBody>
      </p:sp>
      <p:sp>
        <p:nvSpPr>
          <p:cNvPr id="39014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39014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en-US"/>
          </a:p>
        </p:txBody>
      </p:sp>
      <p:sp>
        <p:nvSpPr>
          <p:cNvPr id="39014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9231C81-8D68-4A41-83F2-AFEDEF31E20F}" type="slidenum">
              <a:rPr lang="en-US" altLang="el-GR"/>
              <a:pPr/>
              <a:t>‹#›</a:t>
            </a:fld>
            <a:endParaRPr lang="en-US" altLang="el-GR"/>
          </a:p>
        </p:txBody>
      </p:sp>
    </p:spTree>
    <p:extLst>
      <p:ext uri="{BB962C8B-B14F-4D97-AF65-F5344CB8AC3E}">
        <p14:creationId xmlns:p14="http://schemas.microsoft.com/office/powerpoint/2010/main" val="178174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en-US" altLang="en-US"/>
          </a:p>
        </p:txBody>
      </p:sp>
      <p:sp>
        <p:nvSpPr>
          <p:cNvPr id="9113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en-US"/>
          </a:p>
        </p:txBody>
      </p:sp>
      <p:sp>
        <p:nvSpPr>
          <p:cNvPr id="7680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114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en-US" altLang="en-US"/>
          </a:p>
        </p:txBody>
      </p:sp>
      <p:sp>
        <p:nvSpPr>
          <p:cNvPr id="9114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F5D0E51B-6626-43B9-B01D-CC81E3164A88}" type="slidenum">
              <a:rPr lang="en-US" altLang="en-US"/>
              <a:pPr/>
              <a:t>‹#›</a:t>
            </a:fld>
            <a:endParaRPr lang="en-US" altLang="en-US"/>
          </a:p>
        </p:txBody>
      </p:sp>
    </p:spTree>
    <p:extLst>
      <p:ext uri="{BB962C8B-B14F-4D97-AF65-F5344CB8AC3E}">
        <p14:creationId xmlns:p14="http://schemas.microsoft.com/office/powerpoint/2010/main" val="1632714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92188" y="768350"/>
            <a:ext cx="5114925" cy="38369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89E81178-2AB7-4A84-A690-198D701E7345}" type="slidenum">
              <a:rPr lang="en-US" altLang="en-US" sz="1300"/>
              <a:pPr/>
              <a:t>1</a:t>
            </a:fld>
            <a:endParaRPr lang="en-US" altLang="en-US" sz="1300"/>
          </a:p>
        </p:txBody>
      </p:sp>
    </p:spTree>
    <p:extLst>
      <p:ext uri="{BB962C8B-B14F-4D97-AF65-F5344CB8AC3E}">
        <p14:creationId xmlns:p14="http://schemas.microsoft.com/office/powerpoint/2010/main" val="61726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BCAE72-CE4E-431D-B6C7-66F2357ECC6A}" type="slidenum">
              <a:rPr lang="el-GR" smtClean="0"/>
              <a:pPr/>
              <a:t>31</a:t>
            </a:fld>
            <a:endParaRPr lang="el-GR"/>
          </a:p>
        </p:txBody>
      </p:sp>
    </p:spTree>
    <p:extLst>
      <p:ext uri="{BB962C8B-B14F-4D97-AF65-F5344CB8AC3E}">
        <p14:creationId xmlns:p14="http://schemas.microsoft.com/office/powerpoint/2010/main" val="325400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32</a:t>
            </a:fld>
            <a:endParaRPr lang="en-US" altLang="en-US"/>
          </a:p>
        </p:txBody>
      </p:sp>
    </p:spTree>
    <p:extLst>
      <p:ext uri="{BB962C8B-B14F-4D97-AF65-F5344CB8AC3E}">
        <p14:creationId xmlns:p14="http://schemas.microsoft.com/office/powerpoint/2010/main" val="122892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FF075EAB-C91F-4C4A-8B6B-3964BEF1CE5A}" type="slidenum">
              <a:rPr lang="en-US" altLang="en-US" sz="1300"/>
              <a:pPr/>
              <a:t>34</a:t>
            </a:fld>
            <a:endParaRPr lang="en-US" altLang="en-US" sz="1300"/>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356433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1DCC53E6-B50E-4D09-86E5-223507B0DE32}" type="slidenum">
              <a:rPr lang="en-US" altLang="en-US" sz="1300"/>
              <a:pPr/>
              <a:t>36</a:t>
            </a:fld>
            <a:endParaRPr lang="en-US" altLang="en-US" sz="1300"/>
          </a:p>
        </p:txBody>
      </p:sp>
      <p:sp>
        <p:nvSpPr>
          <p:cNvPr id="82947" name="Slide Image Placeholder 1"/>
          <p:cNvSpPr>
            <a:spLocks noGrp="1" noRot="1" noChangeAspect="1" noTextEdit="1"/>
          </p:cNvSpPr>
          <p:nvPr>
            <p:ph type="sldImg"/>
          </p:nvPr>
        </p:nvSpPr>
        <p:spPr>
          <a:xfrm>
            <a:off x="992188" y="768350"/>
            <a:ext cx="5114925" cy="3836988"/>
          </a:xfrm>
          <a:ln/>
        </p:spPr>
      </p:sp>
      <p:sp>
        <p:nvSpPr>
          <p:cNvPr id="82948" name="Notes Placeholder 2"/>
          <p:cNvSpPr>
            <a:spLocks noGrp="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lstStyle/>
          <a:p>
            <a:pPr eaLnBrk="1" hangingPunct="1"/>
            <a:endParaRPr lang="el-GR" altLang="el-GR"/>
          </a:p>
        </p:txBody>
      </p:sp>
      <p:sp>
        <p:nvSpPr>
          <p:cNvPr id="82949" name="Slide Number Placeholder 3"/>
          <p:cNvSpPr txBox="1">
            <a:spLocks noGrp="1"/>
          </p:cNvSpPr>
          <p:nvPr/>
        </p:nvSpPr>
        <p:spPr bwMode="auto">
          <a:xfrm>
            <a:off x="4019550"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nchor="b"/>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0E0308C0-2C3C-444C-BC90-84C9EFD418AA}" type="slidenum">
              <a:rPr lang="en-US" altLang="el-GR" sz="1400">
                <a:latin typeface="Arial" panose="020B0604020202020204" pitchFamily="34" charset="0"/>
                <a:cs typeface="Arial" panose="020B0604020202020204" pitchFamily="34" charset="0"/>
              </a:rPr>
              <a:pPr algn="r" eaLnBrk="1" hangingPunct="1"/>
              <a:t>36</a:t>
            </a:fld>
            <a:endParaRPr lang="en-US" altLang="el-GR"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99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87F7402A-BA4D-49E0-8584-D03C9B7F5E4A}" type="slidenum">
              <a:rPr lang="en-US" altLang="en-US" sz="1300"/>
              <a:pPr/>
              <a:t>37</a:t>
            </a:fld>
            <a:endParaRPr lang="en-US" altLang="en-US" sz="1300"/>
          </a:p>
        </p:txBody>
      </p:sp>
      <p:sp>
        <p:nvSpPr>
          <p:cNvPr id="83971" name="Slide Image Placeholder 1"/>
          <p:cNvSpPr>
            <a:spLocks noGrp="1" noRot="1" noChangeAspect="1" noTextEdit="1"/>
          </p:cNvSpPr>
          <p:nvPr>
            <p:ph type="sldImg"/>
          </p:nvPr>
        </p:nvSpPr>
        <p:spPr>
          <a:xfrm>
            <a:off x="992188" y="768350"/>
            <a:ext cx="5114925" cy="3836988"/>
          </a:xfrm>
          <a:ln/>
        </p:spPr>
      </p:sp>
      <p:sp>
        <p:nvSpPr>
          <p:cNvPr id="83972" name="Notes Placeholder 2"/>
          <p:cNvSpPr>
            <a:spLocks noGrp="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lstStyle/>
          <a:p>
            <a:pPr eaLnBrk="1" hangingPunct="1"/>
            <a:endParaRPr lang="el-GR" altLang="el-GR"/>
          </a:p>
        </p:txBody>
      </p:sp>
      <p:sp>
        <p:nvSpPr>
          <p:cNvPr id="83973" name="Slide Number Placeholder 3"/>
          <p:cNvSpPr txBox="1">
            <a:spLocks noGrp="1"/>
          </p:cNvSpPr>
          <p:nvPr/>
        </p:nvSpPr>
        <p:spPr bwMode="auto">
          <a:xfrm>
            <a:off x="4019550"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nchor="b"/>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FA52C856-05E7-46A8-A7D8-F63019419ADA}" type="slidenum">
              <a:rPr lang="en-US" altLang="el-GR" sz="1400">
                <a:latin typeface="Arial" panose="020B0604020202020204" pitchFamily="34" charset="0"/>
                <a:cs typeface="Arial" panose="020B0604020202020204" pitchFamily="34" charset="0"/>
              </a:rPr>
              <a:pPr algn="r" eaLnBrk="1" hangingPunct="1"/>
              <a:t>37</a:t>
            </a:fld>
            <a:endParaRPr lang="en-US" altLang="el-GR"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9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61B0A2CB-DFAD-4C8B-813F-E821F114E69C}" type="slidenum">
              <a:rPr lang="en-US" altLang="en-US" sz="1300"/>
              <a:pPr/>
              <a:t>38</a:t>
            </a:fld>
            <a:endParaRPr lang="en-US" altLang="en-US" sz="1300"/>
          </a:p>
        </p:txBody>
      </p:sp>
      <p:sp>
        <p:nvSpPr>
          <p:cNvPr id="84995" name="Slide Image Placeholder 1"/>
          <p:cNvSpPr>
            <a:spLocks noGrp="1" noRot="1" noChangeAspect="1" noTextEdit="1"/>
          </p:cNvSpPr>
          <p:nvPr>
            <p:ph type="sldImg"/>
          </p:nvPr>
        </p:nvSpPr>
        <p:spPr>
          <a:xfrm>
            <a:off x="992188" y="768350"/>
            <a:ext cx="5114925" cy="3836988"/>
          </a:xfrm>
          <a:ln/>
        </p:spPr>
      </p:sp>
      <p:sp>
        <p:nvSpPr>
          <p:cNvPr id="84996" name="Notes Placeholder 2"/>
          <p:cNvSpPr>
            <a:spLocks noGrp="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lstStyle/>
          <a:p>
            <a:endParaRPr lang="el-GR" altLang="el-GR"/>
          </a:p>
        </p:txBody>
      </p:sp>
      <p:sp>
        <p:nvSpPr>
          <p:cNvPr id="84997" name="Slide Number Placeholder 3"/>
          <p:cNvSpPr txBox="1">
            <a:spLocks noGrp="1"/>
          </p:cNvSpPr>
          <p:nvPr/>
        </p:nvSpPr>
        <p:spPr bwMode="auto">
          <a:xfrm>
            <a:off x="4019550"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9" tIns="49514" rIns="99029" bIns="49514" anchor="b"/>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DA05C299-9859-4EC9-B300-5AD4BA16C9BB}" type="slidenum">
              <a:rPr lang="en-US" altLang="el-GR" sz="1400">
                <a:latin typeface="Arial" panose="020B0604020202020204" pitchFamily="34" charset="0"/>
                <a:cs typeface="Arial" panose="020B0604020202020204" pitchFamily="34" charset="0"/>
              </a:rPr>
              <a:pPr algn="r" eaLnBrk="1" hangingPunct="1"/>
              <a:t>38</a:t>
            </a:fld>
            <a:endParaRPr lang="en-US" altLang="el-GR"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7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48</a:t>
            </a:fld>
            <a:endParaRPr lang="en-US" altLang="en-US"/>
          </a:p>
        </p:txBody>
      </p:sp>
    </p:spTree>
    <p:extLst>
      <p:ext uri="{BB962C8B-B14F-4D97-AF65-F5344CB8AC3E}">
        <p14:creationId xmlns:p14="http://schemas.microsoft.com/office/powerpoint/2010/main" val="287100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38D3890A-23CA-46AC-AC68-9359CA3DC932}" type="slidenum">
              <a:rPr lang="en-US" altLang="en-US" sz="1300"/>
              <a:pPr/>
              <a:t>49</a:t>
            </a:fld>
            <a:endParaRPr lang="en-US" altLang="en-US" sz="1300"/>
          </a:p>
        </p:txBody>
      </p:sp>
      <p:sp>
        <p:nvSpPr>
          <p:cNvPr id="86019" name="Rectangle 2"/>
          <p:cNvSpPr>
            <a:spLocks noGrp="1" noRot="1" noChangeAspect="1" noChangeArrowheads="1" noTextEdit="1"/>
          </p:cNvSpPr>
          <p:nvPr>
            <p:ph type="sldImg"/>
          </p:nvPr>
        </p:nvSpPr>
        <p:spPr>
          <a:xfrm>
            <a:off x="998538" y="787400"/>
            <a:ext cx="5143500" cy="3857625"/>
          </a:xfrm>
          <a:ln/>
        </p:spPr>
      </p:sp>
      <p:sp>
        <p:nvSpPr>
          <p:cNvPr id="86020" name="Rectangle 3"/>
          <p:cNvSpPr>
            <a:spLocks noGrp="1" noChangeArrowheads="1"/>
          </p:cNvSpPr>
          <p:nvPr>
            <p:ph type="body" idx="1"/>
          </p:nvPr>
        </p:nvSpPr>
        <p:spPr>
          <a:xfrm>
            <a:off x="963613" y="4881563"/>
            <a:ext cx="5213350" cy="456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321022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E88B374-816C-7A40-9E9E-25A6EBB5F434}" type="slidenum">
              <a:rPr lang="en-GB" sz="1200"/>
              <a:pPr eaLnBrk="1" hangingPunct="1"/>
              <a:t>50</a:t>
            </a:fld>
            <a:endParaRPr lang="en-GB" sz="1200"/>
          </a:p>
        </p:txBody>
      </p:sp>
      <p:sp>
        <p:nvSpPr>
          <p:cNvPr id="27650" name="Rectangle 1026"/>
          <p:cNvSpPr>
            <a:spLocks noGrp="1" noRot="1" noChangeAspect="1" noChangeArrowheads="1" noTextEdit="1"/>
          </p:cNvSpPr>
          <p:nvPr>
            <p:ph type="sldImg"/>
          </p:nvPr>
        </p:nvSpPr>
        <p:spPr>
          <a:xfrm>
            <a:off x="992188" y="768350"/>
            <a:ext cx="5114925" cy="3836988"/>
          </a:xfrm>
          <a:ln/>
        </p:spPr>
      </p:sp>
      <p:sp>
        <p:nvSpPr>
          <p:cNvPr id="27651"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a:t>Ένα πολύ απλό μοντέλο υπολογιστή φαίνεται στο παραπάνω σχήμα. Διακρίνουμε μόνο τρείς οντότητες: τον επεξεργαστή, την μνήμη που κρατάει προγράμματα και εντολές, και τα περιφεριακά. Στο συγκεκριμένο σχήμα, επιτρέπεται η απ’ευθείας επικοινωνία του επεξεργαστή με τις περιφεριακές συσκευές.</a:t>
            </a:r>
            <a:endParaRPr lang="en-GB"/>
          </a:p>
        </p:txBody>
      </p:sp>
    </p:spTree>
    <p:extLst>
      <p:ext uri="{BB962C8B-B14F-4D97-AF65-F5344CB8AC3E}">
        <p14:creationId xmlns:p14="http://schemas.microsoft.com/office/powerpoint/2010/main" val="94228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5363C2D-2941-3141-A562-8C53074EE458}" type="slidenum">
              <a:rPr lang="en-GB" sz="1200"/>
              <a:pPr eaLnBrk="1" hangingPunct="1"/>
              <a:t>52</a:t>
            </a:fld>
            <a:endParaRPr lang="en-GB" sz="1200"/>
          </a:p>
        </p:txBody>
      </p:sp>
      <p:sp>
        <p:nvSpPr>
          <p:cNvPr id="31746" name="Rectangle 2"/>
          <p:cNvSpPr>
            <a:spLocks noGrp="1" noRot="1" noChangeAspect="1" noChangeArrowheads="1" noTextEdit="1"/>
          </p:cNvSpPr>
          <p:nvPr>
            <p:ph type="sldImg"/>
          </p:nvPr>
        </p:nvSpPr>
        <p:spPr>
          <a:xfrm>
            <a:off x="992188" y="768350"/>
            <a:ext cx="5114925" cy="3836988"/>
          </a:xfrm>
          <a:ln/>
        </p:spPr>
      </p:sp>
      <p:sp>
        <p:nvSpPr>
          <p:cNvPr id="31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a:t>Στο παραπάνω μοντέλο αυξήσαμε την λεπτομέρεια στην αναπαράσταση. Τώρα φαίνονται δύο δίαυλοι επικοινωνίας: ένας γρήγορος με το όνομα </a:t>
            </a:r>
            <a:r>
              <a:rPr lang="en-US"/>
              <a:t>local bus </a:t>
            </a:r>
            <a:r>
              <a:rPr lang="el-GR"/>
              <a:t>που χρησιμοποιήται για την διασύνδεση του επεξεργαστή με την μνήμη, και ένας πιο αργός (το </a:t>
            </a:r>
            <a:r>
              <a:rPr lang="en-US"/>
              <a:t>IO Bus</a:t>
            </a:r>
            <a:r>
              <a:rPr lang="el-GR"/>
              <a:t>) για την διασύνδεση περιφεριακών συσκευών. Στο σχήμα φαίνεται οτι παρέχεται η δυνατότητα σύνδεσης γρήγορων περιφεριακών στο γρηγορότερο δίαυλο (</a:t>
            </a:r>
            <a:r>
              <a:rPr lang="en-US"/>
              <a:t>to local bus)</a:t>
            </a:r>
            <a:r>
              <a:rPr lang="el-GR"/>
              <a:t>. Ακόμα φαίνονται κάποια ολοκληρωμένα ελέγχου που παρεμβάλλονται σε σημεία επικοινωνίας των διαύλων (γνωστά και ως </a:t>
            </a:r>
            <a:r>
              <a:rPr lang="en-US"/>
              <a:t>north/south bridge)</a:t>
            </a:r>
            <a:r>
              <a:rPr lang="el-GR"/>
              <a:t>, η εξωτερική μνήμη </a:t>
            </a:r>
            <a:r>
              <a:rPr lang="en-US"/>
              <a:t>cache</a:t>
            </a:r>
            <a:r>
              <a:rPr lang="el-GR"/>
              <a:t> του επεξεργαστή, κ.α.</a:t>
            </a:r>
          </a:p>
          <a:p>
            <a:endParaRPr lang="el-GR"/>
          </a:p>
          <a:p>
            <a:r>
              <a:rPr lang="el-GR"/>
              <a:t>Προφανώς η ακρίβεια της αναπαράστασης αυτής είναι καλυτερη απ’ότι στο προηγούμενο σχήμα. Η πολυπλοκότητά του όμως είναι αυξημένη, εν’ω για τη χρήση του μαθήματος το σχήμα αυτό </a:t>
            </a:r>
            <a:r>
              <a:rPr lang="el-GR" b="1" i="1"/>
              <a:t>δεν </a:t>
            </a:r>
            <a:r>
              <a:rPr lang="el-GR"/>
              <a:t>δίνει περισσότερη χρησιμη πληροφορία.</a:t>
            </a:r>
            <a:endParaRPr lang="en-GB" b="1" i="1"/>
          </a:p>
        </p:txBody>
      </p:sp>
    </p:spTree>
    <p:extLst>
      <p:ext uri="{BB962C8B-B14F-4D97-AF65-F5344CB8AC3E}">
        <p14:creationId xmlns:p14="http://schemas.microsoft.com/office/powerpoint/2010/main" val="387696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2</a:t>
            </a:fld>
            <a:endParaRPr lang="en-US" altLang="en-US"/>
          </a:p>
        </p:txBody>
      </p:sp>
    </p:spTree>
    <p:extLst>
      <p:ext uri="{BB962C8B-B14F-4D97-AF65-F5344CB8AC3E}">
        <p14:creationId xmlns:p14="http://schemas.microsoft.com/office/powerpoint/2010/main" val="592174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A7EE08F0-2249-4D41-8910-9AB470EAC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F280A44-B545-7B4E-9F74-4CF21E85F1C5}" type="slidenum">
              <a:rPr lang="en-GB" altLang="en-US" sz="1200"/>
              <a:pPr eaLnBrk="1" hangingPunct="1"/>
              <a:t>55</a:t>
            </a:fld>
            <a:endParaRPr lang="en-GB" altLang="en-US" sz="1200"/>
          </a:p>
        </p:txBody>
      </p:sp>
      <p:sp>
        <p:nvSpPr>
          <p:cNvPr id="35842" name="Rectangle 2">
            <a:extLst>
              <a:ext uri="{FF2B5EF4-FFF2-40B4-BE49-F238E27FC236}">
                <a16:creationId xmlns:a16="http://schemas.microsoft.com/office/drawing/2014/main" id="{A1287200-0BD3-6341-AFAC-DED5526886CF}"/>
              </a:ext>
            </a:extLst>
          </p:cNvPr>
          <p:cNvSpPr>
            <a:spLocks noChangeArrowheads="1" noTextEdit="1"/>
          </p:cNvSpPr>
          <p:nvPr>
            <p:ph type="sldImg"/>
          </p:nvPr>
        </p:nvSpPr>
        <p:spPr>
          <a:xfrm>
            <a:off x="992188" y="768350"/>
            <a:ext cx="5114925" cy="3836988"/>
          </a:xfrm>
          <a:ln/>
        </p:spPr>
      </p:sp>
      <p:sp>
        <p:nvSpPr>
          <p:cNvPr id="35843" name="Rectangle 3">
            <a:extLst>
              <a:ext uri="{FF2B5EF4-FFF2-40B4-BE49-F238E27FC236}">
                <a16:creationId xmlns:a16="http://schemas.microsoft.com/office/drawing/2014/main" id="{12F34F6F-A185-344F-A1AA-35E4334A5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a:latin typeface="Times New Roman" panose="02020603050405020304" pitchFamily="18" charset="0"/>
              <a:ea typeface="ＭＳ Ｐゴシック" panose="020B0600070205080204" pitchFamily="34" charset="-128"/>
            </a:endParaRPr>
          </a:p>
          <a:p>
            <a:r>
              <a:rPr lang="el-GR" altLang="en-US">
                <a:latin typeface="Times New Roman" panose="02020603050405020304" pitchFamily="18" charset="0"/>
                <a:ea typeface="ＭＳ Ｐゴシック" panose="020B0600070205080204" pitchFamily="34" charset="-128"/>
              </a:rPr>
              <a:t>Ανάλογα με την περίσταση και την χρήση, το κατάλληλο επίπεδο αφαίρεσης αλλάζει. Για να έχουμε μια εποπτική εικόνα, αρκεί ένα αφαιρετικο σχέδιο με λίγα «κουτάκια» που αντιπροσωπεύουν τις οντότητες του συστήματος. Οσο πιο πολλή λεπτομέρεια χρειαζόμαστε, τόσο χαμηλώτερα πρέπει να κατεύουμε στην ιεραρχία των επιπέδων αφαίρεσης.</a:t>
            </a:r>
          </a:p>
          <a:p>
            <a:endParaRPr lang="el-GR" altLang="en-US">
              <a:latin typeface="Times New Roman" panose="02020603050405020304" pitchFamily="18" charset="0"/>
              <a:ea typeface="ＭＳ Ｐゴシック" panose="020B0600070205080204" pitchFamily="34" charset="-128"/>
            </a:endParaRPr>
          </a:p>
          <a:p>
            <a:r>
              <a:rPr lang="el-GR" altLang="en-US">
                <a:latin typeface="Times New Roman" panose="02020603050405020304" pitchFamily="18" charset="0"/>
                <a:ea typeface="ＭＳ Ｐゴシック" panose="020B0600070205080204" pitchFamily="34" charset="-128"/>
              </a:rPr>
              <a:t>Στο σχήμα, το «Μέγεθος» και η «Λεπτομέρια» αναφέρονται στο μέγεθος των δομικών λίθων που φαίνονται στο συγκεκριμένο επίπεδο. Για παράδειγμα,για να αναπαραστήσουμε έναν υπολογιστή, μπορούμε να χρησιμοποιήσουμε τρανζίστορ στα χαμηλώτερα επίπεδα , οπότε έχουμε μικρού μεγέθους δομικούς λίθους (τρανζιστορ) και μεγάλο αριθμό από αυτά, τις διασυνδέσεις μεταξύ τους κ.λ.π., δηλαδή μεγάλη λεπτομέρεια. Αν όμως, χρησιμοποιήσουμε τα «κουτάκια» των προηγούμενων σχημάτων, έχουμε δομικούς λίθους μεγάλου μεγέθους (μια ολόκληρη μνήμη, ένα ολόκληρη περιφεριακή συσκευή), και το σύστημα περιγράφεται με μικρότερη λεπτομέρεια.</a:t>
            </a:r>
          </a:p>
          <a:p>
            <a:endParaRPr lang="en-GB"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552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xfrm>
            <a:off x="992188" y="768350"/>
            <a:ext cx="5114925" cy="3836988"/>
          </a:xfrm>
        </p:spPr>
      </p:sp>
      <p:sp>
        <p:nvSpPr>
          <p:cNvPr id="146434" name="Notes Placeholder 2"/>
          <p:cNvSpPr>
            <a:spLocks noGrp="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l-GR">
              <a:latin typeface="Arial" charset="0"/>
            </a:endParaRPr>
          </a:p>
        </p:txBody>
      </p:sp>
      <p:sp>
        <p:nvSpPr>
          <p:cNvPr id="146435" name="Slide Number Placeholder 3"/>
          <p:cNvSpPr>
            <a:spLocks noGrp="1"/>
          </p:cNvSpPr>
          <p:nvPr>
            <p:ph type="sldNum" sz="quarter" idx="4294967295"/>
          </p:nvPr>
        </p:nvSpPr>
        <p:spPr bwMode="auto">
          <a:xfrm>
            <a:off x="3883352" y="8684582"/>
            <a:ext cx="2973066" cy="4578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1A34156D-3B74-2946-95E5-93DAB877375F}" type="slidenum">
              <a:rPr lang="el-GR" sz="1800"/>
              <a:pPr/>
              <a:t>58</a:t>
            </a:fld>
            <a:endParaRPr lang="el-GR" sz="1800"/>
          </a:p>
        </p:txBody>
      </p:sp>
    </p:spTree>
    <p:extLst>
      <p:ext uri="{BB962C8B-B14F-4D97-AF65-F5344CB8AC3E}">
        <p14:creationId xmlns:p14="http://schemas.microsoft.com/office/powerpoint/2010/main" val="25614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xfrm>
            <a:off x="992188" y="768350"/>
            <a:ext cx="5114925" cy="3836988"/>
          </a:xfrm>
        </p:spPr>
      </p:sp>
      <p:sp>
        <p:nvSpPr>
          <p:cNvPr id="148482" name="Notes Placeholder 2"/>
          <p:cNvSpPr>
            <a:spLocks noGrp="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l-GR">
              <a:latin typeface="Arial" charset="0"/>
            </a:endParaRPr>
          </a:p>
        </p:txBody>
      </p:sp>
      <p:sp>
        <p:nvSpPr>
          <p:cNvPr id="148483" name="Slide Number Placeholder 3"/>
          <p:cNvSpPr>
            <a:spLocks noGrp="1"/>
          </p:cNvSpPr>
          <p:nvPr>
            <p:ph type="sldNum" sz="quarter" idx="4294967295"/>
          </p:nvPr>
        </p:nvSpPr>
        <p:spPr bwMode="auto">
          <a:xfrm>
            <a:off x="3883352" y="8684582"/>
            <a:ext cx="2973066" cy="4578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F1E52DBC-220F-0A40-8FFF-36B98EB70496}" type="slidenum">
              <a:rPr lang="el-GR" sz="1800"/>
              <a:pPr/>
              <a:t>60</a:t>
            </a:fld>
            <a:endParaRPr lang="el-GR" sz="1800"/>
          </a:p>
        </p:txBody>
      </p:sp>
    </p:spTree>
    <p:extLst>
      <p:ext uri="{BB962C8B-B14F-4D97-AF65-F5344CB8AC3E}">
        <p14:creationId xmlns:p14="http://schemas.microsoft.com/office/powerpoint/2010/main" val="4019613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xfrm>
            <a:off x="992188" y="768350"/>
            <a:ext cx="5114925" cy="3836988"/>
          </a:xfrm>
        </p:spPr>
      </p:sp>
      <p:sp>
        <p:nvSpPr>
          <p:cNvPr id="150530" name="Notes Placeholder 2"/>
          <p:cNvSpPr>
            <a:spLocks noGrp="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l-GR">
              <a:latin typeface="Arial" charset="0"/>
            </a:endParaRPr>
          </a:p>
        </p:txBody>
      </p:sp>
      <p:sp>
        <p:nvSpPr>
          <p:cNvPr id="150531" name="Slide Number Placeholder 3"/>
          <p:cNvSpPr>
            <a:spLocks noGrp="1"/>
          </p:cNvSpPr>
          <p:nvPr>
            <p:ph type="sldNum" sz="quarter" idx="4294967295"/>
          </p:nvPr>
        </p:nvSpPr>
        <p:spPr bwMode="auto">
          <a:xfrm>
            <a:off x="3883352" y="8684582"/>
            <a:ext cx="2973066" cy="4578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EDB2E4B7-FB14-F849-96B3-58D707604B28}" type="slidenum">
              <a:rPr lang="el-GR" sz="1800"/>
              <a:pPr/>
              <a:t>62</a:t>
            </a:fld>
            <a:endParaRPr lang="el-GR" sz="1800"/>
          </a:p>
        </p:txBody>
      </p:sp>
    </p:spTree>
    <p:extLst>
      <p:ext uri="{BB962C8B-B14F-4D97-AF65-F5344CB8AC3E}">
        <p14:creationId xmlns:p14="http://schemas.microsoft.com/office/powerpoint/2010/main" val="4128802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xfrm>
            <a:off x="992188" y="768350"/>
            <a:ext cx="5114925" cy="3836988"/>
          </a:xfrm>
        </p:spPr>
      </p:sp>
      <p:sp>
        <p:nvSpPr>
          <p:cNvPr id="152578" name="Notes Placeholder 2"/>
          <p:cNvSpPr>
            <a:spLocks noGrp="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l-GR">
              <a:latin typeface="Arial" charset="0"/>
            </a:endParaRPr>
          </a:p>
        </p:txBody>
      </p:sp>
      <p:sp>
        <p:nvSpPr>
          <p:cNvPr id="152579" name="Slide Number Placeholder 3"/>
          <p:cNvSpPr>
            <a:spLocks noGrp="1"/>
          </p:cNvSpPr>
          <p:nvPr>
            <p:ph type="sldNum" sz="quarter" idx="4294967295"/>
          </p:nvPr>
        </p:nvSpPr>
        <p:spPr bwMode="auto">
          <a:xfrm>
            <a:off x="3883352" y="8684582"/>
            <a:ext cx="2973066" cy="4578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5DF526E7-E80E-6A4E-BF7B-E30414EB23F9}" type="slidenum">
              <a:rPr lang="el-GR" sz="1800"/>
              <a:pPr/>
              <a:t>63</a:t>
            </a:fld>
            <a:endParaRPr lang="el-GR" sz="1800"/>
          </a:p>
        </p:txBody>
      </p:sp>
    </p:spTree>
    <p:extLst>
      <p:ext uri="{BB962C8B-B14F-4D97-AF65-F5344CB8AC3E}">
        <p14:creationId xmlns:p14="http://schemas.microsoft.com/office/powerpoint/2010/main" val="244259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xfrm>
            <a:off x="992188" y="768350"/>
            <a:ext cx="5114925" cy="3836988"/>
          </a:xfrm>
        </p:spPr>
      </p:sp>
      <p:sp>
        <p:nvSpPr>
          <p:cNvPr id="154626" name="Notes Placeholder 2"/>
          <p:cNvSpPr>
            <a:spLocks noGrp="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l-GR">
              <a:latin typeface="Arial" charset="0"/>
            </a:endParaRPr>
          </a:p>
        </p:txBody>
      </p:sp>
      <p:sp>
        <p:nvSpPr>
          <p:cNvPr id="154627" name="Slide Number Placeholder 3"/>
          <p:cNvSpPr>
            <a:spLocks noGrp="1"/>
          </p:cNvSpPr>
          <p:nvPr>
            <p:ph type="sldNum" sz="quarter" idx="4294967295"/>
          </p:nvPr>
        </p:nvSpPr>
        <p:spPr bwMode="auto">
          <a:xfrm>
            <a:off x="3883352" y="8684582"/>
            <a:ext cx="2973066" cy="4578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167" indent="-285064">
              <a:defRPr sz="2400">
                <a:solidFill>
                  <a:schemeClr val="tx1"/>
                </a:solidFill>
                <a:latin typeface="Arial" charset="0"/>
                <a:ea typeface="ＭＳ Ｐゴシック" charset="0"/>
              </a:defRPr>
            </a:lvl2pPr>
            <a:lvl3pPr marL="1140257" indent="-228051">
              <a:defRPr sz="2400">
                <a:solidFill>
                  <a:schemeClr val="tx1"/>
                </a:solidFill>
                <a:latin typeface="Arial" charset="0"/>
                <a:ea typeface="ＭＳ Ｐゴシック" charset="0"/>
              </a:defRPr>
            </a:lvl3pPr>
            <a:lvl4pPr marL="1596360" indent="-228051">
              <a:defRPr sz="2400">
                <a:solidFill>
                  <a:schemeClr val="tx1"/>
                </a:solidFill>
                <a:latin typeface="Arial" charset="0"/>
                <a:ea typeface="ＭＳ Ｐゴシック" charset="0"/>
              </a:defRPr>
            </a:lvl4pPr>
            <a:lvl5pPr marL="2052462" indent="-228051">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fld id="{22C76E10-84AD-8A4E-8C73-EBC8EDE396CE}" type="slidenum">
              <a:rPr lang="el-GR" sz="1800"/>
              <a:pPr/>
              <a:t>64</a:t>
            </a:fld>
            <a:endParaRPr lang="el-GR" sz="1800"/>
          </a:p>
        </p:txBody>
      </p:sp>
    </p:spTree>
    <p:extLst>
      <p:ext uri="{BB962C8B-B14F-4D97-AF65-F5344CB8AC3E}">
        <p14:creationId xmlns:p14="http://schemas.microsoft.com/office/powerpoint/2010/main" val="96978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44BE78F-D9BC-A941-8A83-ECA34B4E028E}"/>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58371" name="Rectangle 3">
            <a:extLst>
              <a:ext uri="{FF2B5EF4-FFF2-40B4-BE49-F238E27FC236}">
                <a16:creationId xmlns:a16="http://schemas.microsoft.com/office/drawing/2014/main" id="{B8D46EE2-F2C6-D64D-97F1-DE401C413E70}"/>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D6A57300-D316-2841-88F0-29F77EB884B4}"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58372" name="Rectangle 6">
            <a:extLst>
              <a:ext uri="{FF2B5EF4-FFF2-40B4-BE49-F238E27FC236}">
                <a16:creationId xmlns:a16="http://schemas.microsoft.com/office/drawing/2014/main" id="{187101D3-ED4A-F047-8031-79CC556A9F1C}"/>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58373" name="Rectangle 7">
            <a:extLst>
              <a:ext uri="{FF2B5EF4-FFF2-40B4-BE49-F238E27FC236}">
                <a16:creationId xmlns:a16="http://schemas.microsoft.com/office/drawing/2014/main" id="{3877A4B2-50C1-874E-B3CB-6F9A77FC0334}"/>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0C70E1E2-0158-CF40-B64D-F6F538FB8DA6}"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58374" name="Rectangle 2">
            <a:extLst>
              <a:ext uri="{FF2B5EF4-FFF2-40B4-BE49-F238E27FC236}">
                <a16:creationId xmlns:a16="http://schemas.microsoft.com/office/drawing/2014/main" id="{7A481069-1F5F-A548-A732-A317B80703D0}"/>
              </a:ext>
            </a:extLst>
          </p:cNvPr>
          <p:cNvSpPr>
            <a:spLocks noGrp="1" noRot="1" noChangeAspect="1" noChangeArrowheads="1" noTextEdit="1"/>
          </p:cNvSpPr>
          <p:nvPr>
            <p:ph type="sldImg"/>
          </p:nvPr>
        </p:nvSpPr>
        <p:spPr>
          <a:xfrm>
            <a:off x="992188" y="768350"/>
            <a:ext cx="5114925" cy="3836988"/>
          </a:xfrm>
          <a:ln/>
        </p:spPr>
      </p:sp>
      <p:sp>
        <p:nvSpPr>
          <p:cNvPr id="58375" name="Rectangle 3">
            <a:extLst>
              <a:ext uri="{FF2B5EF4-FFF2-40B4-BE49-F238E27FC236}">
                <a16:creationId xmlns:a16="http://schemas.microsoft.com/office/drawing/2014/main" id="{48F62276-E292-2943-9C25-C9F2FC483B9E}"/>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465780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69641BC-6537-D54F-9B56-C90696F93C60}"/>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0659" name="Rectangle 3">
            <a:extLst>
              <a:ext uri="{FF2B5EF4-FFF2-40B4-BE49-F238E27FC236}">
                <a16:creationId xmlns:a16="http://schemas.microsoft.com/office/drawing/2014/main" id="{1D94A793-38F5-E54F-8036-CE29193B2021}"/>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F7BA6E4-81A2-D343-BA97-E71B2A4E1786}"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0660" name="Rectangle 6">
            <a:extLst>
              <a:ext uri="{FF2B5EF4-FFF2-40B4-BE49-F238E27FC236}">
                <a16:creationId xmlns:a16="http://schemas.microsoft.com/office/drawing/2014/main" id="{C6F88AAE-D67D-3248-8FD5-79AB95F5E904}"/>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0661" name="Rectangle 7">
            <a:extLst>
              <a:ext uri="{FF2B5EF4-FFF2-40B4-BE49-F238E27FC236}">
                <a16:creationId xmlns:a16="http://schemas.microsoft.com/office/drawing/2014/main" id="{98AC418D-DD1B-1744-AA07-88BD2CCF119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2374BD0-B286-F348-B38A-577B64A2C05C}"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70662" name="Rectangle 2">
            <a:extLst>
              <a:ext uri="{FF2B5EF4-FFF2-40B4-BE49-F238E27FC236}">
                <a16:creationId xmlns:a16="http://schemas.microsoft.com/office/drawing/2014/main" id="{960BDEF7-8548-AB41-B149-AC57827A2220}"/>
              </a:ext>
            </a:extLst>
          </p:cNvPr>
          <p:cNvSpPr>
            <a:spLocks noGrp="1" noRot="1" noChangeAspect="1" noChangeArrowheads="1" noTextEdit="1"/>
          </p:cNvSpPr>
          <p:nvPr>
            <p:ph type="sldImg"/>
          </p:nvPr>
        </p:nvSpPr>
        <p:spPr>
          <a:xfrm>
            <a:off x="992188" y="768350"/>
            <a:ext cx="5114925" cy="3836988"/>
          </a:xfrm>
          <a:ln/>
        </p:spPr>
      </p:sp>
      <p:sp>
        <p:nvSpPr>
          <p:cNvPr id="70663" name="Rectangle 3">
            <a:extLst>
              <a:ext uri="{FF2B5EF4-FFF2-40B4-BE49-F238E27FC236}">
                <a16:creationId xmlns:a16="http://schemas.microsoft.com/office/drawing/2014/main" id="{27C70DC2-264D-5040-B5F9-7802E8755DAF}"/>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812148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1CE4F0C-5E7B-1E44-B316-C2EB34537A90}"/>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1683" name="Rectangle 3">
            <a:extLst>
              <a:ext uri="{FF2B5EF4-FFF2-40B4-BE49-F238E27FC236}">
                <a16:creationId xmlns:a16="http://schemas.microsoft.com/office/drawing/2014/main" id="{DFAACA3F-8788-1A4E-8CAA-35FC82D4E859}"/>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B4A3A83-1DEE-E74A-A4D0-7A83E2EC9058}"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1684" name="Rectangle 6">
            <a:extLst>
              <a:ext uri="{FF2B5EF4-FFF2-40B4-BE49-F238E27FC236}">
                <a16:creationId xmlns:a16="http://schemas.microsoft.com/office/drawing/2014/main" id="{3B4BD4BC-D038-A54A-AF70-DBE6D737628E}"/>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1685" name="Rectangle 7">
            <a:extLst>
              <a:ext uri="{FF2B5EF4-FFF2-40B4-BE49-F238E27FC236}">
                <a16:creationId xmlns:a16="http://schemas.microsoft.com/office/drawing/2014/main" id="{FCF8684F-87DD-7E4C-8393-FBBA2CB85D53}"/>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FAA341B-C2A9-994B-B7DB-7FC6916306FB}"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71686" name="Rectangle 2">
            <a:extLst>
              <a:ext uri="{FF2B5EF4-FFF2-40B4-BE49-F238E27FC236}">
                <a16:creationId xmlns:a16="http://schemas.microsoft.com/office/drawing/2014/main" id="{9C941908-05AF-7745-B879-FB0D9F74DB98}"/>
              </a:ext>
            </a:extLst>
          </p:cNvPr>
          <p:cNvSpPr>
            <a:spLocks noGrp="1" noRot="1" noChangeAspect="1" noChangeArrowheads="1" noTextEdit="1"/>
          </p:cNvSpPr>
          <p:nvPr>
            <p:ph type="sldImg"/>
          </p:nvPr>
        </p:nvSpPr>
        <p:spPr>
          <a:xfrm>
            <a:off x="992188" y="768350"/>
            <a:ext cx="5114925" cy="3836988"/>
          </a:xfrm>
          <a:ln/>
        </p:spPr>
      </p:sp>
      <p:sp>
        <p:nvSpPr>
          <p:cNvPr id="71687" name="Rectangle 3">
            <a:extLst>
              <a:ext uri="{FF2B5EF4-FFF2-40B4-BE49-F238E27FC236}">
                <a16:creationId xmlns:a16="http://schemas.microsoft.com/office/drawing/2014/main" id="{F3363400-A509-4142-A62D-254BDB2E48EB}"/>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530312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143A0C0-5F19-CA43-A4D9-725E8A960C64}"/>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2707" name="Rectangle 3">
            <a:extLst>
              <a:ext uri="{FF2B5EF4-FFF2-40B4-BE49-F238E27FC236}">
                <a16:creationId xmlns:a16="http://schemas.microsoft.com/office/drawing/2014/main" id="{31F1DAFC-C5BF-5D4B-BA26-473F7BA2D041}"/>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A64D539-45E7-4744-A4F7-3B00CD0D2955}"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2708" name="Rectangle 6">
            <a:extLst>
              <a:ext uri="{FF2B5EF4-FFF2-40B4-BE49-F238E27FC236}">
                <a16:creationId xmlns:a16="http://schemas.microsoft.com/office/drawing/2014/main" id="{895371AB-CDC1-C542-96A3-214DB4C3AFB3}"/>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2709" name="Rectangle 7">
            <a:extLst>
              <a:ext uri="{FF2B5EF4-FFF2-40B4-BE49-F238E27FC236}">
                <a16:creationId xmlns:a16="http://schemas.microsoft.com/office/drawing/2014/main" id="{4535077D-BED9-7145-A76A-E009F06B8DC8}"/>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3AC07F5-7FDF-B942-80F5-D9AC8182CC0D}"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72710" name="Rectangle 2">
            <a:extLst>
              <a:ext uri="{FF2B5EF4-FFF2-40B4-BE49-F238E27FC236}">
                <a16:creationId xmlns:a16="http://schemas.microsoft.com/office/drawing/2014/main" id="{DD9D01F9-40E7-BD4B-932A-1BCC6CBE1727}"/>
              </a:ext>
            </a:extLst>
          </p:cNvPr>
          <p:cNvSpPr>
            <a:spLocks noGrp="1" noRot="1" noChangeAspect="1" noChangeArrowheads="1" noTextEdit="1"/>
          </p:cNvSpPr>
          <p:nvPr>
            <p:ph type="sldImg"/>
          </p:nvPr>
        </p:nvSpPr>
        <p:spPr>
          <a:xfrm>
            <a:off x="992188" y="768350"/>
            <a:ext cx="5114925" cy="3836988"/>
          </a:xfrm>
          <a:ln/>
        </p:spPr>
      </p:sp>
      <p:sp>
        <p:nvSpPr>
          <p:cNvPr id="72711" name="Rectangle 3">
            <a:extLst>
              <a:ext uri="{FF2B5EF4-FFF2-40B4-BE49-F238E27FC236}">
                <a16:creationId xmlns:a16="http://schemas.microsoft.com/office/drawing/2014/main" id="{88A4DA47-BD9A-2F40-BC3C-7F12A0EB02E0}"/>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70993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6</a:t>
            </a:fld>
            <a:endParaRPr lang="en-US" altLang="en-US"/>
          </a:p>
        </p:txBody>
      </p:sp>
    </p:spTree>
    <p:extLst>
      <p:ext uri="{BB962C8B-B14F-4D97-AF65-F5344CB8AC3E}">
        <p14:creationId xmlns:p14="http://schemas.microsoft.com/office/powerpoint/2010/main" val="150549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10B8265-F399-844A-B6D1-ED431A670345}"/>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3731" name="Rectangle 3">
            <a:extLst>
              <a:ext uri="{FF2B5EF4-FFF2-40B4-BE49-F238E27FC236}">
                <a16:creationId xmlns:a16="http://schemas.microsoft.com/office/drawing/2014/main" id="{5D74A745-00FA-FE43-9E44-4A2076F43197}"/>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DAC4571-AA37-E94D-8FE5-38D653AEFDE0}"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3732" name="Rectangle 6">
            <a:extLst>
              <a:ext uri="{FF2B5EF4-FFF2-40B4-BE49-F238E27FC236}">
                <a16:creationId xmlns:a16="http://schemas.microsoft.com/office/drawing/2014/main" id="{9CE5DD4C-01AD-0D45-91E5-19F7DAD33995}"/>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3733" name="Rectangle 7">
            <a:extLst>
              <a:ext uri="{FF2B5EF4-FFF2-40B4-BE49-F238E27FC236}">
                <a16:creationId xmlns:a16="http://schemas.microsoft.com/office/drawing/2014/main" id="{FA264ED3-3883-5F4F-AAFB-029B251D252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4304EAD-EF88-0842-A7FB-9E7F963DE224}"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73734" name="Rectangle 2">
            <a:extLst>
              <a:ext uri="{FF2B5EF4-FFF2-40B4-BE49-F238E27FC236}">
                <a16:creationId xmlns:a16="http://schemas.microsoft.com/office/drawing/2014/main" id="{A48BF427-4742-5E42-BA4C-9E204B174457}"/>
              </a:ext>
            </a:extLst>
          </p:cNvPr>
          <p:cNvSpPr>
            <a:spLocks noGrp="1" noRot="1" noChangeAspect="1" noChangeArrowheads="1" noTextEdit="1"/>
          </p:cNvSpPr>
          <p:nvPr>
            <p:ph type="sldImg"/>
          </p:nvPr>
        </p:nvSpPr>
        <p:spPr>
          <a:xfrm>
            <a:off x="992188" y="768350"/>
            <a:ext cx="5114925" cy="3836988"/>
          </a:xfrm>
          <a:ln/>
        </p:spPr>
      </p:sp>
      <p:sp>
        <p:nvSpPr>
          <p:cNvPr id="73735" name="Rectangle 3">
            <a:extLst>
              <a:ext uri="{FF2B5EF4-FFF2-40B4-BE49-F238E27FC236}">
                <a16:creationId xmlns:a16="http://schemas.microsoft.com/office/drawing/2014/main" id="{0D7E1C8A-2172-D84C-80BD-48A1EEA29BBF}"/>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703261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22D1591-E28A-5D4E-A5A9-964A97C1D409}"/>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4755" name="Rectangle 3">
            <a:extLst>
              <a:ext uri="{FF2B5EF4-FFF2-40B4-BE49-F238E27FC236}">
                <a16:creationId xmlns:a16="http://schemas.microsoft.com/office/drawing/2014/main" id="{30291E49-72D4-3C43-9E75-E34C538C7D15}"/>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A0253DB-BE0A-B440-9FCA-64C6BE9343A8}"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4756" name="Rectangle 6">
            <a:extLst>
              <a:ext uri="{FF2B5EF4-FFF2-40B4-BE49-F238E27FC236}">
                <a16:creationId xmlns:a16="http://schemas.microsoft.com/office/drawing/2014/main" id="{064E91FA-BCA4-354C-B60B-42FB992E11D4}"/>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4757" name="Rectangle 7">
            <a:extLst>
              <a:ext uri="{FF2B5EF4-FFF2-40B4-BE49-F238E27FC236}">
                <a16:creationId xmlns:a16="http://schemas.microsoft.com/office/drawing/2014/main" id="{5628D1B8-6B5A-1A4E-9A82-443420A74018}"/>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63009F1-4758-424F-84B2-A4605E8538D5}"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74758" name="Rectangle 2">
            <a:extLst>
              <a:ext uri="{FF2B5EF4-FFF2-40B4-BE49-F238E27FC236}">
                <a16:creationId xmlns:a16="http://schemas.microsoft.com/office/drawing/2014/main" id="{3C282B4D-9C41-8840-8F63-1B8B52C95BDA}"/>
              </a:ext>
            </a:extLst>
          </p:cNvPr>
          <p:cNvSpPr>
            <a:spLocks noGrp="1" noRot="1" noChangeAspect="1" noChangeArrowheads="1" noTextEdit="1"/>
          </p:cNvSpPr>
          <p:nvPr>
            <p:ph type="sldImg"/>
          </p:nvPr>
        </p:nvSpPr>
        <p:spPr>
          <a:xfrm>
            <a:off x="992188" y="768350"/>
            <a:ext cx="5114925" cy="3836988"/>
          </a:xfrm>
          <a:ln/>
        </p:spPr>
      </p:sp>
      <p:sp>
        <p:nvSpPr>
          <p:cNvPr id="74759" name="Rectangle 3">
            <a:extLst>
              <a:ext uri="{FF2B5EF4-FFF2-40B4-BE49-F238E27FC236}">
                <a16:creationId xmlns:a16="http://schemas.microsoft.com/office/drawing/2014/main" id="{FAA97481-B6FB-EF43-BBE9-B6B816C92004}"/>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970062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E573FC2-6A04-224D-9619-F87ED1C5C23C}"/>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5779" name="Rectangle 3">
            <a:extLst>
              <a:ext uri="{FF2B5EF4-FFF2-40B4-BE49-F238E27FC236}">
                <a16:creationId xmlns:a16="http://schemas.microsoft.com/office/drawing/2014/main" id="{D44B0B3A-DF24-EF43-81F6-B77402DD120F}"/>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F009C0F-D589-0745-BE56-B1F12EF8C8EA}"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5780" name="Rectangle 6">
            <a:extLst>
              <a:ext uri="{FF2B5EF4-FFF2-40B4-BE49-F238E27FC236}">
                <a16:creationId xmlns:a16="http://schemas.microsoft.com/office/drawing/2014/main" id="{7B70581E-D891-BE44-8C55-6BBBC8DE7692}"/>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5781" name="Rectangle 7">
            <a:extLst>
              <a:ext uri="{FF2B5EF4-FFF2-40B4-BE49-F238E27FC236}">
                <a16:creationId xmlns:a16="http://schemas.microsoft.com/office/drawing/2014/main" id="{CF3F70CB-1EF3-7F49-8E3F-F69AD5C5A254}"/>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41D27CC-1619-4B40-B9F4-9A53FA7BA8CA}"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75782" name="Rectangle 2">
            <a:extLst>
              <a:ext uri="{FF2B5EF4-FFF2-40B4-BE49-F238E27FC236}">
                <a16:creationId xmlns:a16="http://schemas.microsoft.com/office/drawing/2014/main" id="{143ECAFE-D9A1-804E-98E5-9BF216A099F1}"/>
              </a:ext>
            </a:extLst>
          </p:cNvPr>
          <p:cNvSpPr>
            <a:spLocks noGrp="1" noRot="1" noChangeAspect="1" noChangeArrowheads="1" noTextEdit="1"/>
          </p:cNvSpPr>
          <p:nvPr>
            <p:ph type="sldImg"/>
          </p:nvPr>
        </p:nvSpPr>
        <p:spPr>
          <a:xfrm>
            <a:off x="992188" y="768350"/>
            <a:ext cx="5114925" cy="3836988"/>
          </a:xfrm>
          <a:ln/>
        </p:spPr>
      </p:sp>
      <p:sp>
        <p:nvSpPr>
          <p:cNvPr id="75783" name="Rectangle 3">
            <a:extLst>
              <a:ext uri="{FF2B5EF4-FFF2-40B4-BE49-F238E27FC236}">
                <a16:creationId xmlns:a16="http://schemas.microsoft.com/office/drawing/2014/main" id="{53FDBC9F-9B41-5E45-86D1-E91068C517F6}"/>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761594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037DD51-F695-8943-90B4-56C5BDA4A90B}"/>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6803" name="Rectangle 3">
            <a:extLst>
              <a:ext uri="{FF2B5EF4-FFF2-40B4-BE49-F238E27FC236}">
                <a16:creationId xmlns:a16="http://schemas.microsoft.com/office/drawing/2014/main" id="{1B92C937-C079-F340-92D8-33C6CDAD4679}"/>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C75FB22-60AC-854A-B36B-5FAA4EACCF93}"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6804" name="Rectangle 6">
            <a:extLst>
              <a:ext uri="{FF2B5EF4-FFF2-40B4-BE49-F238E27FC236}">
                <a16:creationId xmlns:a16="http://schemas.microsoft.com/office/drawing/2014/main" id="{7FAB7707-614C-A445-9B77-A9910B87DE96}"/>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6805" name="Rectangle 7">
            <a:extLst>
              <a:ext uri="{FF2B5EF4-FFF2-40B4-BE49-F238E27FC236}">
                <a16:creationId xmlns:a16="http://schemas.microsoft.com/office/drawing/2014/main" id="{C983B439-1C4B-F14C-93C6-CE7673413DD2}"/>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02DB27F-9AE1-1545-A5BA-246275086DAB}"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76806" name="Rectangle 2">
            <a:extLst>
              <a:ext uri="{FF2B5EF4-FFF2-40B4-BE49-F238E27FC236}">
                <a16:creationId xmlns:a16="http://schemas.microsoft.com/office/drawing/2014/main" id="{F243B456-731A-2142-8574-F85472D8A95F}"/>
              </a:ext>
            </a:extLst>
          </p:cNvPr>
          <p:cNvSpPr>
            <a:spLocks noGrp="1" noRot="1" noChangeAspect="1" noChangeArrowheads="1" noTextEdit="1"/>
          </p:cNvSpPr>
          <p:nvPr>
            <p:ph type="sldImg"/>
          </p:nvPr>
        </p:nvSpPr>
        <p:spPr>
          <a:xfrm>
            <a:off x="992188" y="768350"/>
            <a:ext cx="5114925" cy="3836988"/>
          </a:xfrm>
          <a:ln/>
        </p:spPr>
      </p:sp>
      <p:sp>
        <p:nvSpPr>
          <p:cNvPr id="76807" name="Rectangle 3">
            <a:extLst>
              <a:ext uri="{FF2B5EF4-FFF2-40B4-BE49-F238E27FC236}">
                <a16:creationId xmlns:a16="http://schemas.microsoft.com/office/drawing/2014/main" id="{04B5DF36-38DB-EA4C-B6AE-6A6A36F43F1E}"/>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456627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3BEA38-1DE0-AC47-BC4F-FD71D076570F}"/>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7827" name="Rectangle 3">
            <a:extLst>
              <a:ext uri="{FF2B5EF4-FFF2-40B4-BE49-F238E27FC236}">
                <a16:creationId xmlns:a16="http://schemas.microsoft.com/office/drawing/2014/main" id="{3C4FC958-11E7-A444-8E07-3D4C85773AC3}"/>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6965F84-2EE1-C045-B7DC-2E7571EC3647}"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7828" name="Rectangle 6">
            <a:extLst>
              <a:ext uri="{FF2B5EF4-FFF2-40B4-BE49-F238E27FC236}">
                <a16:creationId xmlns:a16="http://schemas.microsoft.com/office/drawing/2014/main" id="{1453F089-387F-9A49-99CC-BBFE99FF4917}"/>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7829" name="Rectangle 7">
            <a:extLst>
              <a:ext uri="{FF2B5EF4-FFF2-40B4-BE49-F238E27FC236}">
                <a16:creationId xmlns:a16="http://schemas.microsoft.com/office/drawing/2014/main" id="{55191177-3788-E24C-ADA0-891BF4DDA111}"/>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A6A4311-59B0-0248-87A0-CB4B2CC67225}"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
        <p:nvSpPr>
          <p:cNvPr id="77830" name="Rectangle 2">
            <a:extLst>
              <a:ext uri="{FF2B5EF4-FFF2-40B4-BE49-F238E27FC236}">
                <a16:creationId xmlns:a16="http://schemas.microsoft.com/office/drawing/2014/main" id="{DCB0BC4B-3CC5-1841-9AFB-91DE5BF19B9C}"/>
              </a:ext>
            </a:extLst>
          </p:cNvPr>
          <p:cNvSpPr>
            <a:spLocks noGrp="1" noRot="1" noChangeAspect="1" noChangeArrowheads="1" noTextEdit="1"/>
          </p:cNvSpPr>
          <p:nvPr>
            <p:ph type="sldImg"/>
          </p:nvPr>
        </p:nvSpPr>
        <p:spPr>
          <a:xfrm>
            <a:off x="992188" y="768350"/>
            <a:ext cx="5114925" cy="3836988"/>
          </a:xfrm>
          <a:ln/>
        </p:spPr>
      </p:sp>
      <p:sp>
        <p:nvSpPr>
          <p:cNvPr id="77831" name="Rectangle 3">
            <a:extLst>
              <a:ext uri="{FF2B5EF4-FFF2-40B4-BE49-F238E27FC236}">
                <a16:creationId xmlns:a16="http://schemas.microsoft.com/office/drawing/2014/main" id="{03DBD48D-0418-074E-9726-1CD49A3E2B95}"/>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40513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8EF5EFB-BB0D-454F-BA22-739D6C1641B5}"/>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8851" name="Rectangle 3">
            <a:extLst>
              <a:ext uri="{FF2B5EF4-FFF2-40B4-BE49-F238E27FC236}">
                <a16:creationId xmlns:a16="http://schemas.microsoft.com/office/drawing/2014/main" id="{514BABBF-7F01-524D-89DB-EC0F256A2693}"/>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F68BFF7-674B-1C4A-A69A-944AF481F9B2}"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8852" name="Rectangle 6">
            <a:extLst>
              <a:ext uri="{FF2B5EF4-FFF2-40B4-BE49-F238E27FC236}">
                <a16:creationId xmlns:a16="http://schemas.microsoft.com/office/drawing/2014/main" id="{A0595EB5-30CB-9D47-8515-77CEBE2216CA}"/>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8853" name="Rectangle 7">
            <a:extLst>
              <a:ext uri="{FF2B5EF4-FFF2-40B4-BE49-F238E27FC236}">
                <a16:creationId xmlns:a16="http://schemas.microsoft.com/office/drawing/2014/main" id="{083C655D-C4B7-BA41-BCDD-5C814EFB394D}"/>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EBFF50F-EB6C-DE4E-A15C-383E7563BC2F}"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78854" name="Rectangle 2">
            <a:extLst>
              <a:ext uri="{FF2B5EF4-FFF2-40B4-BE49-F238E27FC236}">
                <a16:creationId xmlns:a16="http://schemas.microsoft.com/office/drawing/2014/main" id="{A2B3CAC4-FFB9-C54A-9B6C-3E7AAB7F52D5}"/>
              </a:ext>
            </a:extLst>
          </p:cNvPr>
          <p:cNvSpPr>
            <a:spLocks noGrp="1" noRot="1" noChangeAspect="1" noChangeArrowheads="1" noTextEdit="1"/>
          </p:cNvSpPr>
          <p:nvPr>
            <p:ph type="sldImg"/>
          </p:nvPr>
        </p:nvSpPr>
        <p:spPr>
          <a:xfrm>
            <a:off x="992188" y="768350"/>
            <a:ext cx="5114925" cy="3836988"/>
          </a:xfrm>
          <a:ln/>
        </p:spPr>
      </p:sp>
      <p:sp>
        <p:nvSpPr>
          <p:cNvPr id="78855" name="Rectangle 3">
            <a:extLst>
              <a:ext uri="{FF2B5EF4-FFF2-40B4-BE49-F238E27FC236}">
                <a16:creationId xmlns:a16="http://schemas.microsoft.com/office/drawing/2014/main" id="{4C6CD20A-D81D-E94D-9588-81F183AAC668}"/>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563402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B48AC0D-2BCC-664F-954F-AEEBE60DA98E}"/>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79875" name="Rectangle 3">
            <a:extLst>
              <a:ext uri="{FF2B5EF4-FFF2-40B4-BE49-F238E27FC236}">
                <a16:creationId xmlns:a16="http://schemas.microsoft.com/office/drawing/2014/main" id="{77FB4F07-CD98-B045-9C91-A461F9A13780}"/>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127347D-EB3F-A54A-82CE-77761F11AFA7}"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79876" name="Rectangle 6">
            <a:extLst>
              <a:ext uri="{FF2B5EF4-FFF2-40B4-BE49-F238E27FC236}">
                <a16:creationId xmlns:a16="http://schemas.microsoft.com/office/drawing/2014/main" id="{CF16F490-9F0C-9343-89DC-F0812CEB60C3}"/>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79877" name="Rectangle 7">
            <a:extLst>
              <a:ext uri="{FF2B5EF4-FFF2-40B4-BE49-F238E27FC236}">
                <a16:creationId xmlns:a16="http://schemas.microsoft.com/office/drawing/2014/main" id="{C2A9FC2B-C5AF-9443-98FD-89EA4EFDEB8F}"/>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F0CC1FF-BAA6-0B4E-9021-A818B47F557A}"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
        <p:nvSpPr>
          <p:cNvPr id="79878" name="Rectangle 2">
            <a:extLst>
              <a:ext uri="{FF2B5EF4-FFF2-40B4-BE49-F238E27FC236}">
                <a16:creationId xmlns:a16="http://schemas.microsoft.com/office/drawing/2014/main" id="{BAE6DAA0-6015-DA40-87DC-B2620B139722}"/>
              </a:ext>
            </a:extLst>
          </p:cNvPr>
          <p:cNvSpPr>
            <a:spLocks noGrp="1" noRot="1" noChangeAspect="1" noChangeArrowheads="1" noTextEdit="1"/>
          </p:cNvSpPr>
          <p:nvPr>
            <p:ph type="sldImg"/>
          </p:nvPr>
        </p:nvSpPr>
        <p:spPr>
          <a:xfrm>
            <a:off x="992188" y="768350"/>
            <a:ext cx="5114925" cy="3836988"/>
          </a:xfrm>
          <a:ln/>
        </p:spPr>
      </p:sp>
      <p:sp>
        <p:nvSpPr>
          <p:cNvPr id="79879" name="Rectangle 3">
            <a:extLst>
              <a:ext uri="{FF2B5EF4-FFF2-40B4-BE49-F238E27FC236}">
                <a16:creationId xmlns:a16="http://schemas.microsoft.com/office/drawing/2014/main" id="{4E95CC4A-B80C-7F43-80AC-81F135FD7515}"/>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4083625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7D5F3D4-8AC0-7F47-A7ED-36921D44EB5F}"/>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0899" name="Rectangle 3">
            <a:extLst>
              <a:ext uri="{FF2B5EF4-FFF2-40B4-BE49-F238E27FC236}">
                <a16:creationId xmlns:a16="http://schemas.microsoft.com/office/drawing/2014/main" id="{572FC2C3-A409-534C-9AF8-89192E6146FD}"/>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74ED54F-2B5C-924F-A428-28D8A56B36E3}"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0900" name="Rectangle 6">
            <a:extLst>
              <a:ext uri="{FF2B5EF4-FFF2-40B4-BE49-F238E27FC236}">
                <a16:creationId xmlns:a16="http://schemas.microsoft.com/office/drawing/2014/main" id="{05D27AFB-F035-9348-810A-6926EB519F2D}"/>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0901" name="Rectangle 7">
            <a:extLst>
              <a:ext uri="{FF2B5EF4-FFF2-40B4-BE49-F238E27FC236}">
                <a16:creationId xmlns:a16="http://schemas.microsoft.com/office/drawing/2014/main" id="{B4F4C75E-7888-4647-B349-CA278DE67CB9}"/>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17CC64B-6AC3-F14B-BE19-C2C9425CA012}" type="slidenum">
              <a:rPr lang="en-US" altLang="en-US">
                <a:latin typeface="Times New Roman" panose="02020603050405020304" pitchFamily="18" charset="0"/>
              </a:rPr>
              <a:pPr/>
              <a:t>76</a:t>
            </a:fld>
            <a:endParaRPr lang="en-US" altLang="en-US">
              <a:latin typeface="Times New Roman" panose="02020603050405020304" pitchFamily="18" charset="0"/>
            </a:endParaRPr>
          </a:p>
        </p:txBody>
      </p:sp>
      <p:sp>
        <p:nvSpPr>
          <p:cNvPr id="80902" name="Rectangle 2">
            <a:extLst>
              <a:ext uri="{FF2B5EF4-FFF2-40B4-BE49-F238E27FC236}">
                <a16:creationId xmlns:a16="http://schemas.microsoft.com/office/drawing/2014/main" id="{7FF855FD-542E-9F44-8833-A23D96448826}"/>
              </a:ext>
            </a:extLst>
          </p:cNvPr>
          <p:cNvSpPr>
            <a:spLocks noGrp="1" noRot="1" noChangeAspect="1" noChangeArrowheads="1" noTextEdit="1"/>
          </p:cNvSpPr>
          <p:nvPr>
            <p:ph type="sldImg"/>
          </p:nvPr>
        </p:nvSpPr>
        <p:spPr>
          <a:xfrm>
            <a:off x="992188" y="768350"/>
            <a:ext cx="5114925" cy="3836988"/>
          </a:xfrm>
          <a:ln/>
        </p:spPr>
      </p:sp>
      <p:sp>
        <p:nvSpPr>
          <p:cNvPr id="80903" name="Rectangle 3">
            <a:extLst>
              <a:ext uri="{FF2B5EF4-FFF2-40B4-BE49-F238E27FC236}">
                <a16:creationId xmlns:a16="http://schemas.microsoft.com/office/drawing/2014/main" id="{49B4B81A-F777-654A-BF25-E9BCF6EFAED6}"/>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559346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7ECE755-247D-B040-A0CE-FD1117029B5A}"/>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1923" name="Rectangle 3">
            <a:extLst>
              <a:ext uri="{FF2B5EF4-FFF2-40B4-BE49-F238E27FC236}">
                <a16:creationId xmlns:a16="http://schemas.microsoft.com/office/drawing/2014/main" id="{8D2D53B5-C707-224C-89D4-509BCF4A3A94}"/>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ECF664A-0AA6-EE44-951F-D246FDDCC1B1}"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1924" name="Rectangle 6">
            <a:extLst>
              <a:ext uri="{FF2B5EF4-FFF2-40B4-BE49-F238E27FC236}">
                <a16:creationId xmlns:a16="http://schemas.microsoft.com/office/drawing/2014/main" id="{426E3C56-FE3C-F044-8399-C484540683EA}"/>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1925" name="Rectangle 7">
            <a:extLst>
              <a:ext uri="{FF2B5EF4-FFF2-40B4-BE49-F238E27FC236}">
                <a16:creationId xmlns:a16="http://schemas.microsoft.com/office/drawing/2014/main" id="{413F6D9F-7AEB-334F-864A-68128C5CCA8E}"/>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3ED5E10-3A15-0942-A63E-4DCD23A52373}"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
        <p:nvSpPr>
          <p:cNvPr id="81926" name="Rectangle 2">
            <a:extLst>
              <a:ext uri="{FF2B5EF4-FFF2-40B4-BE49-F238E27FC236}">
                <a16:creationId xmlns:a16="http://schemas.microsoft.com/office/drawing/2014/main" id="{D3F8218A-1C03-1D4C-86FB-416F55910175}"/>
              </a:ext>
            </a:extLst>
          </p:cNvPr>
          <p:cNvSpPr>
            <a:spLocks noGrp="1" noRot="1" noChangeAspect="1" noChangeArrowheads="1" noTextEdit="1"/>
          </p:cNvSpPr>
          <p:nvPr>
            <p:ph type="sldImg"/>
          </p:nvPr>
        </p:nvSpPr>
        <p:spPr>
          <a:xfrm>
            <a:off x="992188" y="768350"/>
            <a:ext cx="5114925" cy="3836988"/>
          </a:xfrm>
          <a:ln/>
        </p:spPr>
      </p:sp>
      <p:sp>
        <p:nvSpPr>
          <p:cNvPr id="81927" name="Rectangle 3">
            <a:extLst>
              <a:ext uri="{FF2B5EF4-FFF2-40B4-BE49-F238E27FC236}">
                <a16:creationId xmlns:a16="http://schemas.microsoft.com/office/drawing/2014/main" id="{1F0F6696-F3F7-0B45-A0AC-549348C28B31}"/>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467438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9C58D86-3690-C44C-BBB8-DDA45431134F}"/>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2947" name="Rectangle 3">
            <a:extLst>
              <a:ext uri="{FF2B5EF4-FFF2-40B4-BE49-F238E27FC236}">
                <a16:creationId xmlns:a16="http://schemas.microsoft.com/office/drawing/2014/main" id="{DAFCEE71-E8A1-0441-A491-BEECD0843BED}"/>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7C02CBB-10D7-7747-8A52-40E0C120FBE1}"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2948" name="Rectangle 6">
            <a:extLst>
              <a:ext uri="{FF2B5EF4-FFF2-40B4-BE49-F238E27FC236}">
                <a16:creationId xmlns:a16="http://schemas.microsoft.com/office/drawing/2014/main" id="{AAA656F4-1DB2-084B-B4D2-44EDA1C5C1A6}"/>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2949" name="Rectangle 7">
            <a:extLst>
              <a:ext uri="{FF2B5EF4-FFF2-40B4-BE49-F238E27FC236}">
                <a16:creationId xmlns:a16="http://schemas.microsoft.com/office/drawing/2014/main" id="{C36D6DC6-8EE4-974A-BD8C-C2D6272CC1A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E7BA667-8005-6143-BCD3-1B64F17AA59C}" type="slidenum">
              <a:rPr lang="en-US" altLang="en-US">
                <a:latin typeface="Times New Roman" panose="02020603050405020304" pitchFamily="18" charset="0"/>
              </a:rPr>
              <a:pPr/>
              <a:t>78</a:t>
            </a:fld>
            <a:endParaRPr lang="en-US" altLang="en-US">
              <a:latin typeface="Times New Roman" panose="02020603050405020304" pitchFamily="18" charset="0"/>
            </a:endParaRPr>
          </a:p>
        </p:txBody>
      </p:sp>
      <p:sp>
        <p:nvSpPr>
          <p:cNvPr id="82950" name="Rectangle 2">
            <a:extLst>
              <a:ext uri="{FF2B5EF4-FFF2-40B4-BE49-F238E27FC236}">
                <a16:creationId xmlns:a16="http://schemas.microsoft.com/office/drawing/2014/main" id="{B6F89154-9ABB-7E49-B006-7FDF0B4649E4}"/>
              </a:ext>
            </a:extLst>
          </p:cNvPr>
          <p:cNvSpPr>
            <a:spLocks noGrp="1" noRot="1" noChangeAspect="1" noChangeArrowheads="1" noTextEdit="1"/>
          </p:cNvSpPr>
          <p:nvPr>
            <p:ph type="sldImg"/>
          </p:nvPr>
        </p:nvSpPr>
        <p:spPr>
          <a:xfrm>
            <a:off x="992188" y="768350"/>
            <a:ext cx="5114925" cy="3836988"/>
          </a:xfrm>
          <a:ln/>
        </p:spPr>
      </p:sp>
      <p:sp>
        <p:nvSpPr>
          <p:cNvPr id="82951" name="Rectangle 3">
            <a:extLst>
              <a:ext uri="{FF2B5EF4-FFF2-40B4-BE49-F238E27FC236}">
                <a16:creationId xmlns:a16="http://schemas.microsoft.com/office/drawing/2014/main" id="{0825542C-EEE0-4C4C-9CAE-46A15A02A05A}"/>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1753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8881BC3B-0AA5-4EBD-8D18-ED87CA4627CD}" type="slidenum">
              <a:rPr lang="en-US" altLang="en-US" sz="1300"/>
              <a:pPr/>
              <a:t>11</a:t>
            </a:fld>
            <a:endParaRPr lang="en-US" altLang="en-US" sz="1300"/>
          </a:p>
        </p:txBody>
      </p:sp>
      <p:sp>
        <p:nvSpPr>
          <p:cNvPr id="78851" name="Rectangle 2"/>
          <p:cNvSpPr>
            <a:spLocks noGrp="1" noRot="1" noChangeAspect="1" noChangeArrowheads="1" noTextEdit="1"/>
          </p:cNvSpPr>
          <p:nvPr>
            <p:ph type="sldImg"/>
          </p:nvPr>
        </p:nvSpPr>
        <p:spPr>
          <a:xfrm>
            <a:off x="992188" y="768350"/>
            <a:ext cx="5113337" cy="3835400"/>
          </a:xfrm>
          <a:solidFill>
            <a:srgbClr val="FFFFFF"/>
          </a:solidFill>
          <a:ln/>
        </p:spPr>
      </p:sp>
      <p:sp>
        <p:nvSpPr>
          <p:cNvPr id="78852" name="Rectangle 3"/>
          <p:cNvSpPr>
            <a:spLocks noGrp="1" noChangeArrowheads="1"/>
          </p:cNvSpPr>
          <p:nvPr>
            <p:ph type="body" idx="1"/>
          </p:nvPr>
        </p:nvSpPr>
        <p:spPr>
          <a:xfrm>
            <a:off x="946150" y="4860925"/>
            <a:ext cx="5205413"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l-GR" altLang="el-GR"/>
          </a:p>
        </p:txBody>
      </p:sp>
    </p:spTree>
    <p:extLst>
      <p:ext uri="{BB962C8B-B14F-4D97-AF65-F5344CB8AC3E}">
        <p14:creationId xmlns:p14="http://schemas.microsoft.com/office/powerpoint/2010/main" val="522580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710C9A5-1890-CD49-8038-DC255CE491DD}"/>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3971" name="Rectangle 3">
            <a:extLst>
              <a:ext uri="{FF2B5EF4-FFF2-40B4-BE49-F238E27FC236}">
                <a16:creationId xmlns:a16="http://schemas.microsoft.com/office/drawing/2014/main" id="{C7054A85-DEB3-984A-A6E2-1C38A47410C3}"/>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D2098DC2-7DBB-7744-9E81-BB0E65D0C4BC}"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3972" name="Rectangle 6">
            <a:extLst>
              <a:ext uri="{FF2B5EF4-FFF2-40B4-BE49-F238E27FC236}">
                <a16:creationId xmlns:a16="http://schemas.microsoft.com/office/drawing/2014/main" id="{43DCD8ED-F05F-8548-929C-E01FA69A4D67}"/>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3973" name="Rectangle 7">
            <a:extLst>
              <a:ext uri="{FF2B5EF4-FFF2-40B4-BE49-F238E27FC236}">
                <a16:creationId xmlns:a16="http://schemas.microsoft.com/office/drawing/2014/main" id="{831768AD-7D94-4345-B8B0-1CE342AA494F}"/>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17524CC4-B14F-BF4B-97C5-8A22D10F5620}" type="slidenum">
              <a:rPr lang="en-US" altLang="en-US">
                <a:latin typeface="Times New Roman" panose="02020603050405020304" pitchFamily="18" charset="0"/>
              </a:rPr>
              <a:pPr/>
              <a:t>79</a:t>
            </a:fld>
            <a:endParaRPr lang="en-US" altLang="en-US">
              <a:latin typeface="Times New Roman" panose="02020603050405020304" pitchFamily="18" charset="0"/>
            </a:endParaRPr>
          </a:p>
        </p:txBody>
      </p:sp>
      <p:sp>
        <p:nvSpPr>
          <p:cNvPr id="83974" name="Rectangle 2">
            <a:extLst>
              <a:ext uri="{FF2B5EF4-FFF2-40B4-BE49-F238E27FC236}">
                <a16:creationId xmlns:a16="http://schemas.microsoft.com/office/drawing/2014/main" id="{C7D53685-3EA6-9143-B060-6F57DEC1ED29}"/>
              </a:ext>
            </a:extLst>
          </p:cNvPr>
          <p:cNvSpPr>
            <a:spLocks noGrp="1" noRot="1" noChangeAspect="1" noChangeArrowheads="1" noTextEdit="1"/>
          </p:cNvSpPr>
          <p:nvPr>
            <p:ph type="sldImg"/>
          </p:nvPr>
        </p:nvSpPr>
        <p:spPr>
          <a:xfrm>
            <a:off x="992188" y="768350"/>
            <a:ext cx="5114925" cy="3836988"/>
          </a:xfrm>
          <a:ln/>
        </p:spPr>
      </p:sp>
      <p:sp>
        <p:nvSpPr>
          <p:cNvPr id="83975" name="Rectangle 3">
            <a:extLst>
              <a:ext uri="{FF2B5EF4-FFF2-40B4-BE49-F238E27FC236}">
                <a16:creationId xmlns:a16="http://schemas.microsoft.com/office/drawing/2014/main" id="{45FB40F4-7F8A-6F4A-8E65-A049BE210D35}"/>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630690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7537940-E848-D04A-B77F-799B74354007}"/>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7043" name="Rectangle 3">
            <a:extLst>
              <a:ext uri="{FF2B5EF4-FFF2-40B4-BE49-F238E27FC236}">
                <a16:creationId xmlns:a16="http://schemas.microsoft.com/office/drawing/2014/main" id="{8ECCECC0-6C04-FE49-9CFE-78BAAD047CF9}"/>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FB88718-7685-8C4B-8B1C-9C0DA13870E1}"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7044" name="Rectangle 6">
            <a:extLst>
              <a:ext uri="{FF2B5EF4-FFF2-40B4-BE49-F238E27FC236}">
                <a16:creationId xmlns:a16="http://schemas.microsoft.com/office/drawing/2014/main" id="{95A08746-C8DE-DD44-A617-9D75E2705340}"/>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7045" name="Rectangle 7">
            <a:extLst>
              <a:ext uri="{FF2B5EF4-FFF2-40B4-BE49-F238E27FC236}">
                <a16:creationId xmlns:a16="http://schemas.microsoft.com/office/drawing/2014/main" id="{D9ED8D36-1817-844E-82F6-0247A25577CF}"/>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E4545E2-3E84-394C-BE61-AF7BF407BA97}" type="slidenum">
              <a:rPr lang="en-US" altLang="en-US">
                <a:latin typeface="Times New Roman" panose="02020603050405020304" pitchFamily="18" charset="0"/>
              </a:rPr>
              <a:pPr/>
              <a:t>81</a:t>
            </a:fld>
            <a:endParaRPr lang="en-US" altLang="en-US">
              <a:latin typeface="Times New Roman" panose="02020603050405020304" pitchFamily="18" charset="0"/>
            </a:endParaRPr>
          </a:p>
        </p:txBody>
      </p:sp>
      <p:sp>
        <p:nvSpPr>
          <p:cNvPr id="87046" name="Rectangle 2">
            <a:extLst>
              <a:ext uri="{FF2B5EF4-FFF2-40B4-BE49-F238E27FC236}">
                <a16:creationId xmlns:a16="http://schemas.microsoft.com/office/drawing/2014/main" id="{3800A603-0528-8B4E-B952-8F42FA5A5797}"/>
              </a:ext>
            </a:extLst>
          </p:cNvPr>
          <p:cNvSpPr>
            <a:spLocks noGrp="1" noRot="1" noChangeAspect="1" noChangeArrowheads="1" noTextEdit="1"/>
          </p:cNvSpPr>
          <p:nvPr>
            <p:ph type="sldImg"/>
          </p:nvPr>
        </p:nvSpPr>
        <p:spPr>
          <a:xfrm>
            <a:off x="992188" y="768350"/>
            <a:ext cx="5114925" cy="3836988"/>
          </a:xfrm>
          <a:ln/>
        </p:spPr>
      </p:sp>
      <p:sp>
        <p:nvSpPr>
          <p:cNvPr id="87047" name="Rectangle 3">
            <a:extLst>
              <a:ext uri="{FF2B5EF4-FFF2-40B4-BE49-F238E27FC236}">
                <a16:creationId xmlns:a16="http://schemas.microsoft.com/office/drawing/2014/main" id="{93B31223-8883-414D-9C93-04326A89DE40}"/>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409508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00B6EB3-62DA-744C-B9C9-6E76A2535B0D}"/>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8067" name="Rectangle 3">
            <a:extLst>
              <a:ext uri="{FF2B5EF4-FFF2-40B4-BE49-F238E27FC236}">
                <a16:creationId xmlns:a16="http://schemas.microsoft.com/office/drawing/2014/main" id="{154A9970-0854-1A46-B1EC-D6B9380356BF}"/>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D52D920A-D40B-6F47-82CA-B70847C42B01}"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8068" name="Rectangle 6">
            <a:extLst>
              <a:ext uri="{FF2B5EF4-FFF2-40B4-BE49-F238E27FC236}">
                <a16:creationId xmlns:a16="http://schemas.microsoft.com/office/drawing/2014/main" id="{FF205064-95A5-A740-B488-986B7F1D86E9}"/>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8069" name="Rectangle 7">
            <a:extLst>
              <a:ext uri="{FF2B5EF4-FFF2-40B4-BE49-F238E27FC236}">
                <a16:creationId xmlns:a16="http://schemas.microsoft.com/office/drawing/2014/main" id="{0E5CBADD-554D-2B49-88AA-315DE269C0E4}"/>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18A2625-BAE4-D14B-ACB0-00865BC55FD9}" type="slidenum">
              <a:rPr lang="en-US" altLang="en-US">
                <a:latin typeface="Times New Roman" panose="02020603050405020304" pitchFamily="18" charset="0"/>
              </a:rPr>
              <a:pPr/>
              <a:t>82</a:t>
            </a:fld>
            <a:endParaRPr lang="en-US" altLang="en-US">
              <a:latin typeface="Times New Roman" panose="02020603050405020304" pitchFamily="18" charset="0"/>
            </a:endParaRPr>
          </a:p>
        </p:txBody>
      </p:sp>
      <p:sp>
        <p:nvSpPr>
          <p:cNvPr id="88070" name="Rectangle 2">
            <a:extLst>
              <a:ext uri="{FF2B5EF4-FFF2-40B4-BE49-F238E27FC236}">
                <a16:creationId xmlns:a16="http://schemas.microsoft.com/office/drawing/2014/main" id="{E1921EA7-9DA1-C444-986D-904BEF724107}"/>
              </a:ext>
            </a:extLst>
          </p:cNvPr>
          <p:cNvSpPr>
            <a:spLocks noGrp="1" noRot="1" noChangeAspect="1" noChangeArrowheads="1" noTextEdit="1"/>
          </p:cNvSpPr>
          <p:nvPr>
            <p:ph type="sldImg"/>
          </p:nvPr>
        </p:nvSpPr>
        <p:spPr>
          <a:xfrm>
            <a:off x="992188" y="768350"/>
            <a:ext cx="5114925" cy="3836988"/>
          </a:xfrm>
          <a:ln/>
        </p:spPr>
      </p:sp>
      <p:sp>
        <p:nvSpPr>
          <p:cNvPr id="88071" name="Rectangle 3">
            <a:extLst>
              <a:ext uri="{FF2B5EF4-FFF2-40B4-BE49-F238E27FC236}">
                <a16:creationId xmlns:a16="http://schemas.microsoft.com/office/drawing/2014/main" id="{26487A80-ABE3-6D4D-9ED7-9079DA6BC5CE}"/>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580082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D4D487D-0687-E845-B788-FF2C388EDA9C}"/>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89091" name="Rectangle 3">
            <a:extLst>
              <a:ext uri="{FF2B5EF4-FFF2-40B4-BE49-F238E27FC236}">
                <a16:creationId xmlns:a16="http://schemas.microsoft.com/office/drawing/2014/main" id="{D359023D-4423-6C49-AA9F-8380368897BC}"/>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0899DC6-8EC3-A244-A099-51717AF77B4E}"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89092" name="Rectangle 6">
            <a:extLst>
              <a:ext uri="{FF2B5EF4-FFF2-40B4-BE49-F238E27FC236}">
                <a16:creationId xmlns:a16="http://schemas.microsoft.com/office/drawing/2014/main" id="{E5ACDFC0-3A43-6F41-9EB5-0220A6EB831B}"/>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89093" name="Rectangle 7">
            <a:extLst>
              <a:ext uri="{FF2B5EF4-FFF2-40B4-BE49-F238E27FC236}">
                <a16:creationId xmlns:a16="http://schemas.microsoft.com/office/drawing/2014/main" id="{30D0DCFB-185A-A04A-A3A3-08B5C729E952}"/>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6F2B4BB-178E-864B-ACF0-00151DB0C101}" type="slidenum">
              <a:rPr lang="en-US" altLang="en-US">
                <a:latin typeface="Times New Roman" panose="02020603050405020304" pitchFamily="18" charset="0"/>
              </a:rPr>
              <a:pPr/>
              <a:t>83</a:t>
            </a:fld>
            <a:endParaRPr lang="en-US" altLang="en-US">
              <a:latin typeface="Times New Roman" panose="02020603050405020304" pitchFamily="18" charset="0"/>
            </a:endParaRPr>
          </a:p>
        </p:txBody>
      </p:sp>
      <p:sp>
        <p:nvSpPr>
          <p:cNvPr id="89094" name="Rectangle 2">
            <a:extLst>
              <a:ext uri="{FF2B5EF4-FFF2-40B4-BE49-F238E27FC236}">
                <a16:creationId xmlns:a16="http://schemas.microsoft.com/office/drawing/2014/main" id="{065CE60B-DC22-F64F-AA56-B3814B76B283}"/>
              </a:ext>
            </a:extLst>
          </p:cNvPr>
          <p:cNvSpPr>
            <a:spLocks noGrp="1" noRot="1" noChangeAspect="1" noChangeArrowheads="1" noTextEdit="1"/>
          </p:cNvSpPr>
          <p:nvPr>
            <p:ph type="sldImg"/>
          </p:nvPr>
        </p:nvSpPr>
        <p:spPr>
          <a:xfrm>
            <a:off x="992188" y="768350"/>
            <a:ext cx="5114925" cy="3836988"/>
          </a:xfrm>
          <a:ln/>
        </p:spPr>
      </p:sp>
      <p:sp>
        <p:nvSpPr>
          <p:cNvPr id="89095" name="Rectangle 3">
            <a:extLst>
              <a:ext uri="{FF2B5EF4-FFF2-40B4-BE49-F238E27FC236}">
                <a16:creationId xmlns:a16="http://schemas.microsoft.com/office/drawing/2014/main" id="{ADEE989F-C19E-8B44-A2CF-AF14E67C5C03}"/>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21541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6574E1B-1637-A844-B409-223E475B7CBE}"/>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0115" name="Rectangle 3">
            <a:extLst>
              <a:ext uri="{FF2B5EF4-FFF2-40B4-BE49-F238E27FC236}">
                <a16:creationId xmlns:a16="http://schemas.microsoft.com/office/drawing/2014/main" id="{FC7B8F42-4B7F-984E-8C73-9C10CAFDDE26}"/>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1C53F52-3713-2849-9CAE-09A03938897F}"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0116" name="Rectangle 6">
            <a:extLst>
              <a:ext uri="{FF2B5EF4-FFF2-40B4-BE49-F238E27FC236}">
                <a16:creationId xmlns:a16="http://schemas.microsoft.com/office/drawing/2014/main" id="{8267BDA4-EFDE-2348-9151-19825EE8F785}"/>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0117" name="Rectangle 7">
            <a:extLst>
              <a:ext uri="{FF2B5EF4-FFF2-40B4-BE49-F238E27FC236}">
                <a16:creationId xmlns:a16="http://schemas.microsoft.com/office/drawing/2014/main" id="{CED87965-D568-1445-81B7-4F953F42E33F}"/>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BFA0C40-1C04-A94D-9841-6E8F7CEC1512}"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
        <p:nvSpPr>
          <p:cNvPr id="90118" name="Rectangle 2">
            <a:extLst>
              <a:ext uri="{FF2B5EF4-FFF2-40B4-BE49-F238E27FC236}">
                <a16:creationId xmlns:a16="http://schemas.microsoft.com/office/drawing/2014/main" id="{02422C15-BA5F-4F45-9EAA-BD4FBF075902}"/>
              </a:ext>
            </a:extLst>
          </p:cNvPr>
          <p:cNvSpPr>
            <a:spLocks noGrp="1" noRot="1" noChangeAspect="1" noChangeArrowheads="1" noTextEdit="1"/>
          </p:cNvSpPr>
          <p:nvPr>
            <p:ph type="sldImg"/>
          </p:nvPr>
        </p:nvSpPr>
        <p:spPr>
          <a:xfrm>
            <a:off x="992188" y="768350"/>
            <a:ext cx="5114925" cy="3836988"/>
          </a:xfrm>
          <a:ln/>
        </p:spPr>
      </p:sp>
      <p:sp>
        <p:nvSpPr>
          <p:cNvPr id="90119" name="Rectangle 3">
            <a:extLst>
              <a:ext uri="{FF2B5EF4-FFF2-40B4-BE49-F238E27FC236}">
                <a16:creationId xmlns:a16="http://schemas.microsoft.com/office/drawing/2014/main" id="{6EF0C392-901B-0B4E-8F7D-4D8ECCBFA8A3}"/>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071732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5F1C418-BA2A-8C47-A505-E1EE780B43C7}"/>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1139" name="Rectangle 3">
            <a:extLst>
              <a:ext uri="{FF2B5EF4-FFF2-40B4-BE49-F238E27FC236}">
                <a16:creationId xmlns:a16="http://schemas.microsoft.com/office/drawing/2014/main" id="{0CB6760E-AE02-8840-8623-A421FF3389BC}"/>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1A5764A2-5224-7241-B2D6-B444BAB4D773}"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1140" name="Rectangle 6">
            <a:extLst>
              <a:ext uri="{FF2B5EF4-FFF2-40B4-BE49-F238E27FC236}">
                <a16:creationId xmlns:a16="http://schemas.microsoft.com/office/drawing/2014/main" id="{1CD81B97-6CB4-3E45-B1F2-D3F435961F89}"/>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1141" name="Rectangle 7">
            <a:extLst>
              <a:ext uri="{FF2B5EF4-FFF2-40B4-BE49-F238E27FC236}">
                <a16:creationId xmlns:a16="http://schemas.microsoft.com/office/drawing/2014/main" id="{46ADA13A-13F3-6C49-A2DA-D379C7A23E07}"/>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65C3DF3-39FB-5447-8AEA-3ABF040067EF}" type="slidenum">
              <a:rPr lang="en-US" altLang="en-US">
                <a:latin typeface="Times New Roman" panose="02020603050405020304" pitchFamily="18" charset="0"/>
              </a:rPr>
              <a:pPr/>
              <a:t>85</a:t>
            </a:fld>
            <a:endParaRPr lang="en-US" altLang="en-US">
              <a:latin typeface="Times New Roman" panose="02020603050405020304" pitchFamily="18" charset="0"/>
            </a:endParaRPr>
          </a:p>
        </p:txBody>
      </p:sp>
      <p:sp>
        <p:nvSpPr>
          <p:cNvPr id="91142" name="Rectangle 2">
            <a:extLst>
              <a:ext uri="{FF2B5EF4-FFF2-40B4-BE49-F238E27FC236}">
                <a16:creationId xmlns:a16="http://schemas.microsoft.com/office/drawing/2014/main" id="{C2F1F96F-0885-D141-A8C0-CA0BECEA9EDF}"/>
              </a:ext>
            </a:extLst>
          </p:cNvPr>
          <p:cNvSpPr>
            <a:spLocks noGrp="1" noRot="1" noChangeAspect="1" noChangeArrowheads="1" noTextEdit="1"/>
          </p:cNvSpPr>
          <p:nvPr>
            <p:ph type="sldImg"/>
          </p:nvPr>
        </p:nvSpPr>
        <p:spPr>
          <a:xfrm>
            <a:off x="992188" y="768350"/>
            <a:ext cx="5114925" cy="3836988"/>
          </a:xfrm>
          <a:ln/>
        </p:spPr>
      </p:sp>
      <p:sp>
        <p:nvSpPr>
          <p:cNvPr id="91143" name="Rectangle 3">
            <a:extLst>
              <a:ext uri="{FF2B5EF4-FFF2-40B4-BE49-F238E27FC236}">
                <a16:creationId xmlns:a16="http://schemas.microsoft.com/office/drawing/2014/main" id="{3ACD3F5B-B35E-7B44-88D4-956012D27A38}"/>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240603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6883BBA-0FBB-294D-AEC1-5001F5903D13}"/>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2163" name="Rectangle 3">
            <a:extLst>
              <a:ext uri="{FF2B5EF4-FFF2-40B4-BE49-F238E27FC236}">
                <a16:creationId xmlns:a16="http://schemas.microsoft.com/office/drawing/2014/main" id="{F8902637-ABBC-A148-BBCA-78E1460644D7}"/>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73C77CA-7E87-8646-96E8-49D565F03FFC}"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2164" name="Rectangle 6">
            <a:extLst>
              <a:ext uri="{FF2B5EF4-FFF2-40B4-BE49-F238E27FC236}">
                <a16:creationId xmlns:a16="http://schemas.microsoft.com/office/drawing/2014/main" id="{8182F04E-EDD4-5645-BDD2-8441302B4D0D}"/>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2165" name="Rectangle 7">
            <a:extLst>
              <a:ext uri="{FF2B5EF4-FFF2-40B4-BE49-F238E27FC236}">
                <a16:creationId xmlns:a16="http://schemas.microsoft.com/office/drawing/2014/main" id="{C3472E8C-1175-D346-9A7D-62EA4E0C3145}"/>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080F092E-A28D-3942-836A-363EA08B0851}" type="slidenum">
              <a:rPr lang="en-US" altLang="en-US">
                <a:latin typeface="Times New Roman" panose="02020603050405020304" pitchFamily="18" charset="0"/>
              </a:rPr>
              <a:pPr/>
              <a:t>86</a:t>
            </a:fld>
            <a:endParaRPr lang="en-US" altLang="en-US">
              <a:latin typeface="Times New Roman" panose="02020603050405020304" pitchFamily="18" charset="0"/>
            </a:endParaRPr>
          </a:p>
        </p:txBody>
      </p:sp>
      <p:sp>
        <p:nvSpPr>
          <p:cNvPr id="92166" name="Rectangle 2">
            <a:extLst>
              <a:ext uri="{FF2B5EF4-FFF2-40B4-BE49-F238E27FC236}">
                <a16:creationId xmlns:a16="http://schemas.microsoft.com/office/drawing/2014/main" id="{99DD16B0-8508-FB4C-B577-7DB4E8833991}"/>
              </a:ext>
            </a:extLst>
          </p:cNvPr>
          <p:cNvSpPr>
            <a:spLocks noGrp="1" noRot="1" noChangeAspect="1" noChangeArrowheads="1" noTextEdit="1"/>
          </p:cNvSpPr>
          <p:nvPr>
            <p:ph type="sldImg"/>
          </p:nvPr>
        </p:nvSpPr>
        <p:spPr>
          <a:xfrm>
            <a:off x="992188" y="768350"/>
            <a:ext cx="5114925" cy="3836988"/>
          </a:xfrm>
          <a:ln/>
        </p:spPr>
      </p:sp>
      <p:sp>
        <p:nvSpPr>
          <p:cNvPr id="92167" name="Rectangle 3">
            <a:extLst>
              <a:ext uri="{FF2B5EF4-FFF2-40B4-BE49-F238E27FC236}">
                <a16:creationId xmlns:a16="http://schemas.microsoft.com/office/drawing/2014/main" id="{D5757D32-221D-CA44-8764-9FC3D9DA7F9E}"/>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58462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8A7B9DA-0CD8-494E-9410-BE577BB2513E}"/>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3187" name="Rectangle 3">
            <a:extLst>
              <a:ext uri="{FF2B5EF4-FFF2-40B4-BE49-F238E27FC236}">
                <a16:creationId xmlns:a16="http://schemas.microsoft.com/office/drawing/2014/main" id="{2B99A280-1C7E-5442-8977-03C5A5A34A32}"/>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7F211D6-2D64-1740-86E3-6CA4951A4593}"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3188" name="Rectangle 6">
            <a:extLst>
              <a:ext uri="{FF2B5EF4-FFF2-40B4-BE49-F238E27FC236}">
                <a16:creationId xmlns:a16="http://schemas.microsoft.com/office/drawing/2014/main" id="{FDA92E39-D4BB-E042-B25D-25E4D056CA03}"/>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3189" name="Rectangle 7">
            <a:extLst>
              <a:ext uri="{FF2B5EF4-FFF2-40B4-BE49-F238E27FC236}">
                <a16:creationId xmlns:a16="http://schemas.microsoft.com/office/drawing/2014/main" id="{196CC250-3C09-2F4E-B10A-4A0851A17C0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7906FC3-8CFD-3D4D-BA85-059B1ACF0B76}" type="slidenum">
              <a:rPr lang="en-US" altLang="en-US">
                <a:latin typeface="Times New Roman" panose="02020603050405020304" pitchFamily="18" charset="0"/>
              </a:rPr>
              <a:pPr/>
              <a:t>87</a:t>
            </a:fld>
            <a:endParaRPr lang="en-US" altLang="en-US">
              <a:latin typeface="Times New Roman" panose="02020603050405020304" pitchFamily="18" charset="0"/>
            </a:endParaRPr>
          </a:p>
        </p:txBody>
      </p:sp>
      <p:sp>
        <p:nvSpPr>
          <p:cNvPr id="93190" name="Rectangle 2">
            <a:extLst>
              <a:ext uri="{FF2B5EF4-FFF2-40B4-BE49-F238E27FC236}">
                <a16:creationId xmlns:a16="http://schemas.microsoft.com/office/drawing/2014/main" id="{6EC0F52F-ED99-244C-8EA7-A273FEDF4164}"/>
              </a:ext>
            </a:extLst>
          </p:cNvPr>
          <p:cNvSpPr>
            <a:spLocks noGrp="1" noRot="1" noChangeAspect="1" noChangeArrowheads="1" noTextEdit="1"/>
          </p:cNvSpPr>
          <p:nvPr>
            <p:ph type="sldImg"/>
          </p:nvPr>
        </p:nvSpPr>
        <p:spPr>
          <a:xfrm>
            <a:off x="992188" y="768350"/>
            <a:ext cx="5114925" cy="3836988"/>
          </a:xfrm>
          <a:ln/>
        </p:spPr>
      </p:sp>
      <p:sp>
        <p:nvSpPr>
          <p:cNvPr id="93191" name="Rectangle 3">
            <a:extLst>
              <a:ext uri="{FF2B5EF4-FFF2-40B4-BE49-F238E27FC236}">
                <a16:creationId xmlns:a16="http://schemas.microsoft.com/office/drawing/2014/main" id="{0E939547-3003-F64A-9721-46522AB8267B}"/>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4125642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0"/>
                <a:cs typeface="ＭＳ Ｐゴシック" charset="0"/>
              </a:defRPr>
            </a:lvl1pPr>
            <a:lvl2pPr marL="742950" indent="-285750" defTabSz="912813">
              <a:defRPr sz="2400">
                <a:solidFill>
                  <a:schemeClr val="tx1"/>
                </a:solidFill>
                <a:latin typeface="Times New Roman" charset="0"/>
                <a:ea typeface="ＭＳ Ｐゴシック" charset="0"/>
              </a:defRPr>
            </a:lvl2pPr>
            <a:lvl3pPr marL="1143000" indent="-228600" defTabSz="912813">
              <a:defRPr sz="2400">
                <a:solidFill>
                  <a:schemeClr val="tx1"/>
                </a:solidFill>
                <a:latin typeface="Times New Roman" charset="0"/>
                <a:ea typeface="ＭＳ Ｐゴシック" charset="0"/>
              </a:defRPr>
            </a:lvl3pPr>
            <a:lvl4pPr marL="1600200" indent="-228600" defTabSz="912813">
              <a:defRPr sz="2400">
                <a:solidFill>
                  <a:schemeClr val="tx1"/>
                </a:solidFill>
                <a:latin typeface="Times New Roman" charset="0"/>
                <a:ea typeface="ＭＳ Ｐゴシック" charset="0"/>
              </a:defRPr>
            </a:lvl4pPr>
            <a:lvl5pPr marL="2057400" indent="-228600" defTabSz="912813">
              <a:defRPr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fld id="{2DC038AA-ECAB-8F4E-A90C-CC6A99881126}" type="slidenum">
              <a:rPr lang="en-US" sz="900"/>
              <a:pPr/>
              <a:t>88</a:t>
            </a:fld>
            <a:endParaRPr lang="en-US" sz="900"/>
          </a:p>
        </p:txBody>
      </p:sp>
      <p:sp>
        <p:nvSpPr>
          <p:cNvPr id="10242" name="Rectangle 2"/>
          <p:cNvSpPr>
            <a:spLocks noGrp="1" noRot="1" noChangeAspect="1" noChangeArrowheads="1" noTextEdit="1"/>
          </p:cNvSpPr>
          <p:nvPr>
            <p:ph type="sldImg"/>
          </p:nvPr>
        </p:nvSpPr>
        <p:spPr>
          <a:xfrm>
            <a:off x="2889250" y="450850"/>
            <a:ext cx="3403600" cy="2552700"/>
          </a:xfrm>
          <a:ln w="12700" cap="flat">
            <a:solidFill>
              <a:schemeClr val="tx1"/>
            </a:solidFill>
            <a:miter lim="800000"/>
            <a:headEnd/>
            <a:tailEnd/>
          </a:ln>
        </p:spPr>
      </p:sp>
      <p:sp>
        <p:nvSpPr>
          <p:cNvPr id="102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atin typeface="Arial" charset="0"/>
            </a:endParaRPr>
          </a:p>
        </p:txBody>
      </p:sp>
    </p:spTree>
    <p:extLst>
      <p:ext uri="{BB962C8B-B14F-4D97-AF65-F5344CB8AC3E}">
        <p14:creationId xmlns:p14="http://schemas.microsoft.com/office/powerpoint/2010/main" val="2932196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B1DB0C3-46BB-AE44-A769-C25535E7D887}"/>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4211" name="Rectangle 3">
            <a:extLst>
              <a:ext uri="{FF2B5EF4-FFF2-40B4-BE49-F238E27FC236}">
                <a16:creationId xmlns:a16="http://schemas.microsoft.com/office/drawing/2014/main" id="{E0D998E7-16DC-EF4E-ADDB-AD9CB05F8B74}"/>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ECB71A8-1BCB-3F48-A7D4-2C675E066A00}"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4212" name="Rectangle 6">
            <a:extLst>
              <a:ext uri="{FF2B5EF4-FFF2-40B4-BE49-F238E27FC236}">
                <a16:creationId xmlns:a16="http://schemas.microsoft.com/office/drawing/2014/main" id="{50DDC8D4-66FA-474F-83FC-5C15D48B4DB9}"/>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4213" name="Rectangle 7">
            <a:extLst>
              <a:ext uri="{FF2B5EF4-FFF2-40B4-BE49-F238E27FC236}">
                <a16:creationId xmlns:a16="http://schemas.microsoft.com/office/drawing/2014/main" id="{478D34D7-5B4E-724D-A9F5-C2253203DA90}"/>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D8FB84A-5D13-4E45-8B6C-CB9099CA550D}" type="slidenum">
              <a:rPr lang="en-US" altLang="en-US">
                <a:latin typeface="Times New Roman" panose="02020603050405020304" pitchFamily="18" charset="0"/>
              </a:rPr>
              <a:pPr/>
              <a:t>89</a:t>
            </a:fld>
            <a:endParaRPr lang="en-US" altLang="en-US">
              <a:latin typeface="Times New Roman" panose="02020603050405020304" pitchFamily="18" charset="0"/>
            </a:endParaRPr>
          </a:p>
        </p:txBody>
      </p:sp>
      <p:sp>
        <p:nvSpPr>
          <p:cNvPr id="94214" name="Rectangle 2">
            <a:extLst>
              <a:ext uri="{FF2B5EF4-FFF2-40B4-BE49-F238E27FC236}">
                <a16:creationId xmlns:a16="http://schemas.microsoft.com/office/drawing/2014/main" id="{DCBA6A75-3712-194B-9D97-18863754D002}"/>
              </a:ext>
            </a:extLst>
          </p:cNvPr>
          <p:cNvSpPr>
            <a:spLocks noGrp="1" noRot="1" noChangeAspect="1" noChangeArrowheads="1" noTextEdit="1"/>
          </p:cNvSpPr>
          <p:nvPr>
            <p:ph type="sldImg"/>
          </p:nvPr>
        </p:nvSpPr>
        <p:spPr>
          <a:xfrm>
            <a:off x="992188" y="768350"/>
            <a:ext cx="5114925" cy="3836988"/>
          </a:xfrm>
          <a:ln/>
        </p:spPr>
      </p:sp>
      <p:sp>
        <p:nvSpPr>
          <p:cNvPr id="94215" name="Rectangle 3">
            <a:extLst>
              <a:ext uri="{FF2B5EF4-FFF2-40B4-BE49-F238E27FC236}">
                <a16:creationId xmlns:a16="http://schemas.microsoft.com/office/drawing/2014/main" id="{D8CDD081-EBCE-AC41-91BE-C488FC1C652D}"/>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77507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12</a:t>
            </a:fld>
            <a:endParaRPr lang="en-US" altLang="en-US"/>
          </a:p>
        </p:txBody>
      </p:sp>
    </p:spTree>
    <p:extLst>
      <p:ext uri="{BB962C8B-B14F-4D97-AF65-F5344CB8AC3E}">
        <p14:creationId xmlns:p14="http://schemas.microsoft.com/office/powerpoint/2010/main" val="3660742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D85351B-CE4D-434B-8620-36E111D6D054}"/>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5235" name="Rectangle 3">
            <a:extLst>
              <a:ext uri="{FF2B5EF4-FFF2-40B4-BE49-F238E27FC236}">
                <a16:creationId xmlns:a16="http://schemas.microsoft.com/office/drawing/2014/main" id="{46411B72-6816-6449-AD63-21487F3AA59C}"/>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7119484-654F-DE42-B6EC-DD612713452D}"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5236" name="Rectangle 6">
            <a:extLst>
              <a:ext uri="{FF2B5EF4-FFF2-40B4-BE49-F238E27FC236}">
                <a16:creationId xmlns:a16="http://schemas.microsoft.com/office/drawing/2014/main" id="{A982C9DC-E5EB-D94E-B67B-B9362CBF5CB5}"/>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5237" name="Rectangle 7">
            <a:extLst>
              <a:ext uri="{FF2B5EF4-FFF2-40B4-BE49-F238E27FC236}">
                <a16:creationId xmlns:a16="http://schemas.microsoft.com/office/drawing/2014/main" id="{D4D1C1DE-8B3C-3444-9D46-AB9E4879504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70DD86D-C861-1448-9C43-4FDF5EA70278}" type="slidenum">
              <a:rPr lang="en-US" altLang="en-US">
                <a:latin typeface="Times New Roman" panose="02020603050405020304" pitchFamily="18" charset="0"/>
              </a:rPr>
              <a:pPr/>
              <a:t>90</a:t>
            </a:fld>
            <a:endParaRPr lang="en-US" altLang="en-US">
              <a:latin typeface="Times New Roman" panose="02020603050405020304" pitchFamily="18" charset="0"/>
            </a:endParaRPr>
          </a:p>
        </p:txBody>
      </p:sp>
      <p:sp>
        <p:nvSpPr>
          <p:cNvPr id="95238" name="Rectangle 2">
            <a:extLst>
              <a:ext uri="{FF2B5EF4-FFF2-40B4-BE49-F238E27FC236}">
                <a16:creationId xmlns:a16="http://schemas.microsoft.com/office/drawing/2014/main" id="{DDFBDF74-E662-E647-8FF3-25EA2D1EBCCF}"/>
              </a:ext>
            </a:extLst>
          </p:cNvPr>
          <p:cNvSpPr>
            <a:spLocks noGrp="1" noRot="1" noChangeAspect="1" noChangeArrowheads="1" noTextEdit="1"/>
          </p:cNvSpPr>
          <p:nvPr>
            <p:ph type="sldImg"/>
          </p:nvPr>
        </p:nvSpPr>
        <p:spPr>
          <a:xfrm>
            <a:off x="992188" y="768350"/>
            <a:ext cx="5114925" cy="3836988"/>
          </a:xfrm>
          <a:ln/>
        </p:spPr>
      </p:sp>
      <p:sp>
        <p:nvSpPr>
          <p:cNvPr id="95239" name="Rectangle 3">
            <a:extLst>
              <a:ext uri="{FF2B5EF4-FFF2-40B4-BE49-F238E27FC236}">
                <a16:creationId xmlns:a16="http://schemas.microsoft.com/office/drawing/2014/main" id="{9259B8C7-1E9B-D848-BD11-A3D40C59DA8A}"/>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581991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7895288-EC08-924E-9374-0EECAEE19001}"/>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6259" name="Rectangle 3">
            <a:extLst>
              <a:ext uri="{FF2B5EF4-FFF2-40B4-BE49-F238E27FC236}">
                <a16:creationId xmlns:a16="http://schemas.microsoft.com/office/drawing/2014/main" id="{50077E7D-3416-7A41-BE58-08FC7C023E2F}"/>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02D1D09A-80C2-AA4C-B2FD-2005B80749A9}"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6260" name="Rectangle 6">
            <a:extLst>
              <a:ext uri="{FF2B5EF4-FFF2-40B4-BE49-F238E27FC236}">
                <a16:creationId xmlns:a16="http://schemas.microsoft.com/office/drawing/2014/main" id="{1D5AD69C-9652-CF49-9FEA-205EE1AA209E}"/>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6261" name="Rectangle 7">
            <a:extLst>
              <a:ext uri="{FF2B5EF4-FFF2-40B4-BE49-F238E27FC236}">
                <a16:creationId xmlns:a16="http://schemas.microsoft.com/office/drawing/2014/main" id="{43A7C411-3E39-CD46-9855-FCE86DD7E7E0}"/>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6892913-A897-1F48-891E-2CB38383BC0F}" type="slidenum">
              <a:rPr lang="en-US" altLang="en-US">
                <a:latin typeface="Times New Roman" panose="02020603050405020304" pitchFamily="18" charset="0"/>
              </a:rPr>
              <a:pPr/>
              <a:t>91</a:t>
            </a:fld>
            <a:endParaRPr lang="en-US" altLang="en-US">
              <a:latin typeface="Times New Roman" panose="02020603050405020304" pitchFamily="18" charset="0"/>
            </a:endParaRPr>
          </a:p>
        </p:txBody>
      </p:sp>
      <p:sp>
        <p:nvSpPr>
          <p:cNvPr id="96262" name="Rectangle 2">
            <a:extLst>
              <a:ext uri="{FF2B5EF4-FFF2-40B4-BE49-F238E27FC236}">
                <a16:creationId xmlns:a16="http://schemas.microsoft.com/office/drawing/2014/main" id="{ABF412C3-FD91-A74B-A3BA-9C543D224238}"/>
              </a:ext>
            </a:extLst>
          </p:cNvPr>
          <p:cNvSpPr>
            <a:spLocks noGrp="1" noRot="1" noChangeAspect="1" noChangeArrowheads="1" noTextEdit="1"/>
          </p:cNvSpPr>
          <p:nvPr>
            <p:ph type="sldImg"/>
          </p:nvPr>
        </p:nvSpPr>
        <p:spPr>
          <a:xfrm>
            <a:off x="992188" y="768350"/>
            <a:ext cx="5114925" cy="3836988"/>
          </a:xfrm>
          <a:ln/>
        </p:spPr>
      </p:sp>
      <p:sp>
        <p:nvSpPr>
          <p:cNvPr id="96263" name="Rectangle 3">
            <a:extLst>
              <a:ext uri="{FF2B5EF4-FFF2-40B4-BE49-F238E27FC236}">
                <a16:creationId xmlns:a16="http://schemas.microsoft.com/office/drawing/2014/main" id="{9D4CE018-BCFC-E147-91BB-3395D7579447}"/>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845891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7AE3E27-48F5-EA4E-8CF0-0869D44E0D63}"/>
              </a:ext>
            </a:extLst>
          </p:cNvPr>
          <p:cNvSpPr>
            <a:spLocks noGrp="1" noChangeArrowheads="1"/>
          </p:cNvSpPr>
          <p:nvPr>
            <p:ph type="hdr" sz="quarter"/>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Morgan Kaufmann Publishers</a:t>
            </a:r>
          </a:p>
        </p:txBody>
      </p:sp>
      <p:sp>
        <p:nvSpPr>
          <p:cNvPr id="97283" name="Rectangle 3">
            <a:extLst>
              <a:ext uri="{FF2B5EF4-FFF2-40B4-BE49-F238E27FC236}">
                <a16:creationId xmlns:a16="http://schemas.microsoft.com/office/drawing/2014/main" id="{13ADC44C-010D-774E-A0F0-4E6602EA029F}"/>
              </a:ext>
            </a:extLst>
          </p:cNvPr>
          <p:cNvSpPr>
            <a:spLocks noGrp="1" noChangeArrowheads="1"/>
          </p:cNvSpPr>
          <p:nvPr>
            <p:ph type="dt" sz="quarter" idx="1"/>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9FD8385-D15B-534C-B9EF-FD188C086E87}" type="datetime4">
              <a:rPr lang="en-US" altLang="en-US" smtClean="0">
                <a:latin typeface="Times New Roman" panose="02020603050405020304" pitchFamily="18" charset="0"/>
              </a:rPr>
              <a:pPr/>
              <a:t>October 17, 2019</a:t>
            </a:fld>
            <a:endParaRPr lang="en-US" altLang="en-US">
              <a:latin typeface="Times New Roman" panose="02020603050405020304" pitchFamily="18" charset="0"/>
            </a:endParaRPr>
          </a:p>
        </p:txBody>
      </p:sp>
      <p:sp>
        <p:nvSpPr>
          <p:cNvPr id="97284" name="Rectangle 6">
            <a:extLst>
              <a:ext uri="{FF2B5EF4-FFF2-40B4-BE49-F238E27FC236}">
                <a16:creationId xmlns:a16="http://schemas.microsoft.com/office/drawing/2014/main" id="{E91B3209-C743-4148-BB1B-28134FEBEFC7}"/>
              </a:ext>
            </a:extLst>
          </p:cNvPr>
          <p:cNvSpPr>
            <a:spLocks noGrp="1" noChangeArrowheads="1"/>
          </p:cNvSpPr>
          <p:nvPr>
            <p:ph type="ftr" sz="quarter" idx="4"/>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Chapter 1 — Computer Abstractions and Technology</a:t>
            </a:r>
          </a:p>
        </p:txBody>
      </p:sp>
      <p:sp>
        <p:nvSpPr>
          <p:cNvPr id="97285" name="Rectangle 7">
            <a:extLst>
              <a:ext uri="{FF2B5EF4-FFF2-40B4-BE49-F238E27FC236}">
                <a16:creationId xmlns:a16="http://schemas.microsoft.com/office/drawing/2014/main" id="{44E68A2C-EDA2-6647-8D2B-C12E47BB67CB}"/>
              </a:ext>
            </a:extLst>
          </p:cNvPr>
          <p:cNvSpPr>
            <a:spLocks noGrp="1" noChangeArrowheads="1"/>
          </p:cNvSpPr>
          <p:nvPr>
            <p:ph type="sldNum" sz="quarter" idx="5"/>
          </p:nvPr>
        </p:nvSpPr>
        <p:spPr>
          <a:noFill/>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C3BE5CB-DF70-2640-8185-B89B3BD74833}" type="slidenum">
              <a:rPr lang="en-US" altLang="en-US">
                <a:latin typeface="Times New Roman" panose="02020603050405020304" pitchFamily="18" charset="0"/>
              </a:rPr>
              <a:pPr/>
              <a:t>92</a:t>
            </a:fld>
            <a:endParaRPr lang="en-US" altLang="en-US">
              <a:latin typeface="Times New Roman" panose="02020603050405020304" pitchFamily="18" charset="0"/>
            </a:endParaRPr>
          </a:p>
        </p:txBody>
      </p:sp>
      <p:sp>
        <p:nvSpPr>
          <p:cNvPr id="97286" name="Rectangle 2">
            <a:extLst>
              <a:ext uri="{FF2B5EF4-FFF2-40B4-BE49-F238E27FC236}">
                <a16:creationId xmlns:a16="http://schemas.microsoft.com/office/drawing/2014/main" id="{491F6940-8710-E74C-ADBE-E42B8082DF22}"/>
              </a:ext>
            </a:extLst>
          </p:cNvPr>
          <p:cNvSpPr>
            <a:spLocks noGrp="1" noRot="1" noChangeAspect="1" noChangeArrowheads="1" noTextEdit="1"/>
          </p:cNvSpPr>
          <p:nvPr>
            <p:ph type="sldImg"/>
          </p:nvPr>
        </p:nvSpPr>
        <p:spPr>
          <a:xfrm>
            <a:off x="992188" y="768350"/>
            <a:ext cx="5114925" cy="3836988"/>
          </a:xfrm>
          <a:ln/>
        </p:spPr>
      </p:sp>
      <p:sp>
        <p:nvSpPr>
          <p:cNvPr id="97287" name="Rectangle 3">
            <a:extLst>
              <a:ext uri="{FF2B5EF4-FFF2-40B4-BE49-F238E27FC236}">
                <a16:creationId xmlns:a16="http://schemas.microsoft.com/office/drawing/2014/main" id="{2851268B-28B8-EA4B-B4CE-317FD6475305}"/>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503138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97</a:t>
            </a:fld>
            <a:endParaRPr lang="en-US" altLang="en-US"/>
          </a:p>
        </p:txBody>
      </p:sp>
    </p:spTree>
    <p:extLst>
      <p:ext uri="{BB962C8B-B14F-4D97-AF65-F5344CB8AC3E}">
        <p14:creationId xmlns:p14="http://schemas.microsoft.com/office/powerpoint/2010/main" val="235880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101</a:t>
            </a:fld>
            <a:endParaRPr lang="en-US" altLang="en-US"/>
          </a:p>
        </p:txBody>
      </p:sp>
    </p:spTree>
    <p:extLst>
      <p:ext uri="{BB962C8B-B14F-4D97-AF65-F5344CB8AC3E}">
        <p14:creationId xmlns:p14="http://schemas.microsoft.com/office/powerpoint/2010/main" val="2526636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103</a:t>
            </a:fld>
            <a:endParaRPr lang="en-US" altLang="en-US"/>
          </a:p>
        </p:txBody>
      </p:sp>
    </p:spTree>
    <p:extLst>
      <p:ext uri="{BB962C8B-B14F-4D97-AF65-F5344CB8AC3E}">
        <p14:creationId xmlns:p14="http://schemas.microsoft.com/office/powerpoint/2010/main" val="12352482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104</a:t>
            </a:fld>
            <a:endParaRPr lang="en-US" altLang="en-US"/>
          </a:p>
        </p:txBody>
      </p:sp>
    </p:spTree>
    <p:extLst>
      <p:ext uri="{BB962C8B-B14F-4D97-AF65-F5344CB8AC3E}">
        <p14:creationId xmlns:p14="http://schemas.microsoft.com/office/powerpoint/2010/main" val="3157289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105</a:t>
            </a:fld>
            <a:endParaRPr lang="en-US" altLang="en-US"/>
          </a:p>
        </p:txBody>
      </p:sp>
    </p:spTree>
    <p:extLst>
      <p:ext uri="{BB962C8B-B14F-4D97-AF65-F5344CB8AC3E}">
        <p14:creationId xmlns:p14="http://schemas.microsoft.com/office/powerpoint/2010/main" val="3874340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106</a:t>
            </a:fld>
            <a:endParaRPr lang="en-US" altLang="en-US"/>
          </a:p>
        </p:txBody>
      </p:sp>
    </p:spTree>
    <p:extLst>
      <p:ext uri="{BB962C8B-B14F-4D97-AF65-F5344CB8AC3E}">
        <p14:creationId xmlns:p14="http://schemas.microsoft.com/office/powerpoint/2010/main" val="2556129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rPr>
              <a:t>Let me summarize what I have said so far.</a:t>
            </a:r>
          </a:p>
          <a:p>
            <a:r>
              <a:rPr lang="en-US" dirty="0">
                <a:latin typeface="Arial" charset="0"/>
              </a:rPr>
              <a:t>The most important thing I want you to remember is that: all computers, no matter how complicated or expensive,  can be divided into five components:</a:t>
            </a:r>
          </a:p>
          <a:p>
            <a:r>
              <a:rPr lang="en-US" dirty="0">
                <a:latin typeface="Arial" charset="0"/>
              </a:rPr>
              <a:t>(1) The </a:t>
            </a:r>
            <a:r>
              <a:rPr lang="en-US" dirty="0" err="1">
                <a:latin typeface="Arial" charset="0"/>
              </a:rPr>
              <a:t>datapath</a:t>
            </a:r>
            <a:r>
              <a:rPr lang="en-US" dirty="0">
                <a:latin typeface="Arial" charset="0"/>
              </a:rPr>
              <a:t> and (2) control that make up the processor.</a:t>
            </a:r>
          </a:p>
          <a:p>
            <a:r>
              <a:rPr lang="en-US" dirty="0">
                <a:latin typeface="Arial" charset="0"/>
              </a:rPr>
              <a:t>(3) The memory system that supplies data to the processor.</a:t>
            </a:r>
          </a:p>
          <a:p>
            <a:r>
              <a:rPr lang="en-US" dirty="0">
                <a:latin typeface="Arial" charset="0"/>
              </a:rPr>
              <a:t>And last but not least, the (4) input and (5) output devices that get data in and out of the computer.</a:t>
            </a:r>
          </a:p>
          <a:p>
            <a:r>
              <a:rPr lang="en-US" dirty="0">
                <a:latin typeface="Arial" charset="0"/>
              </a:rPr>
              <a:t>One thing about memory is that Not all </a:t>
            </a:r>
            <a:r>
              <a:rPr lang="ja-JP" altLang="en-US" dirty="0">
                <a:latin typeface="Arial" charset="0"/>
              </a:rPr>
              <a:t>“</a:t>
            </a:r>
            <a:r>
              <a:rPr lang="en-US" altLang="ja-JP" dirty="0">
                <a:latin typeface="Arial" charset="0"/>
              </a:rPr>
              <a:t>memory</a:t>
            </a:r>
            <a:r>
              <a:rPr lang="ja-JP" altLang="en-US" dirty="0">
                <a:latin typeface="Arial" charset="0"/>
              </a:rPr>
              <a:t>”</a:t>
            </a:r>
            <a:r>
              <a:rPr lang="en-US" altLang="ja-JP" dirty="0">
                <a:latin typeface="Arial" charset="0"/>
              </a:rPr>
              <a:t> are created equally.</a:t>
            </a:r>
          </a:p>
          <a:p>
            <a:r>
              <a:rPr lang="en-US" dirty="0">
                <a:latin typeface="Arial" charset="0"/>
              </a:rPr>
              <a:t>Some memory are faster but more expensive and we place them closer to the processor and call them </a:t>
            </a:r>
            <a:r>
              <a:rPr lang="ja-JP" altLang="en-US" dirty="0">
                <a:latin typeface="Arial" charset="0"/>
              </a:rPr>
              <a:t>“</a:t>
            </a:r>
            <a:r>
              <a:rPr lang="en-US" altLang="ja-JP" dirty="0">
                <a:latin typeface="Arial" charset="0"/>
              </a:rPr>
              <a:t>cache.</a:t>
            </a:r>
            <a:r>
              <a:rPr lang="ja-JP" altLang="en-US" dirty="0">
                <a:latin typeface="Arial" charset="0"/>
              </a:rPr>
              <a:t>”</a:t>
            </a:r>
            <a:endParaRPr lang="en-US" altLang="ja-JP" dirty="0">
              <a:latin typeface="Arial" charset="0"/>
            </a:endParaRPr>
          </a:p>
          <a:p>
            <a:r>
              <a:rPr lang="en-US" dirty="0">
                <a:latin typeface="Arial" charset="0"/>
              </a:rPr>
              <a:t>The main memory can be slower than the cache so we usually use less expensive parts so we can have more of them.</a:t>
            </a:r>
          </a:p>
          <a:p>
            <a:r>
              <a:rPr lang="en-US" dirty="0">
                <a:latin typeface="Arial" charset="0"/>
              </a:rPr>
              <a:t>Finally as you can see from the last few slides, the input and output devices usually has the messiest organization.  There are several reasons for it:</a:t>
            </a:r>
          </a:p>
          <a:p>
            <a:r>
              <a:rPr lang="en-US" dirty="0">
                <a:latin typeface="Arial" charset="0"/>
              </a:rPr>
              <a:t>(1) First of all, I/O devices can have a wide range of speed.</a:t>
            </a:r>
          </a:p>
          <a:p>
            <a:r>
              <a:rPr lang="en-US" dirty="0">
                <a:latin typeface="Arial" charset="0"/>
              </a:rPr>
              <a:t>(2) Then I/O devices also have a wide range of requirements.</a:t>
            </a:r>
          </a:p>
          <a:p>
            <a:r>
              <a:rPr lang="en-US" dirty="0">
                <a:latin typeface="Arial" charset="0"/>
              </a:rPr>
              <a:t>(s) Finally to make matters worse, historically I/O has attracted the least amount of research interest.  But hopefully this is changing.</a:t>
            </a:r>
          </a:p>
          <a:p>
            <a:r>
              <a:rPr lang="en-US" dirty="0">
                <a:latin typeface="Arial" charset="0"/>
              </a:rPr>
              <a:t>In this class, you will learn about all these five components and we will try to make this as enjoyable as possible.  So have fun.</a:t>
            </a:r>
          </a:p>
        </p:txBody>
      </p:sp>
      <p:sp>
        <p:nvSpPr>
          <p:cNvPr id="44034" name="Rectangle 3"/>
          <p:cNvSpPr>
            <a:spLocks noGrp="1" noRot="1" noChangeAspect="1" noChangeArrowheads="1" noTextEdit="1"/>
          </p:cNvSpPr>
          <p:nvPr>
            <p:ph type="sldImg"/>
          </p:nvPr>
        </p:nvSpPr>
        <p:spPr>
          <a:xfrm>
            <a:off x="1162050" y="590550"/>
            <a:ext cx="4545013" cy="3409950"/>
          </a:xfrm>
        </p:spPr>
      </p:sp>
    </p:spTree>
    <p:extLst>
      <p:ext uri="{BB962C8B-B14F-4D97-AF65-F5344CB8AC3E}">
        <p14:creationId xmlns:p14="http://schemas.microsoft.com/office/powerpoint/2010/main" val="25156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13</a:t>
            </a:fld>
            <a:endParaRPr lang="en-US" altLang="en-US"/>
          </a:p>
        </p:txBody>
      </p:sp>
    </p:spTree>
    <p:extLst>
      <p:ext uri="{BB962C8B-B14F-4D97-AF65-F5344CB8AC3E}">
        <p14:creationId xmlns:p14="http://schemas.microsoft.com/office/powerpoint/2010/main" val="167601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panose="02020603050405020304" pitchFamily="18" charset="0"/>
              </a:defRPr>
            </a:lvl1pPr>
            <a:lvl2pPr marL="742950" indent="-285750" defTabSz="990600">
              <a:defRPr sz="2400">
                <a:solidFill>
                  <a:schemeClr val="tx1"/>
                </a:solidFill>
                <a:latin typeface="Times" panose="02020603050405020304" pitchFamily="18" charset="0"/>
              </a:defRPr>
            </a:lvl2pPr>
            <a:lvl3pPr marL="1143000" indent="-228600" defTabSz="990600">
              <a:defRPr sz="2400">
                <a:solidFill>
                  <a:schemeClr val="tx1"/>
                </a:solidFill>
                <a:latin typeface="Times" panose="02020603050405020304" pitchFamily="18" charset="0"/>
              </a:defRPr>
            </a:lvl3pPr>
            <a:lvl4pPr marL="1600200" indent="-228600" defTabSz="990600">
              <a:defRPr sz="2400">
                <a:solidFill>
                  <a:schemeClr val="tx1"/>
                </a:solidFill>
                <a:latin typeface="Times" panose="02020603050405020304" pitchFamily="18" charset="0"/>
              </a:defRPr>
            </a:lvl4pPr>
            <a:lvl5pPr marL="2057400" indent="-228600" defTabSz="990600">
              <a:defRPr sz="2400">
                <a:solidFill>
                  <a:schemeClr val="tx1"/>
                </a:solidFill>
                <a:latin typeface="Times"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panose="02020603050405020304" pitchFamily="18" charset="0"/>
              </a:defRPr>
            </a:lvl9pPr>
          </a:lstStyle>
          <a:p>
            <a:fld id="{B112620D-2D9F-4797-BDD2-55A3BCD82FCE}" type="slidenum">
              <a:rPr lang="en-US" altLang="en-US" sz="1300"/>
              <a:pPr/>
              <a:t>15</a:t>
            </a:fld>
            <a:endParaRPr lang="en-US" altLang="en-US" sz="1300"/>
          </a:p>
        </p:txBody>
      </p:sp>
      <p:sp>
        <p:nvSpPr>
          <p:cNvPr id="80899" name="Rectangle 2"/>
          <p:cNvSpPr>
            <a:spLocks noGrp="1" noRot="1" noChangeAspect="1" noChangeArrowheads="1" noTextEdit="1"/>
          </p:cNvSpPr>
          <p:nvPr>
            <p:ph type="sldImg"/>
          </p:nvPr>
        </p:nvSpPr>
        <p:spPr>
          <a:xfrm>
            <a:off x="992188" y="768350"/>
            <a:ext cx="5114925" cy="3836988"/>
          </a:xfrm>
          <a:ln/>
        </p:spPr>
      </p:sp>
      <p:sp>
        <p:nvSpPr>
          <p:cNvPr id="80900" name="Rectangle 3"/>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145583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28</a:t>
            </a:fld>
            <a:endParaRPr lang="en-US" altLang="en-US"/>
          </a:p>
        </p:txBody>
      </p:sp>
    </p:spTree>
    <p:extLst>
      <p:ext uri="{BB962C8B-B14F-4D97-AF65-F5344CB8AC3E}">
        <p14:creationId xmlns:p14="http://schemas.microsoft.com/office/powerpoint/2010/main" val="377843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219E39C-C357-447E-8F0B-957C729C9019}" type="slidenum">
              <a:rPr lang="en-US" altLang="en-US" smtClean="0"/>
              <a:pPr>
                <a:defRPr/>
              </a:pPr>
              <a:t>29</a:t>
            </a:fld>
            <a:endParaRPr lang="en-US" altLang="en-US"/>
          </a:p>
        </p:txBody>
      </p:sp>
    </p:spTree>
    <p:extLst>
      <p:ext uri="{BB962C8B-B14F-4D97-AF65-F5344CB8AC3E}">
        <p14:creationId xmlns:p14="http://schemas.microsoft.com/office/powerpoint/2010/main" val="393658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dirty="0" err="1"/>
              <a:t>Kλικ</a:t>
            </a:r>
            <a:r>
              <a:rPr lang="el-GR" dirty="0"/>
              <a:t>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11"/>
          <p:cNvSpPr>
            <a:spLocks noGrp="1" noChangeArrowheads="1"/>
          </p:cNvSpPr>
          <p:nvPr>
            <p:ph type="sldNum" sz="quarter" idx="10"/>
          </p:nvPr>
        </p:nvSpPr>
        <p:spPr>
          <a:ln/>
        </p:spPr>
        <p:txBody>
          <a:bodyPr/>
          <a:lstStyle>
            <a:lvl1pPr>
              <a:defRPr/>
            </a:lvl1pPr>
          </a:lstStyle>
          <a:p>
            <a:fld id="{5B848C9B-A7F9-4642-B65A-516685996784}" type="slidenum">
              <a:rPr lang="en-US" altLang="el-GR"/>
              <a:pPr/>
              <a:t>‹#›</a:t>
            </a:fld>
            <a:endParaRPr lang="en-US" altLang="el-GR"/>
          </a:p>
        </p:txBody>
      </p:sp>
      <p:sp>
        <p:nvSpPr>
          <p:cNvPr id="5"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417637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sldNum" sz="quarter" idx="10"/>
          </p:nvPr>
        </p:nvSpPr>
        <p:spPr>
          <a:ln/>
        </p:spPr>
        <p:txBody>
          <a:bodyPr/>
          <a:lstStyle>
            <a:lvl1pPr>
              <a:defRPr/>
            </a:lvl1pPr>
          </a:lstStyle>
          <a:p>
            <a:fld id="{1D61095C-6E33-4011-8C3A-F1DA519647E5}" type="slidenum">
              <a:rPr lang="en-US" altLang="el-GR"/>
              <a:pPr/>
              <a:t>‹#›</a:t>
            </a:fld>
            <a:endParaRPr lang="en-US" altLang="el-GR"/>
          </a:p>
        </p:txBody>
      </p:sp>
      <p:sp>
        <p:nvSpPr>
          <p:cNvPr id="5"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407659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943725" y="228600"/>
            <a:ext cx="2200275" cy="5867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42900" y="228600"/>
            <a:ext cx="6448425" cy="5867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sldNum" sz="quarter" idx="10"/>
          </p:nvPr>
        </p:nvSpPr>
        <p:spPr>
          <a:ln/>
        </p:spPr>
        <p:txBody>
          <a:bodyPr/>
          <a:lstStyle>
            <a:lvl1pPr>
              <a:defRPr/>
            </a:lvl1pPr>
          </a:lstStyle>
          <a:p>
            <a:fld id="{ACE6F2DD-AB99-4431-B0B2-B14764CF95A1}" type="slidenum">
              <a:rPr lang="en-US" altLang="el-GR"/>
              <a:pPr/>
              <a:t>‹#›</a:t>
            </a:fld>
            <a:endParaRPr lang="en-US" altLang="el-GR"/>
          </a:p>
        </p:txBody>
      </p:sp>
      <p:sp>
        <p:nvSpPr>
          <p:cNvPr id="5"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146530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xfrm>
            <a:off x="628650" y="6356350"/>
            <a:ext cx="2057400" cy="365125"/>
          </a:xfrm>
          <a:prstGeom prst="rect">
            <a:avLst/>
          </a:prstGeom>
        </p:spPr>
        <p:txBody>
          <a:bodyPr/>
          <a:lstStyle>
            <a:lvl1pPr algn="ct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fld id="{FAEAC7F6-A9DA-409C-9E6C-DD39B5A25D50}" type="slidenum">
              <a:rPr lang="en-US" altLang="ja-JP"/>
              <a:pPr/>
              <a:t>‹#›</a:t>
            </a:fld>
            <a:endParaRPr lang="en-US" altLang="ja-JP"/>
          </a:p>
        </p:txBody>
      </p:sp>
    </p:spTree>
    <p:extLst>
      <p:ext uri="{BB962C8B-B14F-4D97-AF65-F5344CB8AC3E}">
        <p14:creationId xmlns:p14="http://schemas.microsoft.com/office/powerpoint/2010/main" val="380902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sldNum" sz="quarter" idx="10"/>
          </p:nvPr>
        </p:nvSpPr>
        <p:spPr>
          <a:ln/>
        </p:spPr>
        <p:txBody>
          <a:bodyPr/>
          <a:lstStyle>
            <a:lvl1pPr>
              <a:defRPr/>
            </a:lvl1pPr>
          </a:lstStyle>
          <a:p>
            <a:fld id="{596589A2-6E45-41D8-B6F3-0D92F192AF6D}" type="slidenum">
              <a:rPr lang="en-US" altLang="el-GR"/>
              <a:pPr/>
              <a:t>‹#›</a:t>
            </a:fld>
            <a:endParaRPr lang="en-US" altLang="el-GR"/>
          </a:p>
        </p:txBody>
      </p:sp>
      <p:sp>
        <p:nvSpPr>
          <p:cNvPr id="5"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115041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1"/>
          <p:cNvSpPr>
            <a:spLocks noGrp="1" noChangeArrowheads="1"/>
          </p:cNvSpPr>
          <p:nvPr>
            <p:ph type="sldNum" sz="quarter" idx="10"/>
          </p:nvPr>
        </p:nvSpPr>
        <p:spPr>
          <a:ln/>
        </p:spPr>
        <p:txBody>
          <a:bodyPr/>
          <a:lstStyle>
            <a:lvl1pPr>
              <a:defRPr/>
            </a:lvl1pPr>
          </a:lstStyle>
          <a:p>
            <a:fld id="{71E361A7-479D-4436-B73D-8D6366C8602F}" type="slidenum">
              <a:rPr lang="en-US" altLang="el-GR"/>
              <a:pPr/>
              <a:t>‹#›</a:t>
            </a:fld>
            <a:endParaRPr lang="en-US" altLang="el-GR"/>
          </a:p>
        </p:txBody>
      </p:sp>
      <p:sp>
        <p:nvSpPr>
          <p:cNvPr id="5"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155797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381000" y="1219200"/>
            <a:ext cx="4305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838700" y="1219200"/>
            <a:ext cx="4305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1"/>
          <p:cNvSpPr>
            <a:spLocks noGrp="1" noChangeArrowheads="1"/>
          </p:cNvSpPr>
          <p:nvPr>
            <p:ph type="sldNum" sz="quarter" idx="10"/>
          </p:nvPr>
        </p:nvSpPr>
        <p:spPr>
          <a:ln/>
        </p:spPr>
        <p:txBody>
          <a:bodyPr/>
          <a:lstStyle>
            <a:lvl1pPr>
              <a:defRPr/>
            </a:lvl1pPr>
          </a:lstStyle>
          <a:p>
            <a:fld id="{006F71F9-A371-4327-8377-37E291310839}" type="slidenum">
              <a:rPr lang="en-US" altLang="el-GR"/>
              <a:pPr/>
              <a:t>‹#›</a:t>
            </a:fld>
            <a:endParaRPr lang="en-US" altLang="el-GR"/>
          </a:p>
        </p:txBody>
      </p:sp>
      <p:sp>
        <p:nvSpPr>
          <p:cNvPr id="6"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25637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1"/>
          <p:cNvSpPr>
            <a:spLocks noGrp="1" noChangeArrowheads="1"/>
          </p:cNvSpPr>
          <p:nvPr>
            <p:ph type="sldNum" sz="quarter" idx="10"/>
          </p:nvPr>
        </p:nvSpPr>
        <p:spPr>
          <a:ln/>
        </p:spPr>
        <p:txBody>
          <a:bodyPr/>
          <a:lstStyle>
            <a:lvl1pPr>
              <a:defRPr/>
            </a:lvl1pPr>
          </a:lstStyle>
          <a:p>
            <a:fld id="{54A6E707-3D02-4A78-B008-EF9F4DF74319}" type="slidenum">
              <a:rPr lang="en-US" altLang="el-GR"/>
              <a:pPr/>
              <a:t>‹#›</a:t>
            </a:fld>
            <a:endParaRPr lang="en-US" altLang="el-GR"/>
          </a:p>
        </p:txBody>
      </p:sp>
      <p:sp>
        <p:nvSpPr>
          <p:cNvPr id="8"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104456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1"/>
          <p:cNvSpPr>
            <a:spLocks noGrp="1" noChangeArrowheads="1"/>
          </p:cNvSpPr>
          <p:nvPr>
            <p:ph type="sldNum" sz="quarter" idx="10"/>
          </p:nvPr>
        </p:nvSpPr>
        <p:spPr>
          <a:ln/>
        </p:spPr>
        <p:txBody>
          <a:bodyPr/>
          <a:lstStyle>
            <a:lvl1pPr>
              <a:defRPr/>
            </a:lvl1pPr>
          </a:lstStyle>
          <a:p>
            <a:fld id="{F5167ED9-0496-4DAF-8978-F0E4E3FFD539}" type="slidenum">
              <a:rPr lang="en-US" altLang="el-GR"/>
              <a:pPr/>
              <a:t>‹#›</a:t>
            </a:fld>
            <a:endParaRPr lang="en-US" altLang="el-GR"/>
          </a:p>
        </p:txBody>
      </p:sp>
      <p:sp>
        <p:nvSpPr>
          <p:cNvPr id="4"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232360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pPr>
              <a:defRPr/>
            </a:pPr>
            <a:r>
              <a:rPr lang="en-US"/>
              <a:t>cslab@ntua 2011-2012</a:t>
            </a:r>
            <a:endParaRPr lang="en-US" dirty="0"/>
          </a:p>
        </p:txBody>
      </p:sp>
      <p:sp>
        <p:nvSpPr>
          <p:cNvPr id="3" name="2 - Θέση αριθμού διαφάνειας"/>
          <p:cNvSpPr>
            <a:spLocks noGrp="1"/>
          </p:cNvSpPr>
          <p:nvPr>
            <p:ph type="sldNum" sz="quarter" idx="11"/>
          </p:nvPr>
        </p:nvSpPr>
        <p:spPr/>
        <p:txBody>
          <a:bodyPr/>
          <a:lstStyle>
            <a:lvl1pPr>
              <a:defRPr/>
            </a:lvl1pPr>
          </a:lstStyle>
          <a:p>
            <a:fld id="{73866491-C66B-447D-9963-39EFD08D0B6C}" type="slidenum">
              <a:rPr lang="en-US" altLang="el-GR"/>
              <a:pPr/>
              <a:t>‹#›</a:t>
            </a:fld>
            <a:endParaRPr lang="en-US" altLang="el-GR"/>
          </a:p>
        </p:txBody>
      </p:sp>
    </p:spTree>
    <p:extLst>
      <p:ext uri="{BB962C8B-B14F-4D97-AF65-F5344CB8AC3E}">
        <p14:creationId xmlns:p14="http://schemas.microsoft.com/office/powerpoint/2010/main" val="259447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sldNum" sz="quarter" idx="10"/>
          </p:nvPr>
        </p:nvSpPr>
        <p:spPr>
          <a:ln/>
        </p:spPr>
        <p:txBody>
          <a:bodyPr/>
          <a:lstStyle>
            <a:lvl1pPr>
              <a:defRPr/>
            </a:lvl1pPr>
          </a:lstStyle>
          <a:p>
            <a:fld id="{B9B35B6D-D792-4EB8-A15F-74EC6C54F2A5}" type="slidenum">
              <a:rPr lang="en-US" altLang="el-GR"/>
              <a:pPr/>
              <a:t>‹#›</a:t>
            </a:fld>
            <a:endParaRPr lang="en-US" altLang="el-GR"/>
          </a:p>
        </p:txBody>
      </p:sp>
      <p:sp>
        <p:nvSpPr>
          <p:cNvPr id="6"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188468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sldNum" sz="quarter" idx="10"/>
          </p:nvPr>
        </p:nvSpPr>
        <p:spPr>
          <a:ln/>
        </p:spPr>
        <p:txBody>
          <a:bodyPr/>
          <a:lstStyle>
            <a:lvl1pPr>
              <a:defRPr/>
            </a:lvl1pPr>
          </a:lstStyle>
          <a:p>
            <a:fld id="{350B1ECB-D9D7-48C2-9CF2-7A2F661BAC51}" type="slidenum">
              <a:rPr lang="en-US" altLang="el-GR"/>
              <a:pPr/>
              <a:t>‹#›</a:t>
            </a:fld>
            <a:endParaRPr lang="en-US" altLang="el-GR"/>
          </a:p>
        </p:txBody>
      </p:sp>
      <p:sp>
        <p:nvSpPr>
          <p:cNvPr id="6" name="Rectangle 10"/>
          <p:cNvSpPr>
            <a:spLocks noGrp="1" noChangeArrowheads="1"/>
          </p:cNvSpPr>
          <p:nvPr>
            <p:ph type="ftr" sz="quarter" idx="11"/>
          </p:nvPr>
        </p:nvSpPr>
        <p:spPr>
          <a:ln/>
        </p:spPr>
        <p:txBody>
          <a:bodyPr/>
          <a:lstStyle>
            <a:lvl1pPr>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extLst>
      <p:ext uri="{BB962C8B-B14F-4D97-AF65-F5344CB8AC3E}">
        <p14:creationId xmlns:p14="http://schemas.microsoft.com/office/powerpoint/2010/main" val="23858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286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381000" y="12192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5" name="Rectangle 11"/>
          <p:cNvSpPr>
            <a:spLocks noGrp="1" noChangeArrowheads="1"/>
          </p:cNvSpPr>
          <p:nvPr>
            <p:ph type="sldNum" sz="quarter" idx="4"/>
          </p:nvPr>
        </p:nvSpPr>
        <p:spPr bwMode="auto">
          <a:xfrm>
            <a:off x="4286250" y="6572250"/>
            <a:ext cx="576263"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FF88036B-4CCE-4AD6-B8D1-FCC9873BFC07}" type="slidenum">
              <a:rPr lang="en-US" altLang="el-GR"/>
              <a:pPr/>
              <a:t>‹#›</a:t>
            </a:fld>
            <a:endParaRPr lang="en-US" altLang="el-GR"/>
          </a:p>
        </p:txBody>
      </p:sp>
      <p:cxnSp>
        <p:nvCxnSpPr>
          <p:cNvPr id="7" name="Straight Connector 9"/>
          <p:cNvCxnSpPr/>
          <p:nvPr userDrawn="1"/>
        </p:nvCxnSpPr>
        <p:spPr bwMode="auto">
          <a:xfrm>
            <a:off x="0" y="6572250"/>
            <a:ext cx="7358063" cy="1588"/>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1030" name="Picture 19" descr="cslab_logo_transparent.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58063" y="6467475"/>
            <a:ext cx="13573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31" name="Picture 4" descr="pyrforos_transparent.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715375" y="6470650"/>
            <a:ext cx="4206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34" name="Rectangle 10"/>
          <p:cNvSpPr>
            <a:spLocks noGrp="1" noChangeArrowheads="1"/>
          </p:cNvSpPr>
          <p:nvPr>
            <p:ph type="ftr" sz="quarter" idx="3"/>
          </p:nvPr>
        </p:nvSpPr>
        <p:spPr bwMode="auto">
          <a:xfrm>
            <a:off x="0" y="6597650"/>
            <a:ext cx="17145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2"/>
                </a:solidFill>
              </a:defRPr>
            </a:lvl1pPr>
          </a:lstStyle>
          <a:p>
            <a:pPr>
              <a:defRPr/>
            </a:pPr>
            <a:r>
              <a:rPr lang="en-US"/>
              <a:t>cslab@ntua 201</a:t>
            </a:r>
            <a:r>
              <a:rPr lang="el-GR">
                <a:latin typeface="Arial" charset="0"/>
              </a:rPr>
              <a:t>2</a:t>
            </a:r>
            <a:r>
              <a:rPr lang="en-US"/>
              <a:t>-201</a:t>
            </a:r>
            <a:r>
              <a:rPr lang="el-GR">
                <a:latin typeface="Arial" charset="0"/>
              </a:rPr>
              <a:t>3</a:t>
            </a: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9" r:id="rId7"/>
    <p:sldLayoutId id="2147483885" r:id="rId8"/>
    <p:sldLayoutId id="2147483886" r:id="rId9"/>
    <p:sldLayoutId id="2147483887" r:id="rId10"/>
    <p:sldLayoutId id="2147483888" r:id="rId11"/>
    <p:sldLayoutId id="214748389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190500" indent="-190500" algn="l" rtl="0" eaLnBrk="0" fontAlgn="base" hangingPunct="0">
        <a:lnSpc>
          <a:spcPts val="2400"/>
        </a:lnSpc>
        <a:spcBef>
          <a:spcPts val="1200"/>
        </a:spcBef>
        <a:spcAft>
          <a:spcPct val="0"/>
        </a:spcAft>
        <a:buSzPct val="80000"/>
        <a:buChar char="•"/>
        <a:defRPr sz="2400">
          <a:solidFill>
            <a:schemeClr val="tx1"/>
          </a:solidFill>
          <a:latin typeface="+mn-lt"/>
          <a:ea typeface="+mn-ea"/>
          <a:cs typeface="+mn-cs"/>
        </a:defRPr>
      </a:lvl1pPr>
      <a:lvl2pPr marL="508000" indent="-169863" algn="l" rtl="0" eaLnBrk="0" fontAlgn="base" hangingPunct="0">
        <a:lnSpc>
          <a:spcPts val="2200"/>
        </a:lnSpc>
        <a:spcBef>
          <a:spcPts val="1100"/>
        </a:spcBef>
        <a:spcAft>
          <a:spcPct val="0"/>
        </a:spcAft>
        <a:buClr>
          <a:srgbClr val="008000"/>
        </a:buClr>
        <a:buFont typeface="Wingdings" panose="05000000000000000000" pitchFamily="2" charset="2"/>
        <a:buChar char="Ø"/>
        <a:defRPr sz="2200">
          <a:solidFill>
            <a:schemeClr val="tx1"/>
          </a:solidFill>
          <a:latin typeface="+mn-lt"/>
        </a:defRPr>
      </a:lvl2pPr>
      <a:lvl3pPr marL="863600" indent="-185738" algn="l" rtl="0" eaLnBrk="0" fontAlgn="base" hangingPunct="0">
        <a:lnSpc>
          <a:spcPts val="2000"/>
        </a:lnSpc>
        <a:spcBef>
          <a:spcPts val="500"/>
        </a:spcBef>
        <a:spcAft>
          <a:spcPct val="0"/>
        </a:spcAft>
        <a:buClr>
          <a:schemeClr val="accent2"/>
        </a:buClr>
        <a:buSzPct val="80000"/>
        <a:buFont typeface="Wingdings" pitchFamily="2" charset="2"/>
        <a:buChar char="v"/>
        <a:defRPr sz="2000">
          <a:solidFill>
            <a:schemeClr val="tx1"/>
          </a:solidFill>
          <a:latin typeface="+mn-lt"/>
        </a:defRPr>
      </a:lvl3pPr>
      <a:lvl4pPr marL="1252538" indent="-168275" algn="l" rtl="0" eaLnBrk="0" fontAlgn="base" hangingPunct="0">
        <a:lnSpc>
          <a:spcPts val="2000"/>
        </a:lnSpc>
        <a:spcBef>
          <a:spcPts val="700"/>
        </a:spcBef>
        <a:spcAft>
          <a:spcPct val="0"/>
        </a:spcAft>
        <a:buClr>
          <a:srgbClr val="CC00CC"/>
        </a:buClr>
        <a:buSzPct val="90000"/>
        <a:buChar char="o"/>
        <a:defRPr sz="2000">
          <a:solidFill>
            <a:schemeClr val="tx1"/>
          </a:solidFill>
          <a:latin typeface="+mn-lt"/>
        </a:defRPr>
      </a:lvl4pPr>
      <a:lvl5pPr marL="1658938" indent="-185738" algn="l" rtl="0" eaLnBrk="0" fontAlgn="base" hangingPunct="0">
        <a:lnSpc>
          <a:spcPct val="50000"/>
        </a:lnSpc>
        <a:spcBef>
          <a:spcPct val="50000"/>
        </a:spcBef>
        <a:spcAft>
          <a:spcPct val="0"/>
        </a:spcAft>
        <a:buSzPct val="80000"/>
        <a:buChar char="–"/>
        <a:defRPr sz="2000">
          <a:solidFill>
            <a:schemeClr val="tx1"/>
          </a:solidFill>
          <a:latin typeface="+mn-lt"/>
        </a:defRPr>
      </a:lvl5pPr>
      <a:lvl6pPr marL="2116138" indent="-185738" algn="l" rtl="0" eaLnBrk="0" fontAlgn="base" hangingPunct="0">
        <a:lnSpc>
          <a:spcPct val="50000"/>
        </a:lnSpc>
        <a:spcBef>
          <a:spcPct val="50000"/>
        </a:spcBef>
        <a:spcAft>
          <a:spcPct val="0"/>
        </a:spcAft>
        <a:buSzPct val="80000"/>
        <a:buChar char="–"/>
        <a:defRPr sz="2000">
          <a:solidFill>
            <a:schemeClr val="tx1"/>
          </a:solidFill>
          <a:latin typeface="+mn-lt"/>
        </a:defRPr>
      </a:lvl6pPr>
      <a:lvl7pPr marL="2573338" indent="-185738" algn="l" rtl="0" eaLnBrk="0" fontAlgn="base" hangingPunct="0">
        <a:lnSpc>
          <a:spcPct val="50000"/>
        </a:lnSpc>
        <a:spcBef>
          <a:spcPct val="50000"/>
        </a:spcBef>
        <a:spcAft>
          <a:spcPct val="0"/>
        </a:spcAft>
        <a:buSzPct val="80000"/>
        <a:buChar char="–"/>
        <a:defRPr sz="2000">
          <a:solidFill>
            <a:schemeClr val="tx1"/>
          </a:solidFill>
          <a:latin typeface="+mn-lt"/>
        </a:defRPr>
      </a:lvl7pPr>
      <a:lvl8pPr marL="3030538" indent="-185738" algn="l" rtl="0" eaLnBrk="0" fontAlgn="base" hangingPunct="0">
        <a:lnSpc>
          <a:spcPct val="50000"/>
        </a:lnSpc>
        <a:spcBef>
          <a:spcPct val="50000"/>
        </a:spcBef>
        <a:spcAft>
          <a:spcPct val="0"/>
        </a:spcAft>
        <a:buSzPct val="80000"/>
        <a:buChar char="–"/>
        <a:defRPr sz="2000">
          <a:solidFill>
            <a:schemeClr val="tx1"/>
          </a:solidFill>
          <a:latin typeface="+mn-lt"/>
        </a:defRPr>
      </a:lvl8pPr>
      <a:lvl9pPr marL="3487738" indent="-185738" algn="l" rtl="0" eaLnBrk="0" fontAlgn="base" hangingPunct="0">
        <a:lnSpc>
          <a:spcPct val="50000"/>
        </a:lnSpc>
        <a:spcBef>
          <a:spcPct val="50000"/>
        </a:spcBef>
        <a:spcAft>
          <a:spcPct val="0"/>
        </a:spcAft>
        <a:buSzPct val="8000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7.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2.emf"/><Relationship Id="rId5" Type="http://schemas.openxmlformats.org/officeDocument/2006/relationships/image" Target="../media/image49.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1.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3.emf"/><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4.e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5.emf"/><Relationship Id="rId4" Type="http://schemas.openxmlformats.org/officeDocument/2006/relationships/oleObject" Target="../embeddings/oleObject8.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6.emf"/><Relationship Id="rId4"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7.emf"/><Relationship Id="rId4" Type="http://schemas.openxmlformats.org/officeDocument/2006/relationships/oleObject" Target="../embeddings/oleObject1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58.emf"/><Relationship Id="rId4" Type="http://schemas.openxmlformats.org/officeDocument/2006/relationships/oleObject" Target="../embeddings/oleObject1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0.e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oleObject" Target="../embeddings/oleObject1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3.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6.emf"/><Relationship Id="rId4" Type="http://schemas.openxmlformats.org/officeDocument/2006/relationships/oleObject" Target="../embeddings/oleObject1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7.emf"/><Relationship Id="rId4"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8.emf"/><Relationship Id="rId4" Type="http://schemas.openxmlformats.org/officeDocument/2006/relationships/oleObject" Target="../embeddings/oleObject18.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48.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69.wmf"/><Relationship Id="rId4" Type="http://schemas.openxmlformats.org/officeDocument/2006/relationships/oleObject" Target="../embeddings/oleObject19.bin"/><Relationship Id="rId9" Type="http://schemas.openxmlformats.org/officeDocument/2006/relationships/image" Target="../media/image71.w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3.bin"/><Relationship Id="rId5" Type="http://schemas.openxmlformats.org/officeDocument/2006/relationships/image" Target="../media/image72.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74.emf"/><Relationship Id="rId4" Type="http://schemas.openxmlformats.org/officeDocument/2006/relationships/oleObject" Target="../embeddings/oleObject24.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46CD8E2-35F8-4381-9C5D-A2CF2C05F352}" type="slidenum">
              <a:rPr lang="en-US" altLang="el-GR" sz="1400">
                <a:solidFill>
                  <a:schemeClr val="bg2"/>
                </a:solidFill>
                <a:latin typeface="Calibri" panose="020F0502020204030204" pitchFamily="34" charset="0"/>
              </a:rPr>
              <a:pPr/>
              <a:t>1</a:t>
            </a:fld>
            <a:endParaRPr lang="en-US" altLang="el-GR" sz="1400">
              <a:solidFill>
                <a:schemeClr val="bg2"/>
              </a:solidFill>
              <a:latin typeface="Calibri" panose="020F0502020204030204" pitchFamily="34" charset="0"/>
            </a:endParaRPr>
          </a:p>
        </p:txBody>
      </p:sp>
      <p:sp>
        <p:nvSpPr>
          <p:cNvPr id="4099" name="Slide Number Placeholder 4"/>
          <p:cNvSpPr txBox="1">
            <a:spLocks noGrp="1"/>
          </p:cNvSpPr>
          <p:nvPr/>
        </p:nvSpPr>
        <p:spPr bwMode="auto">
          <a:xfrm>
            <a:off x="8567738" y="6497638"/>
            <a:ext cx="5762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D609F121-730A-440D-B444-CEF2B1452AE8}" type="slidenum">
              <a:rPr lang="en-US" altLang="el-GR" sz="1400">
                <a:solidFill>
                  <a:schemeClr val="bg2"/>
                </a:solidFill>
                <a:latin typeface="Calibri" panose="020F0502020204030204" pitchFamily="34" charset="0"/>
              </a:rPr>
              <a:pPr algn="r"/>
              <a:t>1</a:t>
            </a:fld>
            <a:endParaRPr lang="en-US" altLang="el-GR" sz="1400">
              <a:solidFill>
                <a:schemeClr val="bg2"/>
              </a:solidFill>
              <a:latin typeface="Calibri" panose="020F0502020204030204" pitchFamily="34" charset="0"/>
            </a:endParaRPr>
          </a:p>
        </p:txBody>
      </p:sp>
      <p:sp>
        <p:nvSpPr>
          <p:cNvPr id="4100" name="Rectangle 2"/>
          <p:cNvSpPr>
            <a:spLocks noGrp="1" noChangeArrowheads="1"/>
          </p:cNvSpPr>
          <p:nvPr>
            <p:ph type="title" idx="4294967295"/>
          </p:nvPr>
        </p:nvSpPr>
        <p:spPr>
          <a:xfrm>
            <a:off x="323850" y="476672"/>
            <a:ext cx="8574088" cy="4975721"/>
          </a:xfrm>
          <a:noFill/>
        </p:spPr>
        <p:txBody>
          <a:bodyPr lIns="63500" tIns="25400" rIns="63500" bIns="25400" anchor="t">
            <a:spAutoFit/>
          </a:bodyPr>
          <a:lstStyle/>
          <a:p>
            <a:br>
              <a:rPr lang="en-US" altLang="en-US" sz="4000" dirty="0">
                <a:latin typeface="Calibri" panose="020F0502020204030204" pitchFamily="34" charset="0"/>
              </a:rPr>
            </a:br>
            <a:r>
              <a:rPr lang="el-GR" altLang="en-US" sz="4000" dirty="0">
                <a:latin typeface="Calibri" panose="020F0502020204030204" pitchFamily="34" charset="0"/>
              </a:rPr>
              <a:t>Αρχιτεκτονική Υπολογιστών </a:t>
            </a:r>
            <a:br>
              <a:rPr lang="el-GR" altLang="en-US" sz="4000" dirty="0">
                <a:solidFill>
                  <a:schemeClr val="tx1"/>
                </a:solidFill>
                <a:latin typeface="Calibri" panose="020F0502020204030204" pitchFamily="34" charset="0"/>
              </a:rPr>
            </a:br>
            <a:r>
              <a:rPr lang="el-GR" altLang="en-US" sz="2400" dirty="0">
                <a:solidFill>
                  <a:schemeClr val="tx1"/>
                </a:solidFill>
                <a:latin typeface="Calibri" panose="020F0502020204030204" pitchFamily="34" charset="0"/>
              </a:rPr>
              <a:t>5ο εξάμηνο ΣΗΜΜΥ</a:t>
            </a:r>
            <a:br>
              <a:rPr lang="el-GR" altLang="en-US" sz="4000" dirty="0">
                <a:solidFill>
                  <a:schemeClr val="tx1"/>
                </a:solidFill>
                <a:latin typeface="Calibri" panose="020F0502020204030204" pitchFamily="34" charset="0"/>
              </a:rPr>
            </a:br>
            <a:br>
              <a:rPr lang="el-GR" altLang="en-US" sz="4000" dirty="0">
                <a:solidFill>
                  <a:schemeClr val="tx1"/>
                </a:solidFill>
                <a:latin typeface="Calibri" panose="020F0502020204030204" pitchFamily="34" charset="0"/>
              </a:rPr>
            </a:br>
            <a:r>
              <a:rPr lang="el-GR" altLang="en-US" sz="2400" b="0" dirty="0" err="1">
                <a:solidFill>
                  <a:schemeClr val="tx1"/>
                </a:solidFill>
                <a:latin typeface="Calibri" panose="020F0502020204030204" pitchFamily="34" charset="0"/>
              </a:rPr>
              <a:t>Ακαδημα</a:t>
            </a:r>
            <a:r>
              <a:rPr lang="en-US" altLang="en-US" sz="2400" b="0" dirty="0" err="1">
                <a:solidFill>
                  <a:schemeClr val="tx1"/>
                </a:solidFill>
                <a:latin typeface="Calibri" panose="020F0502020204030204" pitchFamily="34" charset="0"/>
              </a:rPr>
              <a:t>ϊ</a:t>
            </a:r>
            <a:r>
              <a:rPr lang="el-GR" altLang="en-US" sz="2400" b="0" dirty="0" err="1">
                <a:solidFill>
                  <a:schemeClr val="tx1"/>
                </a:solidFill>
                <a:latin typeface="Calibri" panose="020F0502020204030204" pitchFamily="34" charset="0"/>
              </a:rPr>
              <a:t>κό</a:t>
            </a:r>
            <a:r>
              <a:rPr lang="el-GR" altLang="en-US" sz="2400" b="0" dirty="0">
                <a:solidFill>
                  <a:schemeClr val="tx1"/>
                </a:solidFill>
                <a:latin typeface="Calibri" panose="020F0502020204030204" pitchFamily="34" charset="0"/>
              </a:rPr>
              <a:t> Έτος: </a:t>
            </a:r>
            <a:r>
              <a:rPr lang="en-US" altLang="en-US" sz="2400" b="0" dirty="0">
                <a:solidFill>
                  <a:schemeClr val="tx1"/>
                </a:solidFill>
                <a:latin typeface="Calibri" panose="020F0502020204030204" pitchFamily="34" charset="0"/>
              </a:rPr>
              <a:t>2019-20</a:t>
            </a:r>
            <a:br>
              <a:rPr lang="en-US" altLang="en-US" sz="2400" dirty="0">
                <a:solidFill>
                  <a:schemeClr val="tx1"/>
                </a:solidFill>
                <a:latin typeface="Calibri" panose="020F0502020204030204" pitchFamily="34" charset="0"/>
              </a:rPr>
            </a:br>
            <a:br>
              <a:rPr lang="en-US" altLang="en-US" sz="4000" dirty="0">
                <a:solidFill>
                  <a:schemeClr val="tx1"/>
                </a:solidFill>
                <a:latin typeface="Calibri" panose="020F0502020204030204" pitchFamily="34" charset="0"/>
              </a:rPr>
            </a:br>
            <a:r>
              <a:rPr lang="el-GR" altLang="en-US" sz="3200" b="0" dirty="0">
                <a:solidFill>
                  <a:schemeClr val="tx1"/>
                </a:solidFill>
                <a:latin typeface="Calibri" panose="020F0502020204030204" pitchFamily="34" charset="0"/>
              </a:rPr>
              <a:t>Διονύσης </a:t>
            </a:r>
            <a:r>
              <a:rPr lang="el-GR" altLang="en-US" sz="3200" b="0" dirty="0" err="1">
                <a:solidFill>
                  <a:schemeClr val="tx1"/>
                </a:solidFill>
                <a:latin typeface="Calibri" panose="020F0502020204030204" pitchFamily="34" charset="0"/>
              </a:rPr>
              <a:t>Πνευματικάτος</a:t>
            </a:r>
            <a:r>
              <a:rPr lang="el-GR" altLang="en-US" sz="3200" b="0" dirty="0">
                <a:solidFill>
                  <a:schemeClr val="tx1"/>
                </a:solidFill>
                <a:latin typeface="Calibri" panose="020F0502020204030204" pitchFamily="34" charset="0"/>
              </a:rPr>
              <a:t> </a:t>
            </a:r>
            <a:br>
              <a:rPr lang="en-US" altLang="en-US" sz="3200" b="0" dirty="0">
                <a:solidFill>
                  <a:schemeClr val="tx1"/>
                </a:solidFill>
                <a:latin typeface="Calibri" panose="020F0502020204030204" pitchFamily="34" charset="0"/>
              </a:rPr>
            </a:br>
            <a:r>
              <a:rPr lang="en-US" altLang="en-US" sz="2400" b="0" dirty="0" err="1">
                <a:solidFill>
                  <a:schemeClr val="tx1"/>
                </a:solidFill>
                <a:latin typeface="Calibri" panose="020F0502020204030204" pitchFamily="34" charset="0"/>
              </a:rPr>
              <a:t>pnevmati@cslab.ece.ntua.gr</a:t>
            </a:r>
            <a:br>
              <a:rPr lang="en-US" altLang="en-US" sz="2400" dirty="0">
                <a:solidFill>
                  <a:schemeClr val="tx1"/>
                </a:solidFill>
                <a:latin typeface="Calibri" panose="020F0502020204030204" pitchFamily="34" charset="0"/>
              </a:rPr>
            </a:br>
            <a:br>
              <a:rPr lang="en-US" altLang="en-US" sz="3200" b="0" dirty="0">
                <a:solidFill>
                  <a:schemeClr val="tx1"/>
                </a:solidFill>
                <a:latin typeface="Calibri" panose="020F0502020204030204" pitchFamily="34" charset="0"/>
              </a:rPr>
            </a:br>
            <a:r>
              <a:rPr lang="en-US" altLang="en-US" sz="2400" b="0" dirty="0">
                <a:latin typeface="Calibri" panose="020F0502020204030204" pitchFamily="34" charset="0"/>
              </a:rPr>
              <a:t>http://</a:t>
            </a:r>
            <a:r>
              <a:rPr lang="en-US" altLang="en-US" sz="2400" b="0" dirty="0" err="1">
                <a:latin typeface="Calibri" panose="020F0502020204030204" pitchFamily="34" charset="0"/>
              </a:rPr>
              <a:t>www.cslab.ece.ntua.gr</a:t>
            </a:r>
            <a:r>
              <a:rPr lang="en-US" altLang="en-US" sz="2400" b="0" dirty="0">
                <a:latin typeface="Calibri" panose="020F0502020204030204" pitchFamily="34" charset="0"/>
              </a:rPr>
              <a:t>/courses/</a:t>
            </a:r>
            <a:r>
              <a:rPr lang="en-US" altLang="en-US" sz="2400" b="0" dirty="0" err="1">
                <a:latin typeface="Calibri" panose="020F0502020204030204" pitchFamily="34" charset="0"/>
              </a:rPr>
              <a:t>comparch</a:t>
            </a:r>
            <a:r>
              <a:rPr lang="en-US" altLang="en-US" sz="2400" b="0" dirty="0">
                <a:latin typeface="Calibri" panose="020F0502020204030204" pitchFamily="34" charset="0"/>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809D23-DF7B-410C-8E17-5E36EE66E1F3}" type="slidenum">
              <a:rPr lang="en-US" altLang="el-GR" sz="1400">
                <a:solidFill>
                  <a:schemeClr val="bg2"/>
                </a:solidFill>
                <a:latin typeface="Calibri" panose="020F0502020204030204" pitchFamily="34" charset="0"/>
              </a:rPr>
              <a:pPr/>
              <a:t>10</a:t>
            </a:fld>
            <a:endParaRPr lang="en-US" altLang="el-GR" sz="1400">
              <a:solidFill>
                <a:schemeClr val="bg2"/>
              </a:solidFill>
              <a:latin typeface="Calibri" panose="020F0502020204030204" pitchFamily="34" charset="0"/>
            </a:endParaRPr>
          </a:p>
        </p:txBody>
      </p:sp>
      <p:sp>
        <p:nvSpPr>
          <p:cNvPr id="12291" name="Rectangle 2"/>
          <p:cNvSpPr>
            <a:spLocks noChangeArrowheads="1"/>
          </p:cNvSpPr>
          <p:nvPr/>
        </p:nvSpPr>
        <p:spPr bwMode="auto">
          <a:xfrm>
            <a:off x="1279525" y="0"/>
            <a:ext cx="761295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r>
              <a:rPr lang="el-GR" altLang="el-GR" sz="3600" b="1" dirty="0">
                <a:solidFill>
                  <a:schemeClr val="accent2"/>
                </a:solidFill>
                <a:latin typeface="Calibri" panose="020F0502020204030204" pitchFamily="34" charset="0"/>
              </a:rPr>
              <a:t>Ιστορική Αναδρομή</a:t>
            </a:r>
            <a:r>
              <a:rPr lang="en-US" altLang="el-GR" sz="3600" b="1" dirty="0">
                <a:solidFill>
                  <a:schemeClr val="accent2"/>
                </a:solidFill>
                <a:latin typeface="Calibri" panose="020F0502020204030204" pitchFamily="34" charset="0"/>
              </a:rPr>
              <a:t> – “Family”</a:t>
            </a:r>
            <a:r>
              <a:rPr lang="el-GR" altLang="el-GR" sz="3600" b="1" dirty="0">
                <a:solidFill>
                  <a:schemeClr val="accent2"/>
                </a:solidFill>
                <a:latin typeface="Calibri" panose="020F0502020204030204" pitchFamily="34" charset="0"/>
              </a:rPr>
              <a:t> </a:t>
            </a:r>
            <a:endParaRPr lang="en-US" altLang="el-GR" sz="3600" b="1" dirty="0">
              <a:solidFill>
                <a:schemeClr val="accent2"/>
              </a:solidFill>
              <a:latin typeface="Calibri" panose="020F0502020204030204" pitchFamily="34" charset="0"/>
            </a:endParaRPr>
          </a:p>
        </p:txBody>
      </p:sp>
      <p:sp>
        <p:nvSpPr>
          <p:cNvPr id="12292" name="Rectangle 3"/>
          <p:cNvSpPr>
            <a:spLocks noChangeArrowheads="1"/>
          </p:cNvSpPr>
          <p:nvPr/>
        </p:nvSpPr>
        <p:spPr bwMode="auto">
          <a:xfrm>
            <a:off x="2643188" y="571500"/>
            <a:ext cx="27146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solidFill>
                  <a:srgbClr val="FF0000"/>
                </a:solidFill>
                <a:latin typeface="Calibri" panose="020F0502020204030204" pitchFamily="34" charset="0"/>
              </a:rPr>
              <a:t>Model 40</a:t>
            </a:r>
          </a:p>
          <a:p>
            <a:pPr>
              <a:lnSpc>
                <a:spcPct val="90000"/>
              </a:lnSpc>
              <a:spcBef>
                <a:spcPts val="1200"/>
              </a:spcBef>
              <a:buSzPct val="80000"/>
            </a:pPr>
            <a:r>
              <a:rPr lang="en-US" altLang="el-GR" sz="1600" dirty="0">
                <a:latin typeface="Calibri" panose="020F0502020204030204" pitchFamily="34" charset="0"/>
              </a:rPr>
              <a:t>1.6MHz, 32-256KB, $225,000</a:t>
            </a:r>
          </a:p>
        </p:txBody>
      </p:sp>
      <p:sp>
        <p:nvSpPr>
          <p:cNvPr id="12293" name="Rectangle 4"/>
          <p:cNvSpPr>
            <a:spLocks noChangeArrowheads="1"/>
          </p:cNvSpPr>
          <p:nvPr/>
        </p:nvSpPr>
        <p:spPr bwMode="auto">
          <a:xfrm>
            <a:off x="2643188" y="571500"/>
            <a:ext cx="2857500" cy="785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pic>
        <p:nvPicPr>
          <p:cNvPr id="12294" name="8 - Εικόνα" descr="03~Figure_1.7.3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
            <a:ext cx="2286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9 - Εικόνα" descr="04~Figure_1.7.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0"/>
            <a:ext cx="2286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10 - Εικόνα" descr="05~Figure_1.7.3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286125"/>
            <a:ext cx="2286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11 - Εικόνα" descr="06~Figure_1.7.3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4857750"/>
            <a:ext cx="2286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3"/>
          <p:cNvSpPr>
            <a:spLocks noChangeArrowheads="1"/>
          </p:cNvSpPr>
          <p:nvPr/>
        </p:nvSpPr>
        <p:spPr bwMode="auto">
          <a:xfrm>
            <a:off x="2643188" y="1928813"/>
            <a:ext cx="27146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solidFill>
                  <a:srgbClr val="FF0000"/>
                </a:solidFill>
                <a:latin typeface="Calibri" panose="020F0502020204030204" pitchFamily="34" charset="0"/>
              </a:rPr>
              <a:t>Model 50</a:t>
            </a:r>
          </a:p>
          <a:p>
            <a:pPr>
              <a:lnSpc>
                <a:spcPct val="90000"/>
              </a:lnSpc>
              <a:spcBef>
                <a:spcPts val="1200"/>
              </a:spcBef>
              <a:buSzPct val="80000"/>
            </a:pPr>
            <a:r>
              <a:rPr lang="en-US" altLang="el-GR" sz="1600" dirty="0">
                <a:latin typeface="Calibri" panose="020F0502020204030204" pitchFamily="34" charset="0"/>
              </a:rPr>
              <a:t>2MHz, 128-256KB, $550,000</a:t>
            </a:r>
          </a:p>
        </p:txBody>
      </p:sp>
      <p:sp>
        <p:nvSpPr>
          <p:cNvPr id="12299" name="Rectangle 3"/>
          <p:cNvSpPr>
            <a:spLocks noChangeArrowheads="1"/>
          </p:cNvSpPr>
          <p:nvPr/>
        </p:nvSpPr>
        <p:spPr bwMode="auto">
          <a:xfrm>
            <a:off x="2643188" y="3571875"/>
            <a:ext cx="28575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solidFill>
                  <a:srgbClr val="FF0000"/>
                </a:solidFill>
                <a:latin typeface="Calibri" panose="020F0502020204030204" pitchFamily="34" charset="0"/>
              </a:rPr>
              <a:t>Model 60</a:t>
            </a:r>
          </a:p>
          <a:p>
            <a:pPr>
              <a:lnSpc>
                <a:spcPct val="90000"/>
              </a:lnSpc>
              <a:spcBef>
                <a:spcPts val="1200"/>
              </a:spcBef>
              <a:buSzPct val="80000"/>
            </a:pPr>
            <a:r>
              <a:rPr lang="en-US" altLang="el-GR" sz="1600" dirty="0">
                <a:latin typeface="Calibri" panose="020F0502020204030204" pitchFamily="34" charset="0"/>
              </a:rPr>
              <a:t>5MHz, 256KB-1MB, $1,200,000</a:t>
            </a:r>
          </a:p>
        </p:txBody>
      </p:sp>
      <p:sp>
        <p:nvSpPr>
          <p:cNvPr id="12300" name="Rectangle 3"/>
          <p:cNvSpPr>
            <a:spLocks noChangeArrowheads="1"/>
          </p:cNvSpPr>
          <p:nvPr/>
        </p:nvSpPr>
        <p:spPr bwMode="auto">
          <a:xfrm>
            <a:off x="2643188" y="5214938"/>
            <a:ext cx="29289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solidFill>
                  <a:srgbClr val="FF0000"/>
                </a:solidFill>
                <a:latin typeface="Calibri" panose="020F0502020204030204" pitchFamily="34" charset="0"/>
              </a:rPr>
              <a:t>Model 75</a:t>
            </a:r>
          </a:p>
          <a:p>
            <a:pPr>
              <a:lnSpc>
                <a:spcPct val="90000"/>
              </a:lnSpc>
              <a:spcBef>
                <a:spcPts val="1200"/>
              </a:spcBef>
              <a:buSzPct val="80000"/>
            </a:pPr>
            <a:r>
              <a:rPr lang="en-US" altLang="el-GR" sz="1600" dirty="0">
                <a:latin typeface="Calibri" panose="020F0502020204030204" pitchFamily="34" charset="0"/>
              </a:rPr>
              <a:t>5.1MHz, 256KB-1MB, $1,900,000</a:t>
            </a:r>
          </a:p>
        </p:txBody>
      </p:sp>
      <p:sp>
        <p:nvSpPr>
          <p:cNvPr id="12301" name="Rectangle 4"/>
          <p:cNvSpPr>
            <a:spLocks noChangeArrowheads="1"/>
          </p:cNvSpPr>
          <p:nvPr/>
        </p:nvSpPr>
        <p:spPr bwMode="auto">
          <a:xfrm>
            <a:off x="2643188" y="1928813"/>
            <a:ext cx="2857500" cy="78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12302" name="Rectangle 4"/>
          <p:cNvSpPr>
            <a:spLocks noChangeArrowheads="1"/>
          </p:cNvSpPr>
          <p:nvPr/>
        </p:nvSpPr>
        <p:spPr bwMode="auto">
          <a:xfrm>
            <a:off x="2643188" y="3571875"/>
            <a:ext cx="2857500" cy="785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12303" name="Rectangle 4"/>
          <p:cNvSpPr>
            <a:spLocks noChangeArrowheads="1"/>
          </p:cNvSpPr>
          <p:nvPr/>
        </p:nvSpPr>
        <p:spPr bwMode="auto">
          <a:xfrm>
            <a:off x="2643188" y="5214938"/>
            <a:ext cx="2857500" cy="78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12304" name="Rectangle 3"/>
          <p:cNvSpPr>
            <a:spLocks noChangeArrowheads="1"/>
          </p:cNvSpPr>
          <p:nvPr/>
        </p:nvSpPr>
        <p:spPr bwMode="auto">
          <a:xfrm>
            <a:off x="6500813" y="928688"/>
            <a:ext cx="2071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latin typeface="Calibri" panose="020F0502020204030204" pitchFamily="34" charset="0"/>
              </a:rPr>
              <a:t>IBM System / 360</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1964</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$5 billion investment</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6 implementations</a:t>
            </a:r>
          </a:p>
        </p:txBody>
      </p:sp>
      <p:sp>
        <p:nvSpPr>
          <p:cNvPr id="12305" name="Rectangle 4"/>
          <p:cNvSpPr>
            <a:spLocks noChangeArrowheads="1"/>
          </p:cNvSpPr>
          <p:nvPr/>
        </p:nvSpPr>
        <p:spPr bwMode="auto">
          <a:xfrm>
            <a:off x="6500813" y="785813"/>
            <a:ext cx="2143125" cy="1785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12306" name="Rectangle 3"/>
          <p:cNvSpPr>
            <a:spLocks noChangeArrowheads="1"/>
          </p:cNvSpPr>
          <p:nvPr/>
        </p:nvSpPr>
        <p:spPr bwMode="auto">
          <a:xfrm>
            <a:off x="6500813" y="3500438"/>
            <a:ext cx="20716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sz="2000" dirty="0">
                <a:latin typeface="Calibri" panose="020F0502020204030204" pitchFamily="34" charset="0"/>
              </a:rPr>
              <a:t>DEC PDP-8</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1965</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1</a:t>
            </a:r>
            <a:r>
              <a:rPr lang="en-US" altLang="el-GR" sz="1600" baseline="30000" dirty="0">
                <a:latin typeface="Calibri" panose="020F0502020204030204" pitchFamily="34" charset="0"/>
              </a:rPr>
              <a:t>st</a:t>
            </a:r>
            <a:r>
              <a:rPr lang="en-US" altLang="el-GR" sz="1600" dirty="0">
                <a:latin typeface="Calibri" panose="020F0502020204030204" pitchFamily="34" charset="0"/>
              </a:rPr>
              <a:t> minicomputer</a:t>
            </a:r>
          </a:p>
          <a:p>
            <a:pPr>
              <a:lnSpc>
                <a:spcPct val="90000"/>
              </a:lnSpc>
              <a:spcBef>
                <a:spcPts val="1200"/>
              </a:spcBef>
              <a:buSzPct val="80000"/>
              <a:buFont typeface="Arial" panose="020B0604020202020204" pitchFamily="34" charset="0"/>
              <a:buChar char="•"/>
            </a:pPr>
            <a:r>
              <a:rPr lang="en-US" altLang="el-GR" sz="1600" dirty="0">
                <a:latin typeface="Calibri" panose="020F0502020204030204" pitchFamily="34" charset="0"/>
              </a:rPr>
              <a:t> cost &lt; $20,000</a:t>
            </a:r>
          </a:p>
        </p:txBody>
      </p:sp>
      <p:sp>
        <p:nvSpPr>
          <p:cNvPr id="12307" name="Rectangle 4"/>
          <p:cNvSpPr>
            <a:spLocks noChangeArrowheads="1"/>
          </p:cNvSpPr>
          <p:nvPr/>
        </p:nvSpPr>
        <p:spPr bwMode="auto">
          <a:xfrm>
            <a:off x="6500813" y="3500438"/>
            <a:ext cx="2143125" cy="1500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cxnSp>
        <p:nvCxnSpPr>
          <p:cNvPr id="12308" name="25 - Γωνιακή σύνδεση"/>
          <p:cNvCxnSpPr>
            <a:cxnSpLocks noChangeShapeType="1"/>
            <a:stCxn id="12305" idx="1"/>
            <a:endCxn id="12303" idx="3"/>
          </p:cNvCxnSpPr>
          <p:nvPr/>
        </p:nvCxnSpPr>
        <p:spPr bwMode="auto">
          <a:xfrm rot="10800000" flipV="1">
            <a:off x="5500688" y="1677988"/>
            <a:ext cx="1000125" cy="393065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9" name="27 - Γωνιακή σύνδεση"/>
          <p:cNvCxnSpPr>
            <a:cxnSpLocks noChangeShapeType="1"/>
            <a:stCxn id="12305" idx="1"/>
            <a:endCxn id="12299" idx="3"/>
          </p:cNvCxnSpPr>
          <p:nvPr/>
        </p:nvCxnSpPr>
        <p:spPr bwMode="auto">
          <a:xfrm rot="10800000" flipV="1">
            <a:off x="5500688" y="1677988"/>
            <a:ext cx="1000125" cy="2287587"/>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10" name="31 - Γωνιακή σύνδεση"/>
          <p:cNvCxnSpPr>
            <a:cxnSpLocks noChangeShapeType="1"/>
            <a:stCxn id="12305" idx="1"/>
          </p:cNvCxnSpPr>
          <p:nvPr/>
        </p:nvCxnSpPr>
        <p:spPr bwMode="auto">
          <a:xfrm rot="10800000">
            <a:off x="5500688" y="928688"/>
            <a:ext cx="1000125" cy="7493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11" name="43 - Γωνιακή σύνδεση"/>
          <p:cNvCxnSpPr>
            <a:cxnSpLocks noChangeShapeType="1"/>
            <a:stCxn id="12305" idx="1"/>
          </p:cNvCxnSpPr>
          <p:nvPr/>
        </p:nvCxnSpPr>
        <p:spPr bwMode="auto">
          <a:xfrm rot="10800000" flipV="1">
            <a:off x="5500688" y="1677988"/>
            <a:ext cx="1000125" cy="67945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457200" y="44450"/>
            <a:ext cx="8229600" cy="741363"/>
          </a:xfrm>
        </p:spPr>
        <p:txBody>
          <a:bodyPr/>
          <a:lstStyle/>
          <a:p>
            <a:pPr eaLnBrk="1" hangingPunct="1">
              <a:defRPr/>
            </a:pPr>
            <a:r>
              <a:rPr lang="en-US" sz="4600" dirty="0">
                <a:effectLst>
                  <a:outerShdw blurRad="38100" dist="38100" dir="2700000" algn="tl">
                    <a:srgbClr val="C0C0C0"/>
                  </a:outerShdw>
                </a:effectLst>
                <a:latin typeface="Calibri" pitchFamily="34" charset="0"/>
              </a:rPr>
              <a:t>Computer Instruction Sets</a:t>
            </a:r>
            <a:endParaRPr lang="en-US" sz="4000" dirty="0">
              <a:effectLst>
                <a:outerShdw blurRad="38100" dist="38100" dir="2700000" algn="tl">
                  <a:srgbClr val="C0C0C0"/>
                </a:outerShdw>
              </a:effectLst>
              <a:latin typeface="Calibri" pitchFamily="34" charset="0"/>
            </a:endParaRPr>
          </a:p>
        </p:txBody>
      </p:sp>
      <p:sp>
        <p:nvSpPr>
          <p:cNvPr id="69635" name="Rectangle 3"/>
          <p:cNvSpPr>
            <a:spLocks noGrp="1" noChangeArrowheads="1"/>
          </p:cNvSpPr>
          <p:nvPr>
            <p:ph idx="1"/>
          </p:nvPr>
        </p:nvSpPr>
        <p:spPr>
          <a:xfrm>
            <a:off x="0" y="836712"/>
            <a:ext cx="8964488" cy="5417438"/>
          </a:xfrm>
        </p:spPr>
        <p:txBody>
          <a:bodyPr/>
          <a:lstStyle/>
          <a:p>
            <a:pPr eaLnBrk="1" hangingPunct="1">
              <a:lnSpc>
                <a:spcPct val="90000"/>
              </a:lnSpc>
              <a:spcBef>
                <a:spcPct val="0"/>
              </a:spcBef>
            </a:pPr>
            <a:r>
              <a:rPr lang="el-GR" altLang="el-GR" sz="2800" dirty="0">
                <a:latin typeface="Calibri" panose="020F0502020204030204" pitchFamily="34" charset="0"/>
              </a:rPr>
              <a:t>Ανεξάρτητα από τον τύπο του υπολογιστή</a:t>
            </a:r>
            <a:r>
              <a:rPr lang="en-US" altLang="el-GR" sz="2800" dirty="0">
                <a:latin typeface="Calibri" panose="020F0502020204030204" pitchFamily="34" charset="0"/>
              </a:rPr>
              <a:t>, </a:t>
            </a:r>
            <a:r>
              <a:rPr lang="el-GR" altLang="el-GR" sz="2800" dirty="0">
                <a:latin typeface="Calibri" panose="020F0502020204030204" pitchFamily="34" charset="0"/>
              </a:rPr>
              <a:t>τη δομή της </a:t>
            </a:r>
            <a:r>
              <a:rPr lang="en-US" altLang="el-GR" sz="2800" dirty="0">
                <a:latin typeface="Calibri" panose="020F0502020204030204" pitchFamily="34" charset="0"/>
              </a:rPr>
              <a:t>CPU, </a:t>
            </a:r>
            <a:r>
              <a:rPr lang="el-GR" altLang="el-GR" sz="2800" dirty="0">
                <a:latin typeface="Calibri" panose="020F0502020204030204" pitchFamily="34" charset="0"/>
              </a:rPr>
              <a:t>ή την οργάνωση του</a:t>
            </a:r>
            <a:r>
              <a:rPr lang="en-US" altLang="el-GR" sz="2800" dirty="0">
                <a:latin typeface="Calibri" panose="020F0502020204030204" pitchFamily="34" charset="0"/>
              </a:rPr>
              <a:t> hardware, </a:t>
            </a:r>
            <a:r>
              <a:rPr lang="el-GR" altLang="el-GR" sz="2800" dirty="0">
                <a:latin typeface="Calibri" panose="020F0502020204030204" pitchFamily="34" charset="0"/>
              </a:rPr>
              <a:t>κάθε εντολή μηχανής πρέπει να προσδιορίζει τα ακόλουθα</a:t>
            </a:r>
            <a:r>
              <a:rPr lang="en-US" altLang="el-GR" sz="2800" dirty="0">
                <a:latin typeface="Calibri" panose="020F0502020204030204" pitchFamily="34" charset="0"/>
              </a:rPr>
              <a:t>:</a:t>
            </a:r>
            <a:endParaRPr lang="en-US" altLang="el-GR" sz="500" dirty="0">
              <a:latin typeface="Calibri" panose="020F0502020204030204" pitchFamily="34" charset="0"/>
            </a:endParaRPr>
          </a:p>
          <a:p>
            <a:pPr lvl="1" eaLnBrk="1" hangingPunct="1">
              <a:lnSpc>
                <a:spcPct val="90000"/>
              </a:lnSpc>
            </a:pPr>
            <a:r>
              <a:rPr lang="en-US" altLang="el-GR" sz="2400" dirty="0">
                <a:latin typeface="Calibri" panose="020F0502020204030204" pitchFamily="34" charset="0"/>
              </a:rPr>
              <a:t>Opcode:  </a:t>
            </a:r>
            <a:r>
              <a:rPr lang="el-GR" altLang="el-GR" sz="2400" dirty="0">
                <a:latin typeface="Calibri" panose="020F0502020204030204" pitchFamily="34" charset="0"/>
              </a:rPr>
              <a:t>Ποια εντολή εκτελείται</a:t>
            </a:r>
            <a:r>
              <a:rPr lang="en-US" altLang="el-GR" sz="2400" dirty="0">
                <a:latin typeface="Calibri" panose="020F0502020204030204" pitchFamily="34" charset="0"/>
              </a:rPr>
              <a:t>. </a:t>
            </a:r>
            <a:r>
              <a:rPr lang="el-GR" altLang="el-GR" sz="2400" dirty="0">
                <a:latin typeface="Calibri" panose="020F0502020204030204" pitchFamily="34" charset="0"/>
              </a:rPr>
              <a:t>Παράδειγμα</a:t>
            </a:r>
            <a:r>
              <a:rPr lang="en-US" altLang="el-GR" sz="2400" dirty="0">
                <a:latin typeface="Calibri" panose="020F0502020204030204" pitchFamily="34" charset="0"/>
              </a:rPr>
              <a:t>: add, load </a:t>
            </a:r>
            <a:r>
              <a:rPr lang="el-GR" altLang="el-GR" sz="2400" dirty="0">
                <a:latin typeface="Calibri" panose="020F0502020204030204" pitchFamily="34" charset="0"/>
              </a:rPr>
              <a:t>και</a:t>
            </a:r>
            <a:r>
              <a:rPr lang="en-US" altLang="el-GR" sz="2400" dirty="0">
                <a:latin typeface="Calibri" panose="020F0502020204030204" pitchFamily="34" charset="0"/>
              </a:rPr>
              <a:t> branch.</a:t>
            </a:r>
          </a:p>
          <a:p>
            <a:pPr lvl="1" eaLnBrk="1" hangingPunct="1">
              <a:lnSpc>
                <a:spcPct val="90000"/>
              </a:lnSpc>
              <a:spcBef>
                <a:spcPct val="10000"/>
              </a:spcBef>
            </a:pPr>
            <a:r>
              <a:rPr lang="el-GR" altLang="el-GR" sz="2400" dirty="0">
                <a:latin typeface="Calibri" panose="020F0502020204030204" pitchFamily="34" charset="0"/>
              </a:rPr>
              <a:t>Πού βρίσκονται οι τελεστές, αν υπάρχουν</a:t>
            </a:r>
            <a:r>
              <a:rPr lang="en-US" altLang="el-GR" sz="2400" dirty="0">
                <a:latin typeface="Calibri" panose="020F0502020204030204" pitchFamily="34" charset="0"/>
              </a:rPr>
              <a:t>:  </a:t>
            </a:r>
            <a:r>
              <a:rPr lang="el-GR" altLang="el-GR" sz="2400" dirty="0">
                <a:latin typeface="Calibri" panose="020F0502020204030204" pitchFamily="34" charset="0"/>
              </a:rPr>
              <a:t>Οι τελεστές μπορεί να είναι αποθηκευμένοι σε </a:t>
            </a:r>
            <a:r>
              <a:rPr lang="el-GR" altLang="el-GR" sz="2400" dirty="0" err="1">
                <a:latin typeface="Calibri" panose="020F0502020204030204" pitchFamily="34" charset="0"/>
              </a:rPr>
              <a:t>καταχωρητές</a:t>
            </a:r>
            <a:r>
              <a:rPr lang="el-GR" altLang="el-GR" sz="2400" dirty="0">
                <a:latin typeface="Calibri" panose="020F0502020204030204" pitchFamily="34" charset="0"/>
              </a:rPr>
              <a:t> της</a:t>
            </a:r>
            <a:r>
              <a:rPr lang="en-US" altLang="el-GR" sz="2400" dirty="0">
                <a:latin typeface="Calibri" panose="020F0502020204030204" pitchFamily="34" charset="0"/>
              </a:rPr>
              <a:t> CPU, </a:t>
            </a:r>
            <a:r>
              <a:rPr lang="el-GR" altLang="el-GR" sz="2400" dirty="0">
                <a:latin typeface="Calibri" panose="020F0502020204030204" pitchFamily="34" charset="0"/>
              </a:rPr>
              <a:t>στην κύρια μνήμη</a:t>
            </a:r>
            <a:r>
              <a:rPr lang="en-US" altLang="el-GR" sz="2400" dirty="0">
                <a:latin typeface="Calibri" panose="020F0502020204030204" pitchFamily="34" charset="0"/>
              </a:rPr>
              <a:t>, </a:t>
            </a:r>
            <a:r>
              <a:rPr lang="el-GR" altLang="el-GR" sz="2400" dirty="0">
                <a:latin typeface="Calibri" panose="020F0502020204030204" pitchFamily="34" charset="0"/>
              </a:rPr>
              <a:t>ή σε θύρες εισόδου/εξόδου</a:t>
            </a:r>
            <a:r>
              <a:rPr lang="en-US" altLang="el-GR" sz="2400" dirty="0">
                <a:latin typeface="Calibri" panose="020F0502020204030204" pitchFamily="34" charset="0"/>
              </a:rPr>
              <a:t>.</a:t>
            </a:r>
          </a:p>
          <a:p>
            <a:pPr lvl="1" eaLnBrk="1" hangingPunct="1">
              <a:lnSpc>
                <a:spcPct val="90000"/>
              </a:lnSpc>
              <a:spcBef>
                <a:spcPct val="10000"/>
              </a:spcBef>
            </a:pPr>
            <a:r>
              <a:rPr lang="el-GR" altLang="el-GR" sz="2400" dirty="0">
                <a:latin typeface="Calibri" panose="020F0502020204030204" pitchFamily="34" charset="0"/>
              </a:rPr>
              <a:t>Πού τοποθετείται το αποτέλεσμα, αν υπάρχει</a:t>
            </a:r>
            <a:r>
              <a:rPr lang="en-US" altLang="el-GR" sz="2400" dirty="0">
                <a:latin typeface="Calibri" panose="020F0502020204030204" pitchFamily="34" charset="0"/>
              </a:rPr>
              <a:t>:  </a:t>
            </a:r>
            <a:r>
              <a:rPr lang="el-GR" altLang="el-GR" sz="2400" dirty="0">
                <a:latin typeface="Calibri" panose="020F0502020204030204" pitchFamily="34" charset="0"/>
              </a:rPr>
              <a:t>Μπορεί να αναφέρεται ρητά ή να υπονοείται από τον κωδικό της εντολής (</a:t>
            </a:r>
            <a:r>
              <a:rPr lang="en-US" altLang="el-GR" sz="2400" dirty="0">
                <a:latin typeface="Calibri" panose="020F0502020204030204" pitchFamily="34" charset="0"/>
              </a:rPr>
              <a:t>opcode</a:t>
            </a:r>
            <a:r>
              <a:rPr lang="el-GR" altLang="el-GR" sz="2400" dirty="0">
                <a:latin typeface="Calibri" panose="020F0502020204030204" pitchFamily="34" charset="0"/>
              </a:rPr>
              <a:t>)</a:t>
            </a:r>
            <a:r>
              <a:rPr lang="en-US" altLang="el-GR" sz="2400" dirty="0">
                <a:latin typeface="Calibri" panose="020F0502020204030204" pitchFamily="34" charset="0"/>
              </a:rPr>
              <a:t>.</a:t>
            </a:r>
          </a:p>
          <a:p>
            <a:pPr lvl="1" eaLnBrk="1" hangingPunct="1">
              <a:lnSpc>
                <a:spcPct val="90000"/>
              </a:lnSpc>
              <a:spcBef>
                <a:spcPct val="10000"/>
              </a:spcBef>
            </a:pPr>
            <a:r>
              <a:rPr lang="el-GR" altLang="el-GR" sz="2400" dirty="0">
                <a:latin typeface="Calibri" panose="020F0502020204030204" pitchFamily="34" charset="0"/>
              </a:rPr>
              <a:t>Πού βρίσκεται η επόμενη εντολή</a:t>
            </a:r>
            <a:r>
              <a:rPr lang="en-US" altLang="el-GR" sz="2400" dirty="0">
                <a:latin typeface="Calibri" panose="020F0502020204030204" pitchFamily="34" charset="0"/>
              </a:rPr>
              <a:t>:  </a:t>
            </a:r>
            <a:r>
              <a:rPr lang="el-GR" altLang="el-GR" sz="2400" dirty="0">
                <a:latin typeface="Calibri" panose="020F0502020204030204" pitchFamily="34" charset="0"/>
              </a:rPr>
              <a:t>Αν δεν υπάρχουν ρητές διακλαδώσεις</a:t>
            </a:r>
            <a:r>
              <a:rPr lang="en-US" altLang="el-GR" sz="2400" dirty="0">
                <a:latin typeface="Calibri" panose="020F0502020204030204" pitchFamily="34" charset="0"/>
              </a:rPr>
              <a:t> </a:t>
            </a:r>
            <a:r>
              <a:rPr lang="el-GR" altLang="el-GR" sz="2400" dirty="0">
                <a:latin typeface="Calibri" panose="020F0502020204030204" pitchFamily="34" charset="0"/>
              </a:rPr>
              <a:t>(</a:t>
            </a:r>
            <a:r>
              <a:rPr lang="en-US" altLang="el-GR" sz="2400" dirty="0">
                <a:latin typeface="Calibri" panose="020F0502020204030204" pitchFamily="34" charset="0"/>
              </a:rPr>
              <a:t>branches</a:t>
            </a:r>
            <a:r>
              <a:rPr lang="el-GR" altLang="el-GR" sz="2400" dirty="0">
                <a:latin typeface="Calibri" panose="020F0502020204030204" pitchFamily="34" charset="0"/>
              </a:rPr>
              <a:t>)</a:t>
            </a:r>
            <a:r>
              <a:rPr lang="en-US" altLang="el-GR" sz="2400" dirty="0">
                <a:latin typeface="Calibri" panose="020F0502020204030204" pitchFamily="34" charset="0"/>
              </a:rPr>
              <a:t>, </a:t>
            </a:r>
            <a:r>
              <a:rPr lang="el-GR" altLang="el-GR" sz="2400" dirty="0">
                <a:latin typeface="Calibri" panose="020F0502020204030204" pitchFamily="34" charset="0"/>
              </a:rPr>
              <a:t>η προς εκτέλεση εντολή είναι η επόμενη στην ακολουθία εντολών του προγράμματος. Σε περίπτωση εντολών </a:t>
            </a:r>
            <a:r>
              <a:rPr lang="en-US" altLang="el-GR" sz="2400" dirty="0">
                <a:latin typeface="Calibri" panose="020F0502020204030204" pitchFamily="34" charset="0"/>
              </a:rPr>
              <a:t>jump </a:t>
            </a:r>
            <a:r>
              <a:rPr lang="el-GR" altLang="el-GR" sz="2400" dirty="0">
                <a:latin typeface="Calibri" panose="020F0502020204030204" pitchFamily="34" charset="0"/>
              </a:rPr>
              <a:t>ή</a:t>
            </a:r>
            <a:r>
              <a:rPr lang="en-US" altLang="el-GR" sz="2400" dirty="0">
                <a:latin typeface="Calibri" panose="020F0502020204030204" pitchFamily="34" charset="0"/>
              </a:rPr>
              <a:t> branch </a:t>
            </a:r>
            <a:r>
              <a:rPr lang="el-GR" altLang="el-GR" sz="2400" dirty="0">
                <a:latin typeface="Calibri" panose="020F0502020204030204" pitchFamily="34" charset="0"/>
              </a:rPr>
              <a:t>η διεύθυνση προσδιορίζεται από αυτές</a:t>
            </a:r>
            <a:r>
              <a:rPr lang="en-US" altLang="el-GR" sz="2400" dirty="0">
                <a:latin typeface="Calibri" panose="020F0502020204030204" pitchFamily="34" charset="0"/>
              </a:rPr>
              <a:t>.</a:t>
            </a:r>
          </a:p>
          <a:p>
            <a:pPr eaLnBrk="1" hangingPunct="1">
              <a:lnSpc>
                <a:spcPct val="90000"/>
              </a:lnSpc>
            </a:pPr>
            <a:endParaRPr lang="en-US" altLang="el-GR" sz="2800" dirty="0">
              <a:latin typeface="Calibri" panose="020F0502020204030204" pitchFamily="34" charset="0"/>
            </a:endParaRPr>
          </a:p>
        </p:txBody>
      </p:sp>
      <p:sp>
        <p:nvSpPr>
          <p:cNvPr id="5" name="2 - Θέση αριθμού διαφάνειας">
            <a:extLst>
              <a:ext uri="{FF2B5EF4-FFF2-40B4-BE49-F238E27FC236}">
                <a16:creationId xmlns:a16="http://schemas.microsoft.com/office/drawing/2014/main" id="{31CA59CB-0119-CE48-AAEE-848939C4D647}"/>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100</a:t>
            </a:fld>
            <a:endParaRPr lang="en-US" sz="1600" dirty="0">
              <a:latin typeface="Calibri"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2555875" y="0"/>
            <a:ext cx="6516688" cy="1340768"/>
          </a:xfrm>
        </p:spPr>
        <p:txBody>
          <a:bodyPr>
            <a:noAutofit/>
          </a:bodyPr>
          <a:lstStyle/>
          <a:p>
            <a:pPr eaLnBrk="1" hangingPunct="1">
              <a:defRPr/>
            </a:pPr>
            <a:r>
              <a:rPr lang="en-US" sz="2800" b="1" dirty="0">
                <a:effectLst>
                  <a:outerShdw blurRad="38100" dist="38100" dir="2700000" algn="tl">
                    <a:srgbClr val="C0C0C0"/>
                  </a:outerShdw>
                </a:effectLst>
                <a:latin typeface="Calibri" pitchFamily="34" charset="0"/>
              </a:rPr>
              <a:t>Instruction Set Architecture (ISA)    </a:t>
            </a:r>
            <a:r>
              <a:rPr lang="el-GR" sz="2800" b="1" dirty="0">
                <a:effectLst>
                  <a:outerShdw blurRad="38100" dist="38100" dir="2700000" algn="tl">
                    <a:srgbClr val="C0C0C0"/>
                  </a:outerShdw>
                </a:effectLst>
                <a:latin typeface="Calibri" pitchFamily="34" charset="0"/>
              </a:rPr>
              <a:t>Προδιαγραφή Απαιτήσεων (</a:t>
            </a:r>
            <a:r>
              <a:rPr lang="en-US" sz="2800" b="1" dirty="0">
                <a:effectLst>
                  <a:outerShdw blurRad="38100" dist="38100" dir="2700000" algn="tl">
                    <a:srgbClr val="C0C0C0"/>
                  </a:outerShdw>
                </a:effectLst>
                <a:latin typeface="Calibri" pitchFamily="34" charset="0"/>
              </a:rPr>
              <a:t>Specification Requirements</a:t>
            </a:r>
            <a:r>
              <a:rPr lang="el-GR" sz="2800" b="1" dirty="0">
                <a:effectLst>
                  <a:outerShdw blurRad="38100" dist="38100" dir="2700000" algn="tl">
                    <a:srgbClr val="C0C0C0"/>
                  </a:outerShdw>
                </a:effectLst>
                <a:latin typeface="Calibri" pitchFamily="34" charset="0"/>
              </a:rPr>
              <a:t>)</a:t>
            </a:r>
            <a:endParaRPr lang="en-US" sz="2800" b="1" dirty="0">
              <a:latin typeface="Calibri" pitchFamily="34" charset="0"/>
            </a:endParaRPr>
          </a:p>
        </p:txBody>
      </p:sp>
      <p:sp>
        <p:nvSpPr>
          <p:cNvPr id="64515" name="Rectangle 3"/>
          <p:cNvSpPr>
            <a:spLocks noGrp="1" noChangeArrowheads="1"/>
          </p:cNvSpPr>
          <p:nvPr>
            <p:ph idx="1"/>
          </p:nvPr>
        </p:nvSpPr>
        <p:spPr>
          <a:xfrm>
            <a:off x="2771800" y="1412776"/>
            <a:ext cx="6120680" cy="4911824"/>
          </a:xfrm>
        </p:spPr>
        <p:txBody>
          <a:bodyPr>
            <a:noAutofit/>
          </a:bodyPr>
          <a:lstStyle/>
          <a:p>
            <a:pPr eaLnBrk="1" hangingPunct="1">
              <a:lnSpc>
                <a:spcPct val="80000"/>
              </a:lnSpc>
              <a:spcBef>
                <a:spcPct val="10000"/>
              </a:spcBef>
            </a:pPr>
            <a:r>
              <a:rPr lang="el-GR" sz="2400" dirty="0">
                <a:latin typeface="Calibri" pitchFamily="34" charset="0"/>
              </a:rPr>
              <a:t>Μορφοποίηση &amp; Κωδικοποίηση Εντολών</a:t>
            </a:r>
            <a:r>
              <a:rPr lang="en-US" sz="2400" dirty="0">
                <a:latin typeface="Calibri" pitchFamily="34" charset="0"/>
              </a:rPr>
              <a:t>:</a:t>
            </a: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Πώς κωδικοποιείται;</a:t>
            </a:r>
            <a:endParaRPr lang="en-US" sz="2400" dirty="0">
              <a:latin typeface="Calibri" pitchFamily="34" charset="0"/>
            </a:endParaRPr>
          </a:p>
          <a:p>
            <a:pPr eaLnBrk="1" hangingPunct="1">
              <a:lnSpc>
                <a:spcPct val="80000"/>
              </a:lnSpc>
              <a:spcBef>
                <a:spcPct val="10000"/>
              </a:spcBef>
            </a:pPr>
            <a:r>
              <a:rPr lang="el-GR" sz="2400" dirty="0">
                <a:latin typeface="Calibri" pitchFamily="34" charset="0"/>
              </a:rPr>
              <a:t>Θέση τελεστών και αποτελέσματος</a:t>
            </a:r>
            <a:r>
              <a:rPr lang="en-US" sz="2400" dirty="0">
                <a:latin typeface="Calibri" pitchFamily="34" charset="0"/>
              </a:rPr>
              <a:t> (addressing modes):</a:t>
            </a: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Πού αλλού εκτός μνήμης;</a:t>
            </a:r>
            <a:endParaRPr lang="en-US" sz="2400" dirty="0">
              <a:latin typeface="Calibri" pitchFamily="34" charset="0"/>
            </a:endParaRP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Πόσοι ρητοί τελεστές;</a:t>
            </a:r>
            <a:endParaRPr lang="en-US" sz="2400" dirty="0">
              <a:latin typeface="Calibri" pitchFamily="34" charset="0"/>
            </a:endParaRP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Πώς αντιστοιχίζονται </a:t>
            </a:r>
            <a:r>
              <a:rPr lang="el-GR" sz="2400" dirty="0">
                <a:solidFill>
                  <a:srgbClr val="FF0000"/>
                </a:solidFill>
                <a:latin typeface="Calibri" pitchFamily="34" charset="0"/>
              </a:rPr>
              <a:t>(</a:t>
            </a:r>
            <a:r>
              <a:rPr lang="en-US" sz="2400" dirty="0">
                <a:solidFill>
                  <a:srgbClr val="FF0000"/>
                </a:solidFill>
                <a:latin typeface="Calibri" pitchFamily="34" charset="0"/>
              </a:rPr>
              <a:t>located</a:t>
            </a:r>
            <a:r>
              <a:rPr lang="el-GR" sz="2400" dirty="0">
                <a:solidFill>
                  <a:srgbClr val="FF0000"/>
                </a:solidFill>
                <a:latin typeface="Calibri" pitchFamily="34" charset="0"/>
              </a:rPr>
              <a:t>)</a:t>
            </a:r>
            <a:r>
              <a:rPr lang="el-GR" sz="2400" dirty="0">
                <a:latin typeface="Calibri" pitchFamily="34" charset="0"/>
              </a:rPr>
              <a:t> οι τελεστές μνήμης;</a:t>
            </a:r>
            <a:endParaRPr lang="en-US" sz="2400" dirty="0">
              <a:latin typeface="Calibri" pitchFamily="34" charset="0"/>
            </a:endParaRP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Ποιοι μπορούν να βρίσκονται στη μνήμη και ποιοι όχι;</a:t>
            </a:r>
            <a:endParaRPr lang="en-US" sz="2400" dirty="0">
              <a:latin typeface="Calibri" pitchFamily="34" charset="0"/>
            </a:endParaRPr>
          </a:p>
          <a:p>
            <a:pPr eaLnBrk="1" hangingPunct="1">
              <a:lnSpc>
                <a:spcPct val="80000"/>
              </a:lnSpc>
              <a:spcBef>
                <a:spcPct val="10000"/>
              </a:spcBef>
            </a:pPr>
            <a:r>
              <a:rPr lang="el-GR" sz="2400" dirty="0">
                <a:latin typeface="Calibri" pitchFamily="34" charset="0"/>
              </a:rPr>
              <a:t>Τύποι και μέγεθος δεδομένων</a:t>
            </a:r>
            <a:endParaRPr lang="en-US" sz="2400" dirty="0">
              <a:latin typeface="Calibri" pitchFamily="34" charset="0"/>
            </a:endParaRPr>
          </a:p>
          <a:p>
            <a:pPr eaLnBrk="1" hangingPunct="1">
              <a:lnSpc>
                <a:spcPct val="80000"/>
              </a:lnSpc>
              <a:spcBef>
                <a:spcPct val="10000"/>
              </a:spcBef>
            </a:pPr>
            <a:r>
              <a:rPr lang="en-US" sz="2400" dirty="0">
                <a:latin typeface="Calibri" pitchFamily="34" charset="0"/>
              </a:rPr>
              <a:t> </a:t>
            </a:r>
            <a:r>
              <a:rPr lang="el-GR" sz="2400" dirty="0">
                <a:latin typeface="Calibri" pitchFamily="34" charset="0"/>
              </a:rPr>
              <a:t>Πράξεις</a:t>
            </a:r>
            <a:endParaRPr lang="en-US" sz="2400" dirty="0">
              <a:latin typeface="Calibri" pitchFamily="34" charset="0"/>
            </a:endParaRPr>
          </a:p>
          <a:p>
            <a:pPr eaLnBrk="1" hangingPunct="1">
              <a:lnSpc>
                <a:spcPct val="80000"/>
              </a:lnSpc>
              <a:spcBef>
                <a:spcPct val="10000"/>
              </a:spcBef>
            </a:pPr>
            <a:r>
              <a:rPr lang="en-US" sz="2400" dirty="0">
                <a:latin typeface="Calibri" pitchFamily="34" charset="0"/>
              </a:rPr>
              <a:t>	– </a:t>
            </a:r>
            <a:r>
              <a:rPr lang="el-GR" sz="2400" dirty="0">
                <a:latin typeface="Calibri" pitchFamily="34" charset="0"/>
              </a:rPr>
              <a:t>Ποιες υποστηρίζονται</a:t>
            </a:r>
            <a:endParaRPr lang="en-US" sz="2400" dirty="0">
              <a:latin typeface="Calibri" pitchFamily="34" charset="0"/>
            </a:endParaRPr>
          </a:p>
          <a:p>
            <a:pPr eaLnBrk="1" hangingPunct="1">
              <a:lnSpc>
                <a:spcPct val="80000"/>
              </a:lnSpc>
              <a:spcBef>
                <a:spcPct val="10000"/>
              </a:spcBef>
            </a:pPr>
            <a:r>
              <a:rPr lang="el-GR" sz="2400" dirty="0">
                <a:latin typeface="Calibri" pitchFamily="34" charset="0"/>
              </a:rPr>
              <a:t>Διαδοχή εντολών</a:t>
            </a:r>
            <a:r>
              <a:rPr lang="en-US" sz="2400" dirty="0">
                <a:latin typeface="Calibri" pitchFamily="34" charset="0"/>
              </a:rPr>
              <a:t>:</a:t>
            </a:r>
          </a:p>
          <a:p>
            <a:pPr eaLnBrk="1" hangingPunct="1">
              <a:lnSpc>
                <a:spcPct val="80000"/>
              </a:lnSpc>
              <a:spcBef>
                <a:spcPct val="10000"/>
              </a:spcBef>
            </a:pPr>
            <a:r>
              <a:rPr lang="en-US" sz="2400" dirty="0">
                <a:latin typeface="Calibri" pitchFamily="34" charset="0"/>
              </a:rPr>
              <a:t>	– Jumps, conditions, branches</a:t>
            </a:r>
          </a:p>
          <a:p>
            <a:pPr eaLnBrk="1" hangingPunct="1">
              <a:lnSpc>
                <a:spcPct val="80000"/>
              </a:lnSpc>
              <a:spcBef>
                <a:spcPct val="10000"/>
              </a:spcBef>
            </a:pPr>
            <a:r>
              <a:rPr lang="en-US" sz="2400" dirty="0">
                <a:latin typeface="Calibri" pitchFamily="34" charset="0"/>
              </a:rPr>
              <a:t>Fetch-decode-execute </a:t>
            </a:r>
            <a:r>
              <a:rPr lang="el-GR" sz="2400" dirty="0">
                <a:latin typeface="Calibri" pitchFamily="34" charset="0"/>
              </a:rPr>
              <a:t>υπονοούνται</a:t>
            </a:r>
            <a:endParaRPr lang="en-US" sz="2400" dirty="0">
              <a:latin typeface="Calibri" pitchFamily="34" charset="0"/>
            </a:endParaRPr>
          </a:p>
        </p:txBody>
      </p:sp>
      <p:grpSp>
        <p:nvGrpSpPr>
          <p:cNvPr id="2" name="Group 4"/>
          <p:cNvGrpSpPr>
            <a:grpSpLocks/>
          </p:cNvGrpSpPr>
          <p:nvPr/>
        </p:nvGrpSpPr>
        <p:grpSpPr bwMode="auto">
          <a:xfrm>
            <a:off x="571500" y="446088"/>
            <a:ext cx="1911350" cy="5816600"/>
            <a:chOff x="376" y="424"/>
            <a:chExt cx="1204" cy="3664"/>
          </a:xfrm>
        </p:grpSpPr>
        <p:sp>
          <p:nvSpPr>
            <p:cNvPr id="64519" name="Rectangle 5"/>
            <p:cNvSpPr>
              <a:spLocks noChangeArrowheads="1"/>
            </p:cNvSpPr>
            <p:nvPr/>
          </p:nvSpPr>
          <p:spPr bwMode="auto">
            <a:xfrm>
              <a:off x="952" y="2528"/>
              <a:ext cx="16" cy="144"/>
            </a:xfrm>
            <a:prstGeom prst="rect">
              <a:avLst/>
            </a:prstGeom>
            <a:noFill/>
            <a:ln w="12700">
              <a:noFill/>
              <a:miter lim="800000"/>
              <a:headEnd/>
              <a:tailEnd/>
            </a:ln>
          </p:spPr>
          <p:txBody>
            <a:bodyPr wrap="none" anchor="ctr"/>
            <a:lstStyle/>
            <a:p>
              <a:endParaRPr lang="el-GR">
                <a:latin typeface="Calibri" pitchFamily="34" charset="0"/>
              </a:endParaRPr>
            </a:p>
          </p:txBody>
        </p:sp>
        <p:sp>
          <p:nvSpPr>
            <p:cNvPr id="64520" name="Rectangle 6"/>
            <p:cNvSpPr>
              <a:spLocks noChangeArrowheads="1"/>
            </p:cNvSpPr>
            <p:nvPr/>
          </p:nvSpPr>
          <p:spPr bwMode="auto">
            <a:xfrm>
              <a:off x="588" y="636"/>
              <a:ext cx="992" cy="407"/>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6000"/>
                </a:lnSpc>
                <a:spcBef>
                  <a:spcPct val="40000"/>
                </a:spcBef>
              </a:pPr>
              <a:r>
                <a:rPr lang="en-US" sz="1800" b="1" i="1">
                  <a:latin typeface="Calibri" pitchFamily="34" charset="0"/>
                </a:rPr>
                <a:t>Instruction</a:t>
              </a:r>
            </a:p>
            <a:p>
              <a:pPr marL="342900" indent="-342900">
                <a:lnSpc>
                  <a:spcPct val="86000"/>
                </a:lnSpc>
                <a:spcBef>
                  <a:spcPct val="40000"/>
                </a:spcBef>
              </a:pPr>
              <a:r>
                <a:rPr lang="en-US" sz="1800" b="1" i="1">
                  <a:latin typeface="Calibri" pitchFamily="34" charset="0"/>
                </a:rPr>
                <a:t>Fetch</a:t>
              </a:r>
            </a:p>
          </p:txBody>
        </p:sp>
        <p:sp>
          <p:nvSpPr>
            <p:cNvPr id="64521" name="Rectangle 7"/>
            <p:cNvSpPr>
              <a:spLocks noChangeArrowheads="1"/>
            </p:cNvSpPr>
            <p:nvPr/>
          </p:nvSpPr>
          <p:spPr bwMode="auto">
            <a:xfrm>
              <a:off x="588" y="1260"/>
              <a:ext cx="992" cy="407"/>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6000"/>
                </a:lnSpc>
                <a:spcBef>
                  <a:spcPct val="40000"/>
                </a:spcBef>
              </a:pPr>
              <a:r>
                <a:rPr lang="en-US" sz="1800" b="1" i="1">
                  <a:latin typeface="Calibri" pitchFamily="34" charset="0"/>
                </a:rPr>
                <a:t>Instruction</a:t>
              </a:r>
            </a:p>
            <a:p>
              <a:pPr marL="342900" indent="-342900">
                <a:lnSpc>
                  <a:spcPct val="86000"/>
                </a:lnSpc>
                <a:spcBef>
                  <a:spcPct val="40000"/>
                </a:spcBef>
              </a:pPr>
              <a:r>
                <a:rPr lang="en-US" sz="1800" b="1" i="1">
                  <a:latin typeface="Calibri" pitchFamily="34" charset="0"/>
                </a:rPr>
                <a:t>Decode</a:t>
              </a:r>
            </a:p>
          </p:txBody>
        </p:sp>
        <p:sp>
          <p:nvSpPr>
            <p:cNvPr id="64522" name="Rectangle 8"/>
            <p:cNvSpPr>
              <a:spLocks noChangeArrowheads="1"/>
            </p:cNvSpPr>
            <p:nvPr/>
          </p:nvSpPr>
          <p:spPr bwMode="auto">
            <a:xfrm>
              <a:off x="588" y="1884"/>
              <a:ext cx="992" cy="407"/>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6000"/>
                </a:lnSpc>
                <a:spcBef>
                  <a:spcPct val="40000"/>
                </a:spcBef>
              </a:pPr>
              <a:r>
                <a:rPr lang="en-US" sz="1800" b="1" i="1">
                  <a:latin typeface="Calibri" pitchFamily="34" charset="0"/>
                </a:rPr>
                <a:t>Operand</a:t>
              </a:r>
            </a:p>
            <a:p>
              <a:pPr marL="342900" indent="-342900">
                <a:lnSpc>
                  <a:spcPct val="86000"/>
                </a:lnSpc>
                <a:spcBef>
                  <a:spcPct val="40000"/>
                </a:spcBef>
              </a:pPr>
              <a:r>
                <a:rPr lang="en-US" sz="1800" b="1" i="1">
                  <a:latin typeface="Calibri" pitchFamily="34" charset="0"/>
                </a:rPr>
                <a:t>Fetch</a:t>
              </a:r>
            </a:p>
          </p:txBody>
        </p:sp>
        <p:sp>
          <p:nvSpPr>
            <p:cNvPr id="64523" name="Rectangle 9"/>
            <p:cNvSpPr>
              <a:spLocks noChangeArrowheads="1"/>
            </p:cNvSpPr>
            <p:nvPr/>
          </p:nvSpPr>
          <p:spPr bwMode="auto">
            <a:xfrm>
              <a:off x="588" y="2508"/>
              <a:ext cx="992" cy="192"/>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8000"/>
                </a:lnSpc>
                <a:spcBef>
                  <a:spcPct val="43000"/>
                </a:spcBef>
              </a:pPr>
              <a:r>
                <a:rPr lang="en-US" sz="1800" b="1" i="1">
                  <a:latin typeface="Calibri" pitchFamily="34" charset="0"/>
                </a:rPr>
                <a:t>Execute</a:t>
              </a:r>
            </a:p>
          </p:txBody>
        </p:sp>
        <p:sp>
          <p:nvSpPr>
            <p:cNvPr id="64524" name="Rectangle 10"/>
            <p:cNvSpPr>
              <a:spLocks noChangeArrowheads="1"/>
            </p:cNvSpPr>
            <p:nvPr/>
          </p:nvSpPr>
          <p:spPr bwMode="auto">
            <a:xfrm>
              <a:off x="588" y="2940"/>
              <a:ext cx="992" cy="407"/>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6000"/>
                </a:lnSpc>
                <a:spcBef>
                  <a:spcPct val="40000"/>
                </a:spcBef>
              </a:pPr>
              <a:r>
                <a:rPr lang="en-US" sz="1800" b="1" i="1">
                  <a:latin typeface="Calibri" pitchFamily="34" charset="0"/>
                </a:rPr>
                <a:t>Result</a:t>
              </a:r>
            </a:p>
            <a:p>
              <a:pPr marL="342900" indent="-342900">
                <a:lnSpc>
                  <a:spcPct val="86000"/>
                </a:lnSpc>
                <a:spcBef>
                  <a:spcPct val="40000"/>
                </a:spcBef>
              </a:pPr>
              <a:r>
                <a:rPr lang="en-US" sz="1800" b="1" i="1">
                  <a:latin typeface="Calibri" pitchFamily="34" charset="0"/>
                </a:rPr>
                <a:t>Store</a:t>
              </a:r>
            </a:p>
          </p:txBody>
        </p:sp>
        <p:sp>
          <p:nvSpPr>
            <p:cNvPr id="64525" name="Rectangle 11"/>
            <p:cNvSpPr>
              <a:spLocks noChangeArrowheads="1"/>
            </p:cNvSpPr>
            <p:nvPr/>
          </p:nvSpPr>
          <p:spPr bwMode="auto">
            <a:xfrm>
              <a:off x="588" y="3564"/>
              <a:ext cx="992" cy="407"/>
            </a:xfrm>
            <a:prstGeom prst="rect">
              <a:avLst/>
            </a:prstGeom>
            <a:noFill/>
            <a:ln w="12700">
              <a:solidFill>
                <a:schemeClr val="tx1"/>
              </a:solidFill>
              <a:miter lim="800000"/>
              <a:headEnd/>
              <a:tailEnd/>
            </a:ln>
          </p:spPr>
          <p:txBody>
            <a:bodyPr lIns="63500" tIns="25400" rIns="63500" bIns="25400">
              <a:spAutoFit/>
            </a:bodyPr>
            <a:lstStyle/>
            <a:p>
              <a:pPr marL="342900" indent="-342900">
                <a:lnSpc>
                  <a:spcPct val="86000"/>
                </a:lnSpc>
                <a:spcBef>
                  <a:spcPct val="40000"/>
                </a:spcBef>
              </a:pPr>
              <a:r>
                <a:rPr lang="en-US" sz="1800" b="1" i="1">
                  <a:latin typeface="Calibri" pitchFamily="34" charset="0"/>
                </a:rPr>
                <a:t>Next</a:t>
              </a:r>
            </a:p>
            <a:p>
              <a:pPr marL="342900" indent="-342900">
                <a:lnSpc>
                  <a:spcPct val="86000"/>
                </a:lnSpc>
                <a:spcBef>
                  <a:spcPct val="40000"/>
                </a:spcBef>
              </a:pPr>
              <a:r>
                <a:rPr lang="en-US" sz="1800" b="1" i="1">
                  <a:latin typeface="Calibri" pitchFamily="34" charset="0"/>
                </a:rPr>
                <a:t>Instruction</a:t>
              </a:r>
            </a:p>
          </p:txBody>
        </p:sp>
        <p:sp>
          <p:nvSpPr>
            <p:cNvPr id="64526" name="Line 12"/>
            <p:cNvSpPr>
              <a:spLocks noChangeShapeType="1"/>
            </p:cNvSpPr>
            <p:nvPr/>
          </p:nvSpPr>
          <p:spPr bwMode="auto">
            <a:xfrm>
              <a:off x="1056" y="1064"/>
              <a:ext cx="0" cy="176"/>
            </a:xfrm>
            <a:prstGeom prst="line">
              <a:avLst/>
            </a:prstGeom>
            <a:noFill/>
            <a:ln w="25400">
              <a:solidFill>
                <a:schemeClr val="tx1"/>
              </a:solidFill>
              <a:round/>
              <a:headEnd/>
              <a:tailEnd type="triangle" w="med" len="med"/>
            </a:ln>
          </p:spPr>
          <p:txBody>
            <a:bodyPr wrap="none" anchor="ctr"/>
            <a:lstStyle/>
            <a:p>
              <a:endParaRPr lang="el-GR"/>
            </a:p>
          </p:txBody>
        </p:sp>
        <p:sp>
          <p:nvSpPr>
            <p:cNvPr id="64527" name="Line 13"/>
            <p:cNvSpPr>
              <a:spLocks noChangeShapeType="1"/>
            </p:cNvSpPr>
            <p:nvPr/>
          </p:nvSpPr>
          <p:spPr bwMode="auto">
            <a:xfrm>
              <a:off x="1056" y="2312"/>
              <a:ext cx="0" cy="176"/>
            </a:xfrm>
            <a:prstGeom prst="line">
              <a:avLst/>
            </a:prstGeom>
            <a:noFill/>
            <a:ln w="25400">
              <a:solidFill>
                <a:schemeClr val="tx1"/>
              </a:solidFill>
              <a:round/>
              <a:headEnd/>
              <a:tailEnd type="triangle" w="med" len="med"/>
            </a:ln>
          </p:spPr>
          <p:txBody>
            <a:bodyPr wrap="none" anchor="ctr"/>
            <a:lstStyle/>
            <a:p>
              <a:endParaRPr lang="el-GR"/>
            </a:p>
          </p:txBody>
        </p:sp>
        <p:sp>
          <p:nvSpPr>
            <p:cNvPr id="64528" name="Line 14"/>
            <p:cNvSpPr>
              <a:spLocks noChangeShapeType="1"/>
            </p:cNvSpPr>
            <p:nvPr/>
          </p:nvSpPr>
          <p:spPr bwMode="auto">
            <a:xfrm>
              <a:off x="1056" y="1688"/>
              <a:ext cx="0" cy="176"/>
            </a:xfrm>
            <a:prstGeom prst="line">
              <a:avLst/>
            </a:prstGeom>
            <a:noFill/>
            <a:ln w="25400">
              <a:solidFill>
                <a:schemeClr val="tx1"/>
              </a:solidFill>
              <a:round/>
              <a:headEnd/>
              <a:tailEnd type="triangle" w="med" len="med"/>
            </a:ln>
          </p:spPr>
          <p:txBody>
            <a:bodyPr wrap="none" anchor="ctr"/>
            <a:lstStyle/>
            <a:p>
              <a:endParaRPr lang="el-GR"/>
            </a:p>
          </p:txBody>
        </p:sp>
        <p:sp>
          <p:nvSpPr>
            <p:cNvPr id="64529" name="Line 15"/>
            <p:cNvSpPr>
              <a:spLocks noChangeShapeType="1"/>
            </p:cNvSpPr>
            <p:nvPr/>
          </p:nvSpPr>
          <p:spPr bwMode="auto">
            <a:xfrm>
              <a:off x="1056" y="3368"/>
              <a:ext cx="0" cy="176"/>
            </a:xfrm>
            <a:prstGeom prst="line">
              <a:avLst/>
            </a:prstGeom>
            <a:noFill/>
            <a:ln w="25400">
              <a:solidFill>
                <a:schemeClr val="tx1"/>
              </a:solidFill>
              <a:round/>
              <a:headEnd/>
              <a:tailEnd type="triangle" w="med" len="med"/>
            </a:ln>
          </p:spPr>
          <p:txBody>
            <a:bodyPr wrap="none" anchor="ctr"/>
            <a:lstStyle/>
            <a:p>
              <a:endParaRPr lang="el-GR"/>
            </a:p>
          </p:txBody>
        </p:sp>
        <p:sp>
          <p:nvSpPr>
            <p:cNvPr id="64530" name="Line 16"/>
            <p:cNvSpPr>
              <a:spLocks noChangeShapeType="1"/>
            </p:cNvSpPr>
            <p:nvPr/>
          </p:nvSpPr>
          <p:spPr bwMode="auto">
            <a:xfrm>
              <a:off x="1056" y="2696"/>
              <a:ext cx="0" cy="224"/>
            </a:xfrm>
            <a:prstGeom prst="line">
              <a:avLst/>
            </a:prstGeom>
            <a:noFill/>
            <a:ln w="25400">
              <a:solidFill>
                <a:schemeClr val="tx1"/>
              </a:solidFill>
              <a:round/>
              <a:headEnd/>
              <a:tailEnd type="triangle" w="med" len="med"/>
            </a:ln>
          </p:spPr>
          <p:txBody>
            <a:bodyPr wrap="none" anchor="ctr"/>
            <a:lstStyle/>
            <a:p>
              <a:endParaRPr lang="el-GR"/>
            </a:p>
          </p:txBody>
        </p:sp>
        <p:sp>
          <p:nvSpPr>
            <p:cNvPr id="64531" name="Line 17"/>
            <p:cNvSpPr>
              <a:spLocks noChangeShapeType="1"/>
            </p:cNvSpPr>
            <p:nvPr/>
          </p:nvSpPr>
          <p:spPr bwMode="auto">
            <a:xfrm>
              <a:off x="1056" y="3992"/>
              <a:ext cx="0" cy="80"/>
            </a:xfrm>
            <a:prstGeom prst="line">
              <a:avLst/>
            </a:prstGeom>
            <a:noFill/>
            <a:ln w="25400">
              <a:solidFill>
                <a:schemeClr val="tx1"/>
              </a:solidFill>
              <a:round/>
              <a:headEnd/>
              <a:tailEnd/>
            </a:ln>
          </p:spPr>
          <p:txBody>
            <a:bodyPr wrap="none" anchor="ctr"/>
            <a:lstStyle/>
            <a:p>
              <a:endParaRPr lang="el-GR"/>
            </a:p>
          </p:txBody>
        </p:sp>
        <p:sp>
          <p:nvSpPr>
            <p:cNvPr id="64532" name="Line 18"/>
            <p:cNvSpPr>
              <a:spLocks noChangeShapeType="1"/>
            </p:cNvSpPr>
            <p:nvPr/>
          </p:nvSpPr>
          <p:spPr bwMode="auto">
            <a:xfrm flipH="1">
              <a:off x="376" y="4080"/>
              <a:ext cx="688" cy="0"/>
            </a:xfrm>
            <a:prstGeom prst="line">
              <a:avLst/>
            </a:prstGeom>
            <a:noFill/>
            <a:ln w="25400">
              <a:solidFill>
                <a:schemeClr val="tx1"/>
              </a:solidFill>
              <a:round/>
              <a:headEnd/>
              <a:tailEnd/>
            </a:ln>
          </p:spPr>
          <p:txBody>
            <a:bodyPr wrap="none" anchor="ctr"/>
            <a:lstStyle/>
            <a:p>
              <a:endParaRPr lang="el-GR"/>
            </a:p>
          </p:txBody>
        </p:sp>
        <p:sp>
          <p:nvSpPr>
            <p:cNvPr id="64533" name="Line 19"/>
            <p:cNvSpPr>
              <a:spLocks noChangeShapeType="1"/>
            </p:cNvSpPr>
            <p:nvPr/>
          </p:nvSpPr>
          <p:spPr bwMode="auto">
            <a:xfrm flipV="1">
              <a:off x="384" y="424"/>
              <a:ext cx="0" cy="3664"/>
            </a:xfrm>
            <a:prstGeom prst="line">
              <a:avLst/>
            </a:prstGeom>
            <a:noFill/>
            <a:ln w="25400">
              <a:solidFill>
                <a:schemeClr val="tx1"/>
              </a:solidFill>
              <a:round/>
              <a:headEnd/>
              <a:tailEnd/>
            </a:ln>
          </p:spPr>
          <p:txBody>
            <a:bodyPr wrap="none" anchor="ctr"/>
            <a:lstStyle/>
            <a:p>
              <a:endParaRPr lang="el-GR"/>
            </a:p>
          </p:txBody>
        </p:sp>
        <p:sp>
          <p:nvSpPr>
            <p:cNvPr id="64534" name="Line 20"/>
            <p:cNvSpPr>
              <a:spLocks noChangeShapeType="1"/>
            </p:cNvSpPr>
            <p:nvPr/>
          </p:nvSpPr>
          <p:spPr bwMode="auto">
            <a:xfrm>
              <a:off x="392" y="432"/>
              <a:ext cx="656" cy="0"/>
            </a:xfrm>
            <a:prstGeom prst="line">
              <a:avLst/>
            </a:prstGeom>
            <a:noFill/>
            <a:ln w="25400">
              <a:solidFill>
                <a:schemeClr val="tx1"/>
              </a:solidFill>
              <a:round/>
              <a:headEnd/>
              <a:tailEnd/>
            </a:ln>
          </p:spPr>
          <p:txBody>
            <a:bodyPr wrap="none" anchor="ctr"/>
            <a:lstStyle/>
            <a:p>
              <a:endParaRPr lang="el-GR"/>
            </a:p>
          </p:txBody>
        </p:sp>
        <p:sp>
          <p:nvSpPr>
            <p:cNvPr id="64535" name="Line 21"/>
            <p:cNvSpPr>
              <a:spLocks noChangeShapeType="1"/>
            </p:cNvSpPr>
            <p:nvPr/>
          </p:nvSpPr>
          <p:spPr bwMode="auto">
            <a:xfrm>
              <a:off x="1056" y="440"/>
              <a:ext cx="0" cy="176"/>
            </a:xfrm>
            <a:prstGeom prst="line">
              <a:avLst/>
            </a:prstGeom>
            <a:noFill/>
            <a:ln w="25400">
              <a:solidFill>
                <a:schemeClr val="tx1"/>
              </a:solidFill>
              <a:round/>
              <a:headEnd/>
              <a:tailEnd type="triangle" w="med" len="med"/>
            </a:ln>
          </p:spPr>
          <p:txBody>
            <a:bodyPr wrap="none" anchor="ctr"/>
            <a:lstStyle/>
            <a:p>
              <a:endParaRPr lang="el-GR"/>
            </a:p>
          </p:txBody>
        </p:sp>
      </p:grpSp>
      <p:sp>
        <p:nvSpPr>
          <p:cNvPr id="23" name="2 - Θέση αριθμού διαφάνειας">
            <a:extLst>
              <a:ext uri="{FF2B5EF4-FFF2-40B4-BE49-F238E27FC236}">
                <a16:creationId xmlns:a16="http://schemas.microsoft.com/office/drawing/2014/main" id="{20E7BD3B-1B78-514F-B9F4-A9D933B8460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101</a:t>
            </a:fld>
            <a:endParaRPr lang="en-US" sz="1600" dirty="0">
              <a:latin typeface="Calibri" charset="0"/>
            </a:endParaRPr>
          </a:p>
        </p:txBody>
      </p:sp>
    </p:spTree>
    <p:extLst>
      <p:ext uri="{BB962C8B-B14F-4D97-AF65-F5344CB8AC3E}">
        <p14:creationId xmlns:p14="http://schemas.microsoft.com/office/powerpoint/2010/main" val="317873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4925" y="142875"/>
            <a:ext cx="8964613" cy="500063"/>
          </a:xfrm>
        </p:spPr>
        <p:txBody>
          <a:bodyPr/>
          <a:lstStyle/>
          <a:p>
            <a:pPr eaLnBrk="1" hangingPunct="1">
              <a:defRPr/>
            </a:pPr>
            <a:r>
              <a:rPr lang="el-GR" sz="4000" dirty="0">
                <a:effectLst>
                  <a:outerShdw blurRad="38100" dist="38100" dir="2700000" algn="tl">
                    <a:srgbClr val="C0C0C0"/>
                  </a:outerShdw>
                </a:effectLst>
                <a:latin typeface="Calibri" pitchFamily="34" charset="0"/>
              </a:rPr>
              <a:t>Τύποι Εντολών στο </a:t>
            </a:r>
            <a:r>
              <a:rPr lang="en-US" sz="4000" dirty="0">
                <a:effectLst>
                  <a:outerShdw blurRad="38100" dist="38100" dir="2700000" algn="tl">
                    <a:srgbClr val="C0C0C0"/>
                  </a:outerShdw>
                </a:effectLst>
                <a:latin typeface="Calibri" pitchFamily="34" charset="0"/>
              </a:rPr>
              <a:t>Instruction Set</a:t>
            </a:r>
            <a:endParaRPr lang="en-US" sz="4000" dirty="0">
              <a:latin typeface="Calibri" pitchFamily="34" charset="0"/>
            </a:endParaRPr>
          </a:p>
        </p:txBody>
      </p:sp>
      <p:sp>
        <p:nvSpPr>
          <p:cNvPr id="71683" name="Rectangle 3"/>
          <p:cNvSpPr>
            <a:spLocks noGrp="1" noChangeArrowheads="1"/>
          </p:cNvSpPr>
          <p:nvPr>
            <p:ph idx="1"/>
          </p:nvPr>
        </p:nvSpPr>
        <p:spPr>
          <a:xfrm>
            <a:off x="357188" y="1292225"/>
            <a:ext cx="8715375" cy="4637088"/>
          </a:xfrm>
        </p:spPr>
        <p:txBody>
          <a:bodyPr/>
          <a:lstStyle/>
          <a:p>
            <a:pPr eaLnBrk="1" hangingPunct="1">
              <a:lnSpc>
                <a:spcPct val="80000"/>
              </a:lnSpc>
            </a:pPr>
            <a:r>
              <a:rPr lang="en-US" altLang="el-GR" dirty="0">
                <a:latin typeface="Calibri" panose="020F0502020204030204" pitchFamily="34" charset="0"/>
              </a:rPr>
              <a:t>Operator Type                             </a:t>
            </a:r>
            <a:r>
              <a:rPr lang="el-GR" altLang="el-GR" dirty="0">
                <a:latin typeface="Calibri" panose="020F0502020204030204" pitchFamily="34" charset="0"/>
              </a:rPr>
              <a:t>Παραδείγματα</a:t>
            </a:r>
            <a:endParaRPr lang="en-US" altLang="el-GR" dirty="0">
              <a:latin typeface="Calibri" panose="020F0502020204030204" pitchFamily="34" charset="0"/>
            </a:endParaRPr>
          </a:p>
          <a:p>
            <a:pPr eaLnBrk="1" hangingPunct="1">
              <a:lnSpc>
                <a:spcPct val="80000"/>
              </a:lnSpc>
            </a:pPr>
            <a:r>
              <a:rPr lang="en-US" altLang="el-GR" sz="1800" dirty="0">
                <a:latin typeface="Calibri" panose="020F0502020204030204" pitchFamily="34" charset="0"/>
              </a:rPr>
              <a:t> Arithmetic and logical </a:t>
            </a:r>
            <a:r>
              <a:rPr lang="el-GR" altLang="el-GR" sz="1800" dirty="0">
                <a:latin typeface="Calibri" panose="020F0502020204030204" pitchFamily="34" charset="0"/>
              </a:rPr>
              <a:t> </a:t>
            </a:r>
            <a:r>
              <a:rPr lang="en-US" altLang="el-GR" sz="1800" dirty="0">
                <a:latin typeface="Calibri" panose="020F0502020204030204" pitchFamily="34" charset="0"/>
              </a:rPr>
              <a:t>Integer arithmetic </a:t>
            </a:r>
            <a:r>
              <a:rPr lang="el-GR" altLang="el-GR" sz="1800" dirty="0">
                <a:latin typeface="Calibri" panose="020F0502020204030204" pitchFamily="34" charset="0"/>
              </a:rPr>
              <a:t>&amp; </a:t>
            </a:r>
            <a:r>
              <a:rPr lang="en-US" altLang="el-GR" sz="1800" dirty="0">
                <a:latin typeface="Calibri" panose="020F0502020204030204" pitchFamily="34" charset="0"/>
              </a:rPr>
              <a:t>logical operations: add, or</a:t>
            </a:r>
          </a:p>
          <a:p>
            <a:pPr eaLnBrk="1" hangingPunct="1">
              <a:lnSpc>
                <a:spcPct val="80000"/>
              </a:lnSpc>
            </a:pPr>
            <a:r>
              <a:rPr lang="en-US" altLang="el-GR" sz="1800" dirty="0">
                <a:latin typeface="Calibri" panose="020F0502020204030204" pitchFamily="34" charset="0"/>
              </a:rPr>
              <a:t>  Data transfer               </a:t>
            </a:r>
            <a:r>
              <a:rPr lang="el-GR" altLang="el-GR" sz="1800" dirty="0">
                <a:latin typeface="Calibri" panose="020F0502020204030204" pitchFamily="34" charset="0"/>
              </a:rPr>
              <a:t> </a:t>
            </a:r>
            <a:r>
              <a:rPr lang="en-US" altLang="el-GR" sz="1800" dirty="0">
                <a:latin typeface="Calibri" panose="020F0502020204030204" pitchFamily="34" charset="0"/>
              </a:rPr>
              <a:t>Loads-stores  (move on machines with memory addressing)</a:t>
            </a:r>
          </a:p>
          <a:p>
            <a:pPr eaLnBrk="1" hangingPunct="1">
              <a:lnSpc>
                <a:spcPct val="80000"/>
              </a:lnSpc>
            </a:pPr>
            <a:r>
              <a:rPr lang="en-US" altLang="el-GR" sz="1800" dirty="0">
                <a:latin typeface="Calibri" panose="020F0502020204030204" pitchFamily="34" charset="0"/>
              </a:rPr>
              <a:t>  Control                          Branch, jump, procedure call, </a:t>
            </a:r>
            <a:r>
              <a:rPr lang="el-GR" altLang="el-GR" sz="1800" dirty="0">
                <a:latin typeface="Calibri" panose="020F0502020204030204" pitchFamily="34" charset="0"/>
              </a:rPr>
              <a:t>&amp;</a:t>
            </a:r>
            <a:r>
              <a:rPr lang="en-US" altLang="el-GR" sz="1800" dirty="0">
                <a:latin typeface="Calibri" panose="020F0502020204030204" pitchFamily="34" charset="0"/>
              </a:rPr>
              <a:t> return, traps.</a:t>
            </a:r>
          </a:p>
          <a:p>
            <a:pPr eaLnBrk="1" hangingPunct="1">
              <a:lnSpc>
                <a:spcPct val="90000"/>
              </a:lnSpc>
            </a:pPr>
            <a:r>
              <a:rPr lang="en-US" altLang="el-GR" sz="1800" dirty="0">
                <a:latin typeface="Calibri" panose="020F0502020204030204" pitchFamily="34" charset="0"/>
              </a:rPr>
              <a:t>  System                          </a:t>
            </a:r>
            <a:r>
              <a:rPr lang="el-GR" altLang="el-GR" sz="1800" dirty="0">
                <a:latin typeface="Calibri" panose="020F0502020204030204" pitchFamily="34" charset="0"/>
              </a:rPr>
              <a:t> </a:t>
            </a:r>
            <a:r>
              <a:rPr lang="en-US" altLang="el-GR" sz="1800" dirty="0">
                <a:latin typeface="Calibri" panose="020F0502020204030204" pitchFamily="34" charset="0"/>
              </a:rPr>
              <a:t>Operating system call, virtual memory management instructions</a:t>
            </a:r>
          </a:p>
          <a:p>
            <a:pPr eaLnBrk="1" hangingPunct="1">
              <a:lnSpc>
                <a:spcPct val="80000"/>
              </a:lnSpc>
            </a:pPr>
            <a:r>
              <a:rPr lang="en-US" altLang="el-GR" sz="1800" dirty="0">
                <a:latin typeface="Calibri" panose="020F0502020204030204" pitchFamily="34" charset="0"/>
              </a:rPr>
              <a:t>  Floating point              </a:t>
            </a:r>
            <a:r>
              <a:rPr lang="el-GR" altLang="el-GR" sz="1800" dirty="0">
                <a:latin typeface="Calibri" panose="020F0502020204030204" pitchFamily="34" charset="0"/>
              </a:rPr>
              <a:t> </a:t>
            </a:r>
            <a:r>
              <a:rPr lang="en-US" altLang="el-GR" sz="1800" dirty="0">
                <a:latin typeface="Calibri" panose="020F0502020204030204" pitchFamily="34" charset="0"/>
              </a:rPr>
              <a:t>Floating point operations: add, multiply.</a:t>
            </a:r>
          </a:p>
          <a:p>
            <a:pPr eaLnBrk="1" hangingPunct="1">
              <a:lnSpc>
                <a:spcPct val="90000"/>
              </a:lnSpc>
            </a:pPr>
            <a:r>
              <a:rPr lang="en-US" altLang="el-GR" sz="1800" dirty="0">
                <a:latin typeface="Calibri" panose="020F0502020204030204" pitchFamily="34" charset="0"/>
              </a:rPr>
              <a:t>  Decimal                        </a:t>
            </a:r>
            <a:r>
              <a:rPr lang="el-GR" altLang="el-GR" sz="1800" dirty="0">
                <a:latin typeface="Calibri" panose="020F0502020204030204" pitchFamily="34" charset="0"/>
              </a:rPr>
              <a:t> </a:t>
            </a:r>
            <a:r>
              <a:rPr lang="en-US" altLang="el-GR" sz="1800" dirty="0">
                <a:latin typeface="Calibri" panose="020F0502020204030204" pitchFamily="34" charset="0"/>
              </a:rPr>
              <a:t>Decimal add, decimal multiply, decimal to character conversion</a:t>
            </a:r>
          </a:p>
          <a:p>
            <a:pPr eaLnBrk="1" hangingPunct="1">
              <a:lnSpc>
                <a:spcPct val="80000"/>
              </a:lnSpc>
            </a:pPr>
            <a:r>
              <a:rPr lang="en-US" altLang="el-GR" sz="1800" dirty="0">
                <a:latin typeface="Calibri" panose="020F0502020204030204" pitchFamily="34" charset="0"/>
              </a:rPr>
              <a:t>  String                            </a:t>
            </a:r>
            <a:r>
              <a:rPr lang="el-GR" altLang="el-GR" sz="1800" dirty="0">
                <a:latin typeface="Calibri" panose="020F0502020204030204" pitchFamily="34" charset="0"/>
              </a:rPr>
              <a:t> </a:t>
            </a:r>
            <a:r>
              <a:rPr lang="en-US" altLang="el-GR" sz="1800" dirty="0">
                <a:latin typeface="Calibri" panose="020F0502020204030204" pitchFamily="34" charset="0"/>
              </a:rPr>
              <a:t>String move, string compare, string search</a:t>
            </a:r>
          </a:p>
          <a:p>
            <a:pPr eaLnBrk="1" hangingPunct="1">
              <a:lnSpc>
                <a:spcPct val="90000"/>
              </a:lnSpc>
            </a:pPr>
            <a:r>
              <a:rPr lang="en-US" altLang="el-GR" sz="1800" dirty="0">
                <a:latin typeface="Calibri" panose="020F0502020204030204" pitchFamily="34" charset="0"/>
              </a:rPr>
              <a:t>  Graphics                        Pixel operations, compression/ decompression operations</a:t>
            </a:r>
            <a:endParaRPr lang="en-US" altLang="el-GR" sz="2000" dirty="0">
              <a:latin typeface="Calibri" panose="020F0502020204030204" pitchFamily="34" charset="0"/>
            </a:endParaRPr>
          </a:p>
        </p:txBody>
      </p:sp>
      <p:grpSp>
        <p:nvGrpSpPr>
          <p:cNvPr id="71685" name="Group 4"/>
          <p:cNvGrpSpPr>
            <a:grpSpLocks/>
          </p:cNvGrpSpPr>
          <p:nvPr/>
        </p:nvGrpSpPr>
        <p:grpSpPr bwMode="auto">
          <a:xfrm>
            <a:off x="500063" y="1285875"/>
            <a:ext cx="7858125" cy="4643438"/>
            <a:chOff x="377" y="1026"/>
            <a:chExt cx="4950" cy="2855"/>
          </a:xfrm>
        </p:grpSpPr>
        <p:sp>
          <p:nvSpPr>
            <p:cNvPr id="71686" name="Line 5"/>
            <p:cNvSpPr>
              <a:spLocks noChangeShapeType="1"/>
            </p:cNvSpPr>
            <p:nvPr/>
          </p:nvSpPr>
          <p:spPr bwMode="auto">
            <a:xfrm>
              <a:off x="383" y="2711"/>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87" name="Line 6"/>
            <p:cNvSpPr>
              <a:spLocks noChangeShapeType="1"/>
            </p:cNvSpPr>
            <p:nvPr/>
          </p:nvSpPr>
          <p:spPr bwMode="auto">
            <a:xfrm flipH="1">
              <a:off x="1772" y="1026"/>
              <a:ext cx="7" cy="285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88" name="Line 7"/>
            <p:cNvSpPr>
              <a:spLocks noChangeShapeType="1"/>
            </p:cNvSpPr>
            <p:nvPr/>
          </p:nvSpPr>
          <p:spPr bwMode="auto">
            <a:xfrm>
              <a:off x="377" y="1226"/>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89" name="Line 8"/>
            <p:cNvSpPr>
              <a:spLocks noChangeShapeType="1"/>
            </p:cNvSpPr>
            <p:nvPr/>
          </p:nvSpPr>
          <p:spPr bwMode="auto">
            <a:xfrm>
              <a:off x="377" y="2216"/>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90" name="Line 9"/>
            <p:cNvSpPr>
              <a:spLocks noChangeShapeType="1"/>
            </p:cNvSpPr>
            <p:nvPr/>
          </p:nvSpPr>
          <p:spPr bwMode="auto">
            <a:xfrm>
              <a:off x="377" y="2486"/>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91" name="Line 10"/>
            <p:cNvSpPr>
              <a:spLocks noChangeShapeType="1"/>
            </p:cNvSpPr>
            <p:nvPr/>
          </p:nvSpPr>
          <p:spPr bwMode="auto">
            <a:xfrm>
              <a:off x="377" y="2919"/>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92" name="Line 11"/>
            <p:cNvSpPr>
              <a:spLocks noChangeShapeType="1"/>
            </p:cNvSpPr>
            <p:nvPr/>
          </p:nvSpPr>
          <p:spPr bwMode="auto">
            <a:xfrm>
              <a:off x="377" y="1766"/>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93" name="Line 12"/>
            <p:cNvSpPr>
              <a:spLocks noChangeShapeType="1"/>
            </p:cNvSpPr>
            <p:nvPr/>
          </p:nvSpPr>
          <p:spPr bwMode="auto">
            <a:xfrm>
              <a:off x="377" y="1991"/>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71694" name="Line 13"/>
            <p:cNvSpPr>
              <a:spLocks noChangeShapeType="1"/>
            </p:cNvSpPr>
            <p:nvPr/>
          </p:nvSpPr>
          <p:spPr bwMode="auto">
            <a:xfrm>
              <a:off x="377" y="1535"/>
              <a:ext cx="49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15" name="2 - Θέση αριθμού διαφάνειας">
            <a:extLst>
              <a:ext uri="{FF2B5EF4-FFF2-40B4-BE49-F238E27FC236}">
                <a16:creationId xmlns:a16="http://schemas.microsoft.com/office/drawing/2014/main" id="{73598AAD-B993-714C-8186-0B037C8F24CF}"/>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102</a:t>
            </a:fld>
            <a:endParaRPr lang="en-US" sz="1600" dirty="0">
              <a:latin typeface="Calibri"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57200" y="357188"/>
            <a:ext cx="8229600" cy="585787"/>
          </a:xfrm>
        </p:spPr>
        <p:txBody>
          <a:bodyPr>
            <a:normAutofit fontScale="90000"/>
          </a:bodyPr>
          <a:lstStyle/>
          <a:p>
            <a:pPr eaLnBrk="1" hangingPunct="1">
              <a:defRPr/>
            </a:pPr>
            <a:r>
              <a:rPr lang="el-GR" sz="4000" b="1" dirty="0">
                <a:effectLst>
                  <a:outerShdw blurRad="38100" dist="38100" dir="2700000" algn="tl">
                    <a:srgbClr val="C0C0C0"/>
                  </a:outerShdw>
                </a:effectLst>
                <a:latin typeface="Calibri" pitchFamily="34" charset="0"/>
              </a:rPr>
              <a:t>Παραδείγματα Εντολών μετακίνησης δεδομένων</a:t>
            </a:r>
            <a:endParaRPr lang="en-US" sz="4000" b="1" dirty="0">
              <a:effectLst>
                <a:outerShdw blurRad="38100" dist="38100" dir="2700000" algn="tl">
                  <a:srgbClr val="C0C0C0"/>
                </a:outerShdw>
              </a:effectLst>
              <a:latin typeface="Calibri" pitchFamily="34" charset="0"/>
            </a:endParaRPr>
          </a:p>
        </p:txBody>
      </p:sp>
      <p:grpSp>
        <p:nvGrpSpPr>
          <p:cNvPr id="2" name="Group 3"/>
          <p:cNvGrpSpPr>
            <a:grpSpLocks/>
          </p:cNvGrpSpPr>
          <p:nvPr/>
        </p:nvGrpSpPr>
        <p:grpSpPr bwMode="auto">
          <a:xfrm>
            <a:off x="250825" y="2571750"/>
            <a:ext cx="8713788" cy="2909888"/>
            <a:chOff x="158" y="1596"/>
            <a:chExt cx="5489" cy="1833"/>
          </a:xfrm>
        </p:grpSpPr>
        <p:sp>
          <p:nvSpPr>
            <p:cNvPr id="66566" name="Text Box 4"/>
            <p:cNvSpPr txBox="1">
              <a:spLocks noChangeArrowheads="1"/>
            </p:cNvSpPr>
            <p:nvPr/>
          </p:nvSpPr>
          <p:spPr bwMode="auto">
            <a:xfrm>
              <a:off x="210" y="1596"/>
              <a:ext cx="5437" cy="1833"/>
            </a:xfrm>
            <a:prstGeom prst="rect">
              <a:avLst/>
            </a:prstGeom>
            <a:noFill/>
            <a:ln w="12700">
              <a:noFill/>
              <a:miter lim="800000"/>
              <a:headEnd type="none" w="sm" len="sm"/>
              <a:tailEnd type="none" w="sm" len="sm"/>
            </a:ln>
          </p:spPr>
          <p:txBody>
            <a:bodyPr>
              <a:spAutoFit/>
            </a:bodyPr>
            <a:lstStyle/>
            <a:p>
              <a:pPr algn="l"/>
              <a:r>
                <a:rPr lang="en-US" sz="2400" b="1" dirty="0">
                  <a:latin typeface="Calibri" pitchFamily="34" charset="0"/>
                </a:rPr>
                <a:t>Instruction	Meaning		    		         Machine</a:t>
              </a:r>
            </a:p>
            <a:p>
              <a:pPr algn="l"/>
              <a:endParaRPr lang="en-US" sz="1800" b="1" dirty="0">
                <a:latin typeface="Calibri" pitchFamily="34" charset="0"/>
              </a:endParaRPr>
            </a:p>
            <a:p>
              <a:pPr algn="l">
                <a:lnSpc>
                  <a:spcPct val="80000"/>
                </a:lnSpc>
              </a:pPr>
              <a:r>
                <a:rPr lang="en-US" sz="1800" b="1" dirty="0">
                  <a:latin typeface="Calibri" pitchFamily="34" charset="0"/>
                </a:rPr>
                <a:t>MOV A,B	               	Move 16-bit data from memory loc. A to loc. B               VAX11</a:t>
              </a:r>
            </a:p>
            <a:p>
              <a:pPr algn="l">
                <a:lnSpc>
                  <a:spcPct val="80000"/>
                </a:lnSpc>
              </a:pPr>
              <a:endParaRPr lang="en-US" sz="1800" b="1" dirty="0">
                <a:latin typeface="Calibri" pitchFamily="34" charset="0"/>
              </a:endParaRPr>
            </a:p>
            <a:p>
              <a:pPr algn="l">
                <a:lnSpc>
                  <a:spcPct val="80000"/>
                </a:lnSpc>
              </a:pPr>
              <a:r>
                <a:rPr lang="en-US" sz="1800" b="1" dirty="0" err="1">
                  <a:latin typeface="Calibri" pitchFamily="34" charset="0"/>
                </a:rPr>
                <a:t>lwz</a:t>
              </a:r>
              <a:r>
                <a:rPr lang="en-US" sz="1800" b="1" dirty="0">
                  <a:latin typeface="Calibri" pitchFamily="34" charset="0"/>
                </a:rPr>
                <a:t>  R3,A	               	Move 32-bit data from memory loc. A to register R3     PPC601</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li  $3,455          	Load the 32-bit integer 455 into register $3                     MIPS R3000</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MOV AX,BX     	Move 16-bit data from register BX into register AX       Intel X86</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LEA.L (A0),A2        	Load the address pointed to by A0 into A2       	           MC68000</a:t>
              </a:r>
            </a:p>
            <a:p>
              <a:pPr algn="l">
                <a:lnSpc>
                  <a:spcPct val="80000"/>
                </a:lnSpc>
              </a:pPr>
              <a:endParaRPr lang="en-US" sz="1400" b="1" dirty="0">
                <a:latin typeface="Calibri" pitchFamily="34" charset="0"/>
              </a:endParaRPr>
            </a:p>
          </p:txBody>
        </p:sp>
        <p:sp>
          <p:nvSpPr>
            <p:cNvPr id="66567" name="Rectangle 5"/>
            <p:cNvSpPr>
              <a:spLocks noChangeArrowheads="1"/>
            </p:cNvSpPr>
            <p:nvPr/>
          </p:nvSpPr>
          <p:spPr bwMode="auto">
            <a:xfrm>
              <a:off x="158" y="1596"/>
              <a:ext cx="5437" cy="1728"/>
            </a:xfrm>
            <a:prstGeom prst="rect">
              <a:avLst/>
            </a:prstGeom>
            <a:noFill/>
            <a:ln w="12700">
              <a:solidFill>
                <a:schemeClr val="tx1"/>
              </a:solidFill>
              <a:miter lim="800000"/>
              <a:headEnd type="none" w="sm" len="sm"/>
              <a:tailEnd type="none" w="sm" len="sm"/>
            </a:ln>
          </p:spPr>
          <p:txBody>
            <a:bodyPr wrap="none" anchor="ctr"/>
            <a:lstStyle/>
            <a:p>
              <a:endParaRPr lang="el-GR">
                <a:latin typeface="Calibri" pitchFamily="34" charset="0"/>
              </a:endParaRPr>
            </a:p>
          </p:txBody>
        </p:sp>
        <p:sp>
          <p:nvSpPr>
            <p:cNvPr id="66568" name="Line 6"/>
            <p:cNvSpPr>
              <a:spLocks noChangeShapeType="1"/>
            </p:cNvSpPr>
            <p:nvPr/>
          </p:nvSpPr>
          <p:spPr bwMode="auto">
            <a:xfrm>
              <a:off x="158" y="1892"/>
              <a:ext cx="5437"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6569" name="Line 7"/>
            <p:cNvSpPr>
              <a:spLocks noChangeShapeType="1"/>
            </p:cNvSpPr>
            <p:nvPr/>
          </p:nvSpPr>
          <p:spPr bwMode="auto">
            <a:xfrm>
              <a:off x="167" y="2172"/>
              <a:ext cx="5436"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66570" name="Line 8"/>
            <p:cNvSpPr>
              <a:spLocks noChangeShapeType="1"/>
            </p:cNvSpPr>
            <p:nvPr/>
          </p:nvSpPr>
          <p:spPr bwMode="auto">
            <a:xfrm>
              <a:off x="158" y="2460"/>
              <a:ext cx="5437"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6571" name="Line 9"/>
            <p:cNvSpPr>
              <a:spLocks noChangeShapeType="1"/>
            </p:cNvSpPr>
            <p:nvPr/>
          </p:nvSpPr>
          <p:spPr bwMode="auto">
            <a:xfrm>
              <a:off x="158" y="2748"/>
              <a:ext cx="5437"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6572" name="Line 10"/>
            <p:cNvSpPr>
              <a:spLocks noChangeShapeType="1"/>
            </p:cNvSpPr>
            <p:nvPr/>
          </p:nvSpPr>
          <p:spPr bwMode="auto">
            <a:xfrm>
              <a:off x="158" y="3036"/>
              <a:ext cx="5437"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6573" name="Line 11"/>
            <p:cNvSpPr>
              <a:spLocks noChangeShapeType="1"/>
            </p:cNvSpPr>
            <p:nvPr/>
          </p:nvSpPr>
          <p:spPr bwMode="auto">
            <a:xfrm>
              <a:off x="4558" y="1596"/>
              <a:ext cx="0" cy="1728"/>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6574" name="Line 12"/>
            <p:cNvSpPr>
              <a:spLocks noChangeShapeType="1"/>
            </p:cNvSpPr>
            <p:nvPr/>
          </p:nvSpPr>
          <p:spPr bwMode="auto">
            <a:xfrm>
              <a:off x="1247" y="1602"/>
              <a:ext cx="0" cy="1728"/>
            </a:xfrm>
            <a:prstGeom prst="line">
              <a:avLst/>
            </a:prstGeom>
            <a:noFill/>
            <a:ln w="12700">
              <a:solidFill>
                <a:schemeClr val="tx1"/>
              </a:solidFill>
              <a:round/>
              <a:headEnd type="none" w="sm" len="sm"/>
              <a:tailEnd type="none" w="sm" len="sm"/>
            </a:ln>
          </p:spPr>
          <p:txBody>
            <a:bodyPr wrap="none" anchor="ctr"/>
            <a:lstStyle/>
            <a:p>
              <a:endParaRPr lang="el-GR"/>
            </a:p>
          </p:txBody>
        </p:sp>
      </p:grpSp>
      <p:sp>
        <p:nvSpPr>
          <p:cNvPr id="14" name="2 - Θέση αριθμού διαφάνειας">
            <a:extLst>
              <a:ext uri="{FF2B5EF4-FFF2-40B4-BE49-F238E27FC236}">
                <a16:creationId xmlns:a16="http://schemas.microsoft.com/office/drawing/2014/main" id="{19010A07-19FC-0048-8948-A8D6C0EC0215}"/>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103</a:t>
            </a:fld>
            <a:endParaRPr lang="en-US" sz="1600" dirty="0">
              <a:latin typeface="Calibri" charset="0"/>
            </a:endParaRPr>
          </a:p>
        </p:txBody>
      </p:sp>
    </p:spTree>
    <p:extLst>
      <p:ext uri="{BB962C8B-B14F-4D97-AF65-F5344CB8AC3E}">
        <p14:creationId xmlns:p14="http://schemas.microsoft.com/office/powerpoint/2010/main" val="2577066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42875"/>
            <a:ext cx="8229600" cy="652463"/>
          </a:xfrm>
        </p:spPr>
        <p:txBody>
          <a:bodyPr>
            <a:normAutofit fontScale="90000"/>
          </a:bodyPr>
          <a:lstStyle/>
          <a:p>
            <a:pPr eaLnBrk="1" hangingPunct="1">
              <a:defRPr/>
            </a:pPr>
            <a:r>
              <a:rPr lang="el-GR" sz="4000" b="1" dirty="0">
                <a:effectLst>
                  <a:outerShdw blurRad="38100" dist="38100" dir="2700000" algn="tl">
                    <a:srgbClr val="C0C0C0"/>
                  </a:outerShdw>
                </a:effectLst>
                <a:latin typeface="Calibri" pitchFamily="34" charset="0"/>
              </a:rPr>
              <a:t>Παραδείγματα Εντολών </a:t>
            </a:r>
            <a:r>
              <a:rPr lang="en-US" sz="4000" b="1" dirty="0">
                <a:effectLst>
                  <a:outerShdw blurRad="38100" dist="38100" dir="2700000" algn="tl">
                    <a:srgbClr val="C0C0C0"/>
                  </a:outerShdw>
                </a:effectLst>
                <a:latin typeface="Calibri" pitchFamily="34" charset="0"/>
              </a:rPr>
              <a:t>ALU (</a:t>
            </a:r>
            <a:r>
              <a:rPr lang="el-GR" sz="4000" b="1" dirty="0">
                <a:effectLst>
                  <a:outerShdw blurRad="38100" dist="38100" dir="2700000" algn="tl">
                    <a:srgbClr val="C0C0C0"/>
                  </a:outerShdw>
                </a:effectLst>
                <a:latin typeface="Calibri" pitchFamily="34" charset="0"/>
              </a:rPr>
              <a:t>πράξεις)</a:t>
            </a:r>
            <a:endParaRPr lang="en-US" sz="4000" b="1" dirty="0">
              <a:latin typeface="Calibri" pitchFamily="34" charset="0"/>
            </a:endParaRPr>
          </a:p>
        </p:txBody>
      </p:sp>
      <p:grpSp>
        <p:nvGrpSpPr>
          <p:cNvPr id="2" name="Group 3"/>
          <p:cNvGrpSpPr>
            <a:grpSpLocks/>
          </p:cNvGrpSpPr>
          <p:nvPr/>
        </p:nvGrpSpPr>
        <p:grpSpPr bwMode="auto">
          <a:xfrm>
            <a:off x="323850" y="2090738"/>
            <a:ext cx="8496300" cy="3209925"/>
            <a:chOff x="204" y="1317"/>
            <a:chExt cx="5352" cy="2022"/>
          </a:xfrm>
        </p:grpSpPr>
        <p:sp>
          <p:nvSpPr>
            <p:cNvPr id="67590" name="Text Box 4"/>
            <p:cNvSpPr txBox="1">
              <a:spLocks noChangeArrowheads="1"/>
            </p:cNvSpPr>
            <p:nvPr/>
          </p:nvSpPr>
          <p:spPr bwMode="auto">
            <a:xfrm>
              <a:off x="255" y="1365"/>
              <a:ext cx="5301" cy="1929"/>
            </a:xfrm>
            <a:prstGeom prst="rect">
              <a:avLst/>
            </a:prstGeom>
            <a:noFill/>
            <a:ln w="12700">
              <a:noFill/>
              <a:miter lim="800000"/>
              <a:headEnd type="none" w="sm" len="sm"/>
              <a:tailEnd type="none" w="sm" len="sm"/>
            </a:ln>
          </p:spPr>
          <p:txBody>
            <a:bodyPr>
              <a:spAutoFit/>
            </a:bodyPr>
            <a:lstStyle/>
            <a:p>
              <a:pPr algn="l"/>
              <a:r>
                <a:rPr lang="en-US" sz="2400" b="1" dirty="0">
                  <a:latin typeface="Calibri" pitchFamily="34" charset="0"/>
                </a:rPr>
                <a:t>Instruction       Meaning                        	       	         Machine</a:t>
              </a:r>
            </a:p>
            <a:p>
              <a:pPr algn="l"/>
              <a:endParaRPr lang="en-US" sz="1000" b="1" dirty="0">
                <a:latin typeface="Calibri" pitchFamily="34" charset="0"/>
              </a:endParaRPr>
            </a:p>
            <a:p>
              <a:pPr algn="l">
                <a:lnSpc>
                  <a:spcPct val="80000"/>
                </a:lnSpc>
              </a:pPr>
              <a:r>
                <a:rPr lang="en-US" sz="1800" b="1" dirty="0">
                  <a:latin typeface="Calibri" pitchFamily="34" charset="0"/>
                </a:rPr>
                <a:t>MULF A,B,C       	Multiply the 32-bit floating point values at </a:t>
              </a:r>
              <a:r>
                <a:rPr lang="en-US" sz="1800" b="1" dirty="0" err="1">
                  <a:latin typeface="Calibri" pitchFamily="34" charset="0"/>
                </a:rPr>
                <a:t>mem</a:t>
              </a:r>
              <a:r>
                <a:rPr lang="en-US" sz="1800" b="1" dirty="0">
                  <a:latin typeface="Calibri" pitchFamily="34" charset="0"/>
                </a:rPr>
                <a:t>             VAX11</a:t>
              </a:r>
            </a:p>
            <a:p>
              <a:pPr algn="l">
                <a:lnSpc>
                  <a:spcPct val="80000"/>
                </a:lnSpc>
              </a:pPr>
              <a:r>
                <a:rPr lang="en-US" sz="1800" b="1" dirty="0">
                  <a:latin typeface="Calibri" pitchFamily="34" charset="0"/>
                </a:rPr>
                <a:t>		locations A and B, and store result in loc. C </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nabs r3,r1       	Store the negative absolute value of register r1 in r3    PPC601</a:t>
              </a:r>
            </a:p>
            <a:p>
              <a:pPr algn="l">
                <a:lnSpc>
                  <a:spcPct val="80000"/>
                </a:lnSpc>
              </a:pPr>
              <a:endParaRPr lang="en-US" sz="1800" b="1" dirty="0">
                <a:latin typeface="Calibri" pitchFamily="34" charset="0"/>
              </a:endParaRPr>
            </a:p>
            <a:p>
              <a:pPr algn="l">
                <a:lnSpc>
                  <a:spcPct val="80000"/>
                </a:lnSpc>
              </a:pPr>
              <a:r>
                <a:rPr lang="en-US" sz="1800" b="1" dirty="0" err="1">
                  <a:latin typeface="Calibri" pitchFamily="34" charset="0"/>
                </a:rPr>
                <a:t>ori</a:t>
              </a:r>
              <a:r>
                <a:rPr lang="en-US" sz="1800" b="1" dirty="0">
                  <a:latin typeface="Calibri" pitchFamily="34" charset="0"/>
                </a:rPr>
                <a:t> $2,$1,255   	Store the logical OR of register $1 with 255 into $2       MIPS R3000</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SHL AX,4        	Shift the 16-bit value in register AX left by 4 bits            Intel X86</a:t>
              </a:r>
            </a:p>
            <a:p>
              <a:pPr algn="l">
                <a:lnSpc>
                  <a:spcPct val="80000"/>
                </a:lnSpc>
              </a:pPr>
              <a:endParaRPr lang="en-US" sz="1800" b="1" dirty="0">
                <a:latin typeface="Calibri" pitchFamily="34" charset="0"/>
              </a:endParaRPr>
            </a:p>
            <a:p>
              <a:pPr algn="l">
                <a:lnSpc>
                  <a:spcPct val="80000"/>
                </a:lnSpc>
              </a:pPr>
              <a:r>
                <a:rPr lang="en-US" sz="1800" b="1" dirty="0">
                  <a:latin typeface="Calibri" pitchFamily="34" charset="0"/>
                </a:rPr>
                <a:t>ADD.L D0,D1    	Add the 32-bit values in registers D0, D1 and store        MC68000</a:t>
              </a:r>
            </a:p>
            <a:p>
              <a:pPr algn="l">
                <a:lnSpc>
                  <a:spcPct val="80000"/>
                </a:lnSpc>
              </a:pPr>
              <a:r>
                <a:rPr lang="en-US" sz="1800" b="1" dirty="0">
                  <a:latin typeface="Calibri" pitchFamily="34" charset="0"/>
                </a:rPr>
                <a:t>		the result in register D0</a:t>
              </a:r>
            </a:p>
          </p:txBody>
        </p:sp>
        <p:sp>
          <p:nvSpPr>
            <p:cNvPr id="67591" name="Rectangle 5"/>
            <p:cNvSpPr>
              <a:spLocks noChangeArrowheads="1"/>
            </p:cNvSpPr>
            <p:nvPr/>
          </p:nvSpPr>
          <p:spPr bwMode="auto">
            <a:xfrm>
              <a:off x="204" y="1317"/>
              <a:ext cx="5301" cy="2016"/>
            </a:xfrm>
            <a:prstGeom prst="rect">
              <a:avLst/>
            </a:prstGeom>
            <a:noFill/>
            <a:ln w="12700">
              <a:solidFill>
                <a:schemeClr val="tx1"/>
              </a:solidFill>
              <a:miter lim="800000"/>
              <a:headEnd type="none" w="sm" len="sm"/>
              <a:tailEnd type="none" w="sm" len="sm"/>
            </a:ln>
          </p:spPr>
          <p:txBody>
            <a:bodyPr wrap="none" anchor="ctr"/>
            <a:lstStyle/>
            <a:p>
              <a:endParaRPr lang="el-GR">
                <a:latin typeface="Calibri" pitchFamily="34" charset="0"/>
              </a:endParaRPr>
            </a:p>
          </p:txBody>
        </p:sp>
        <p:sp>
          <p:nvSpPr>
            <p:cNvPr id="67592" name="Line 6"/>
            <p:cNvSpPr>
              <a:spLocks noChangeShapeType="1"/>
            </p:cNvSpPr>
            <p:nvPr/>
          </p:nvSpPr>
          <p:spPr bwMode="auto">
            <a:xfrm>
              <a:off x="204" y="1661"/>
              <a:ext cx="5301"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3" name="Line 7"/>
            <p:cNvSpPr>
              <a:spLocks noChangeShapeType="1"/>
            </p:cNvSpPr>
            <p:nvPr/>
          </p:nvSpPr>
          <p:spPr bwMode="auto">
            <a:xfrm>
              <a:off x="212" y="2037"/>
              <a:ext cx="5302"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4" name="Line 8"/>
            <p:cNvSpPr>
              <a:spLocks noChangeShapeType="1"/>
            </p:cNvSpPr>
            <p:nvPr/>
          </p:nvSpPr>
          <p:spPr bwMode="auto">
            <a:xfrm>
              <a:off x="204" y="2325"/>
              <a:ext cx="5301"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5" name="Line 9"/>
            <p:cNvSpPr>
              <a:spLocks noChangeShapeType="1"/>
            </p:cNvSpPr>
            <p:nvPr/>
          </p:nvSpPr>
          <p:spPr bwMode="auto">
            <a:xfrm>
              <a:off x="204" y="2613"/>
              <a:ext cx="5301"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6" name="Line 10"/>
            <p:cNvSpPr>
              <a:spLocks noChangeShapeType="1"/>
            </p:cNvSpPr>
            <p:nvPr/>
          </p:nvSpPr>
          <p:spPr bwMode="auto">
            <a:xfrm>
              <a:off x="204" y="2919"/>
              <a:ext cx="5301"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7" name="Line 11"/>
            <p:cNvSpPr>
              <a:spLocks noChangeShapeType="1"/>
            </p:cNvSpPr>
            <p:nvPr/>
          </p:nvSpPr>
          <p:spPr bwMode="auto">
            <a:xfrm>
              <a:off x="1338" y="1317"/>
              <a:ext cx="0" cy="2016"/>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7598" name="Line 12"/>
            <p:cNvSpPr>
              <a:spLocks noChangeShapeType="1"/>
            </p:cNvSpPr>
            <p:nvPr/>
          </p:nvSpPr>
          <p:spPr bwMode="auto">
            <a:xfrm>
              <a:off x="4649" y="1323"/>
              <a:ext cx="0" cy="2016"/>
            </a:xfrm>
            <a:prstGeom prst="line">
              <a:avLst/>
            </a:prstGeom>
            <a:noFill/>
            <a:ln w="12700">
              <a:solidFill>
                <a:schemeClr val="tx1"/>
              </a:solidFill>
              <a:round/>
              <a:headEnd type="none" w="sm" len="sm"/>
              <a:tailEnd type="none" w="sm" len="sm"/>
            </a:ln>
          </p:spPr>
          <p:txBody>
            <a:bodyPr wrap="none" anchor="ctr"/>
            <a:lstStyle/>
            <a:p>
              <a:endParaRPr lang="el-GR"/>
            </a:p>
          </p:txBody>
        </p:sp>
      </p:grpSp>
      <p:sp>
        <p:nvSpPr>
          <p:cNvPr id="14" name="2 - Θέση αριθμού διαφάνειας">
            <a:extLst>
              <a:ext uri="{FF2B5EF4-FFF2-40B4-BE49-F238E27FC236}">
                <a16:creationId xmlns:a16="http://schemas.microsoft.com/office/drawing/2014/main" id="{844733D1-2AF1-B744-8DAE-051AD1D689F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104</a:t>
            </a:fld>
            <a:endParaRPr lang="en-US" sz="1600" dirty="0">
              <a:latin typeface="Calibri" charset="0"/>
            </a:endParaRPr>
          </a:p>
        </p:txBody>
      </p:sp>
    </p:spTree>
    <p:extLst>
      <p:ext uri="{BB962C8B-B14F-4D97-AF65-F5344CB8AC3E}">
        <p14:creationId xmlns:p14="http://schemas.microsoft.com/office/powerpoint/2010/main" val="31706843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179388" y="142875"/>
            <a:ext cx="8785225" cy="714375"/>
          </a:xfrm>
        </p:spPr>
        <p:txBody>
          <a:bodyPr/>
          <a:lstStyle/>
          <a:p>
            <a:pPr eaLnBrk="1" hangingPunct="1">
              <a:defRPr/>
            </a:pPr>
            <a:r>
              <a:rPr lang="el-GR" sz="4000" b="1" dirty="0">
                <a:effectLst>
                  <a:outerShdw blurRad="38100" dist="38100" dir="2700000" algn="tl">
                    <a:srgbClr val="C0C0C0"/>
                  </a:outerShdw>
                </a:effectLst>
                <a:latin typeface="Calibri" pitchFamily="34" charset="0"/>
              </a:rPr>
              <a:t>Παραδείγματα Εντολών Διακλάδωσης</a:t>
            </a:r>
            <a:endParaRPr lang="en-US" sz="4000" b="1" dirty="0">
              <a:effectLst>
                <a:outerShdw blurRad="38100" dist="38100" dir="2700000" algn="tl">
                  <a:srgbClr val="C0C0C0"/>
                </a:outerShdw>
              </a:effectLst>
              <a:latin typeface="Calibri" pitchFamily="34" charset="0"/>
            </a:endParaRPr>
          </a:p>
        </p:txBody>
      </p:sp>
      <p:grpSp>
        <p:nvGrpSpPr>
          <p:cNvPr id="2" name="Group 3"/>
          <p:cNvGrpSpPr>
            <a:grpSpLocks/>
          </p:cNvGrpSpPr>
          <p:nvPr/>
        </p:nvGrpSpPr>
        <p:grpSpPr bwMode="auto">
          <a:xfrm>
            <a:off x="357188" y="1785938"/>
            <a:ext cx="8435975" cy="3600453"/>
            <a:chOff x="295" y="1300"/>
            <a:chExt cx="5314" cy="2268"/>
          </a:xfrm>
        </p:grpSpPr>
        <p:sp>
          <p:nvSpPr>
            <p:cNvPr id="68614" name="Text Box 4"/>
            <p:cNvSpPr txBox="1">
              <a:spLocks noChangeArrowheads="1"/>
            </p:cNvSpPr>
            <p:nvPr/>
          </p:nvSpPr>
          <p:spPr bwMode="auto">
            <a:xfrm>
              <a:off x="346" y="1348"/>
              <a:ext cx="5263" cy="2220"/>
            </a:xfrm>
            <a:prstGeom prst="rect">
              <a:avLst/>
            </a:prstGeom>
            <a:noFill/>
            <a:ln w="12700">
              <a:noFill/>
              <a:miter lim="800000"/>
              <a:headEnd type="none" w="sm" len="sm"/>
              <a:tailEnd type="none" w="sm" len="sm"/>
            </a:ln>
          </p:spPr>
          <p:txBody>
            <a:bodyPr>
              <a:spAutoFit/>
            </a:bodyPr>
            <a:lstStyle/>
            <a:p>
              <a:pPr algn="l"/>
              <a:r>
                <a:rPr lang="en-US" sz="2400" b="1" dirty="0">
                  <a:latin typeface="Calibri" pitchFamily="34" charset="0"/>
                </a:rPr>
                <a:t>Instruction	Meaning		                                  Machine</a:t>
              </a:r>
            </a:p>
            <a:p>
              <a:pPr algn="l"/>
              <a:endParaRPr lang="en-US" sz="1100" b="1" dirty="0">
                <a:latin typeface="Calibri" pitchFamily="34" charset="0"/>
              </a:endParaRPr>
            </a:p>
            <a:p>
              <a:pPr algn="l">
                <a:lnSpc>
                  <a:spcPct val="80000"/>
                </a:lnSpc>
              </a:pPr>
              <a:r>
                <a:rPr lang="en-US" sz="2000" b="1" dirty="0">
                  <a:latin typeface="Calibri" pitchFamily="34" charset="0"/>
                </a:rPr>
                <a:t>BLBS  A, </a:t>
              </a:r>
              <a:r>
                <a:rPr lang="en-US" sz="2000" b="1" dirty="0" err="1">
                  <a:latin typeface="Calibri" pitchFamily="34" charset="0"/>
                </a:rPr>
                <a:t>Tgt</a:t>
              </a:r>
              <a:r>
                <a:rPr lang="en-US" sz="2000" b="1" dirty="0">
                  <a:latin typeface="Calibri" pitchFamily="34" charset="0"/>
                </a:rPr>
                <a:t>        Branch to address </a:t>
              </a:r>
              <a:r>
                <a:rPr lang="en-US" sz="2000" b="1" dirty="0" err="1">
                  <a:latin typeface="Calibri" pitchFamily="34" charset="0"/>
                </a:rPr>
                <a:t>Tgt</a:t>
              </a:r>
              <a:r>
                <a:rPr lang="en-US" sz="2000" b="1" dirty="0">
                  <a:latin typeface="Calibri" pitchFamily="34" charset="0"/>
                </a:rPr>
                <a:t> if the least significant bit        VAX11</a:t>
              </a:r>
            </a:p>
            <a:p>
              <a:pPr algn="l">
                <a:lnSpc>
                  <a:spcPct val="80000"/>
                </a:lnSpc>
              </a:pPr>
              <a:r>
                <a:rPr lang="en-US" sz="2000" b="1" dirty="0">
                  <a:latin typeface="Calibri" pitchFamily="34" charset="0"/>
                </a:rPr>
                <a:t>		at location  A is set</a:t>
              </a:r>
            </a:p>
            <a:p>
              <a:pPr algn="l">
                <a:lnSpc>
                  <a:spcPct val="70000"/>
                </a:lnSpc>
              </a:pPr>
              <a:endParaRPr lang="en-US" sz="2000" b="1" dirty="0">
                <a:latin typeface="Calibri" pitchFamily="34" charset="0"/>
              </a:endParaRPr>
            </a:p>
            <a:p>
              <a:pPr algn="l">
                <a:lnSpc>
                  <a:spcPct val="70000"/>
                </a:lnSpc>
              </a:pPr>
              <a:r>
                <a:rPr lang="en-US" sz="2000" b="1" dirty="0">
                  <a:latin typeface="Calibri" pitchFamily="34" charset="0"/>
                </a:rPr>
                <a:t>bun r2	           Branch to location in r2 if the previous comparison    PPC601</a:t>
              </a:r>
            </a:p>
            <a:p>
              <a:pPr algn="l">
                <a:lnSpc>
                  <a:spcPct val="70000"/>
                </a:lnSpc>
              </a:pPr>
              <a:r>
                <a:rPr lang="en-US" sz="2000" b="1" dirty="0">
                  <a:latin typeface="Calibri" pitchFamily="34" charset="0"/>
                </a:rPr>
                <a:t>	           signaled that one or more values was not a number</a:t>
              </a:r>
            </a:p>
            <a:p>
              <a:pPr algn="l">
                <a:lnSpc>
                  <a:spcPct val="70000"/>
                </a:lnSpc>
              </a:pPr>
              <a:endParaRPr lang="en-US" sz="2000" b="1" dirty="0">
                <a:latin typeface="Calibri" pitchFamily="34" charset="0"/>
              </a:endParaRPr>
            </a:p>
            <a:p>
              <a:pPr algn="l">
                <a:lnSpc>
                  <a:spcPct val="70000"/>
                </a:lnSpc>
              </a:pPr>
              <a:r>
                <a:rPr lang="en-US" sz="2000" b="1" dirty="0" err="1">
                  <a:latin typeface="Calibri" pitchFamily="34" charset="0"/>
                </a:rPr>
                <a:t>Beq</a:t>
              </a:r>
              <a:r>
                <a:rPr lang="en-US" sz="2000" b="1" dirty="0">
                  <a:latin typeface="Calibri" pitchFamily="34" charset="0"/>
                </a:rPr>
                <a:t> $2,$1,32   Branch to location PC+4+32 if contents of $1 == $2 MIPSR3000</a:t>
              </a:r>
            </a:p>
            <a:p>
              <a:pPr algn="l">
                <a:lnSpc>
                  <a:spcPct val="70000"/>
                </a:lnSpc>
              </a:pPr>
              <a:r>
                <a:rPr lang="en-US" sz="2000" b="1" dirty="0">
                  <a:latin typeface="Calibri" pitchFamily="34" charset="0"/>
                </a:rPr>
                <a:t>		</a:t>
              </a:r>
            </a:p>
            <a:p>
              <a:pPr algn="l">
                <a:lnSpc>
                  <a:spcPct val="70000"/>
                </a:lnSpc>
              </a:pPr>
              <a:endParaRPr lang="en-US" sz="2000" b="1" dirty="0">
                <a:latin typeface="Calibri" pitchFamily="34" charset="0"/>
              </a:endParaRPr>
            </a:p>
            <a:p>
              <a:pPr algn="l">
                <a:lnSpc>
                  <a:spcPct val="80000"/>
                </a:lnSpc>
              </a:pPr>
              <a:r>
                <a:rPr lang="en-US" sz="2000" b="1" dirty="0">
                  <a:latin typeface="Calibri" pitchFamily="34" charset="0"/>
                </a:rPr>
                <a:t>JCXZ  </a:t>
              </a:r>
              <a:r>
                <a:rPr lang="en-US" sz="2000" b="1" dirty="0" err="1">
                  <a:latin typeface="Calibri" pitchFamily="34" charset="0"/>
                </a:rPr>
                <a:t>Addr</a:t>
              </a:r>
              <a:r>
                <a:rPr lang="en-US" sz="2000" b="1" dirty="0">
                  <a:latin typeface="Calibri" pitchFamily="34" charset="0"/>
                </a:rPr>
                <a:t>        Jump to </a:t>
              </a:r>
              <a:r>
                <a:rPr lang="en-US" sz="2000" b="1" dirty="0" err="1">
                  <a:latin typeface="Calibri" pitchFamily="34" charset="0"/>
                </a:rPr>
                <a:t>Addr</a:t>
              </a:r>
              <a:r>
                <a:rPr lang="en-US" sz="2000" b="1" dirty="0">
                  <a:latin typeface="Calibri" pitchFamily="34" charset="0"/>
                </a:rPr>
                <a:t> if contents of register CX = 0	          Intel X86</a:t>
              </a:r>
            </a:p>
            <a:p>
              <a:pPr algn="l">
                <a:lnSpc>
                  <a:spcPct val="70000"/>
                </a:lnSpc>
              </a:pPr>
              <a:endParaRPr lang="en-US" sz="1800" b="1" dirty="0">
                <a:latin typeface="Calibri" pitchFamily="34" charset="0"/>
              </a:endParaRPr>
            </a:p>
            <a:p>
              <a:pPr algn="l">
                <a:lnSpc>
                  <a:spcPct val="80000"/>
                </a:lnSpc>
              </a:pPr>
              <a:r>
                <a:rPr lang="en-US" sz="2000" b="1" dirty="0">
                  <a:latin typeface="Calibri" pitchFamily="34" charset="0"/>
                </a:rPr>
                <a:t>BVS next.          Branch to next if overflow flag in CC is set                  MC68000</a:t>
              </a:r>
            </a:p>
            <a:p>
              <a:pPr algn="l">
                <a:lnSpc>
                  <a:spcPct val="70000"/>
                </a:lnSpc>
              </a:pPr>
              <a:r>
                <a:rPr lang="en-US" sz="1800" b="1" dirty="0">
                  <a:latin typeface="Calibri" pitchFamily="34" charset="0"/>
                </a:rPr>
                <a:t>	</a:t>
              </a:r>
            </a:p>
          </p:txBody>
        </p:sp>
        <p:sp>
          <p:nvSpPr>
            <p:cNvPr id="68615" name="Rectangle 5"/>
            <p:cNvSpPr>
              <a:spLocks noChangeArrowheads="1"/>
            </p:cNvSpPr>
            <p:nvPr/>
          </p:nvSpPr>
          <p:spPr bwMode="auto">
            <a:xfrm>
              <a:off x="295" y="1300"/>
              <a:ext cx="5263" cy="2224"/>
            </a:xfrm>
            <a:prstGeom prst="rect">
              <a:avLst/>
            </a:prstGeom>
            <a:noFill/>
            <a:ln w="12700">
              <a:solidFill>
                <a:schemeClr val="tx1"/>
              </a:solidFill>
              <a:miter lim="800000"/>
              <a:headEnd type="none" w="sm" len="sm"/>
              <a:tailEnd type="none" w="sm" len="sm"/>
            </a:ln>
          </p:spPr>
          <p:txBody>
            <a:bodyPr wrap="none" anchor="ctr"/>
            <a:lstStyle/>
            <a:p>
              <a:endParaRPr lang="el-GR">
                <a:latin typeface="Calibri" pitchFamily="34" charset="0"/>
              </a:endParaRPr>
            </a:p>
          </p:txBody>
        </p:sp>
        <p:sp>
          <p:nvSpPr>
            <p:cNvPr id="68616" name="Line 6"/>
            <p:cNvSpPr>
              <a:spLocks noChangeShapeType="1"/>
            </p:cNvSpPr>
            <p:nvPr/>
          </p:nvSpPr>
          <p:spPr bwMode="auto">
            <a:xfrm>
              <a:off x="295" y="1655"/>
              <a:ext cx="5263"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17" name="Line 7"/>
            <p:cNvSpPr>
              <a:spLocks noChangeShapeType="1"/>
            </p:cNvSpPr>
            <p:nvPr/>
          </p:nvSpPr>
          <p:spPr bwMode="auto">
            <a:xfrm>
              <a:off x="303" y="2020"/>
              <a:ext cx="5264"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18" name="Line 8"/>
            <p:cNvSpPr>
              <a:spLocks noChangeShapeType="1"/>
            </p:cNvSpPr>
            <p:nvPr/>
          </p:nvSpPr>
          <p:spPr bwMode="auto">
            <a:xfrm>
              <a:off x="295" y="2460"/>
              <a:ext cx="5263"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19" name="Line 9"/>
            <p:cNvSpPr>
              <a:spLocks noChangeShapeType="1"/>
            </p:cNvSpPr>
            <p:nvPr/>
          </p:nvSpPr>
          <p:spPr bwMode="auto">
            <a:xfrm>
              <a:off x="318" y="2879"/>
              <a:ext cx="5263"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20" name="Line 10"/>
            <p:cNvSpPr>
              <a:spLocks noChangeShapeType="1"/>
            </p:cNvSpPr>
            <p:nvPr/>
          </p:nvSpPr>
          <p:spPr bwMode="auto">
            <a:xfrm>
              <a:off x="295" y="3151"/>
              <a:ext cx="5263"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21" name="Line 11"/>
            <p:cNvSpPr>
              <a:spLocks noChangeShapeType="1"/>
            </p:cNvSpPr>
            <p:nvPr/>
          </p:nvSpPr>
          <p:spPr bwMode="auto">
            <a:xfrm>
              <a:off x="1317" y="1308"/>
              <a:ext cx="0" cy="2208"/>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68622" name="Line 12"/>
            <p:cNvSpPr>
              <a:spLocks noChangeShapeType="1"/>
            </p:cNvSpPr>
            <p:nvPr/>
          </p:nvSpPr>
          <p:spPr bwMode="auto">
            <a:xfrm>
              <a:off x="4694" y="1316"/>
              <a:ext cx="0" cy="2208"/>
            </a:xfrm>
            <a:prstGeom prst="line">
              <a:avLst/>
            </a:prstGeom>
            <a:noFill/>
            <a:ln w="12700">
              <a:solidFill>
                <a:schemeClr val="tx1"/>
              </a:solidFill>
              <a:round/>
              <a:headEnd type="none" w="sm" len="sm"/>
              <a:tailEnd type="none" w="sm" len="sm"/>
            </a:ln>
          </p:spPr>
          <p:txBody>
            <a:bodyPr wrap="none" anchor="ctr"/>
            <a:lstStyle/>
            <a:p>
              <a:endParaRPr lang="el-GR"/>
            </a:p>
          </p:txBody>
        </p:sp>
      </p:grpSp>
      <p:sp>
        <p:nvSpPr>
          <p:cNvPr id="14" name="2 - Θέση αριθμού διαφάνειας">
            <a:extLst>
              <a:ext uri="{FF2B5EF4-FFF2-40B4-BE49-F238E27FC236}">
                <a16:creationId xmlns:a16="http://schemas.microsoft.com/office/drawing/2014/main" id="{6FE2C8F6-1EC6-0544-AA93-96782BE20A2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105</a:t>
            </a:fld>
            <a:endParaRPr lang="en-US" sz="1600" dirty="0">
              <a:latin typeface="Calibri" charset="0"/>
            </a:endParaRPr>
          </a:p>
        </p:txBody>
      </p:sp>
    </p:spTree>
    <p:extLst>
      <p:ext uri="{BB962C8B-B14F-4D97-AF65-F5344CB8AC3E}">
        <p14:creationId xmlns:p14="http://schemas.microsoft.com/office/powerpoint/2010/main" val="37009159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457200" y="115888"/>
            <a:ext cx="8229600" cy="884237"/>
          </a:xfrm>
        </p:spPr>
        <p:txBody>
          <a:bodyPr>
            <a:normAutofit fontScale="90000"/>
          </a:bodyPr>
          <a:lstStyle/>
          <a:p>
            <a:pPr eaLnBrk="1" hangingPunct="1">
              <a:defRPr/>
            </a:pPr>
            <a:r>
              <a:rPr lang="el-GR" sz="4000" b="1" dirty="0">
                <a:effectLst>
                  <a:outerShdw blurRad="38100" dist="38100" dir="2700000" algn="tl">
                    <a:srgbClr val="C0C0C0"/>
                  </a:outerShdw>
                </a:effectLst>
                <a:latin typeface="Calibri" pitchFamily="34" charset="0"/>
              </a:rPr>
              <a:t>Παράδειγμα Χρήσης Εντολών:</a:t>
            </a:r>
            <a:br>
              <a:rPr lang="en-US" sz="4000" b="1" dirty="0">
                <a:effectLst>
                  <a:outerShdw blurRad="38100" dist="38100" dir="2700000" algn="tl">
                    <a:srgbClr val="C0C0C0"/>
                  </a:outerShdw>
                </a:effectLst>
                <a:latin typeface="Calibri" pitchFamily="34" charset="0"/>
              </a:rPr>
            </a:br>
            <a:r>
              <a:rPr lang="en-US" sz="4000" b="1" dirty="0">
                <a:effectLst>
                  <a:outerShdw blurRad="38100" dist="38100" dir="2700000" algn="tl">
                    <a:srgbClr val="C0C0C0"/>
                  </a:outerShdw>
                </a:effectLst>
                <a:latin typeface="Calibri" pitchFamily="34" charset="0"/>
              </a:rPr>
              <a:t> Top 10 Intel X86 Instructions</a:t>
            </a:r>
          </a:p>
        </p:txBody>
      </p:sp>
      <p:sp>
        <p:nvSpPr>
          <p:cNvPr id="69637" name="Rectangle 3"/>
          <p:cNvSpPr>
            <a:spLocks noChangeArrowheads="1"/>
          </p:cNvSpPr>
          <p:nvPr/>
        </p:nvSpPr>
        <p:spPr bwMode="auto">
          <a:xfrm>
            <a:off x="966788" y="1196752"/>
            <a:ext cx="1380787" cy="369332"/>
          </a:xfrm>
          <a:prstGeom prst="rect">
            <a:avLst/>
          </a:prstGeom>
          <a:noFill/>
          <a:ln w="9525">
            <a:noFill/>
            <a:miter lim="800000"/>
            <a:headEnd/>
            <a:tailEnd/>
          </a:ln>
        </p:spPr>
        <p:txBody>
          <a:bodyPr wrap="none" lIns="0" tIns="0" rIns="0" bIns="0">
            <a:spAutoFit/>
          </a:bodyPr>
          <a:lstStyle/>
          <a:p>
            <a:pPr algn="l"/>
            <a:r>
              <a:rPr lang="el-GR" sz="2400" b="1" dirty="0">
                <a:solidFill>
                  <a:srgbClr val="FF0000"/>
                </a:solidFill>
                <a:latin typeface="Calibri" pitchFamily="34" charset="0"/>
              </a:rPr>
              <a:t>Κατηγορία</a:t>
            </a:r>
            <a:endParaRPr lang="en-US" sz="2800" b="1" dirty="0">
              <a:solidFill>
                <a:srgbClr val="FF0000"/>
              </a:solidFill>
              <a:latin typeface="Calibri" pitchFamily="34" charset="0"/>
            </a:endParaRPr>
          </a:p>
        </p:txBody>
      </p:sp>
      <p:sp>
        <p:nvSpPr>
          <p:cNvPr id="69638" name="Rectangle 4"/>
          <p:cNvSpPr>
            <a:spLocks noChangeArrowheads="1"/>
          </p:cNvSpPr>
          <p:nvPr/>
        </p:nvSpPr>
        <p:spPr bwMode="auto">
          <a:xfrm>
            <a:off x="4355976" y="1196752"/>
            <a:ext cx="4707869" cy="369332"/>
          </a:xfrm>
          <a:prstGeom prst="rect">
            <a:avLst/>
          </a:prstGeom>
          <a:noFill/>
          <a:ln w="9525">
            <a:noFill/>
            <a:miter lim="800000"/>
            <a:headEnd/>
            <a:tailEnd/>
          </a:ln>
        </p:spPr>
        <p:txBody>
          <a:bodyPr wrap="none" lIns="0" tIns="0" rIns="0" bIns="0">
            <a:spAutoFit/>
          </a:bodyPr>
          <a:lstStyle/>
          <a:p>
            <a:pPr algn="l"/>
            <a:r>
              <a:rPr lang="el-GR" sz="2400" b="1" dirty="0">
                <a:solidFill>
                  <a:srgbClr val="FF0000"/>
                </a:solidFill>
                <a:latin typeface="Calibri" pitchFamily="34" charset="0"/>
              </a:rPr>
              <a:t>Μέσο ποσοστό συνολικής εκτέλεσης</a:t>
            </a:r>
            <a:endParaRPr lang="en-US" sz="2800" b="1" dirty="0">
              <a:solidFill>
                <a:srgbClr val="FF0000"/>
              </a:solidFill>
              <a:latin typeface="Calibri" pitchFamily="34" charset="0"/>
            </a:endParaRPr>
          </a:p>
        </p:txBody>
      </p:sp>
      <p:sp>
        <p:nvSpPr>
          <p:cNvPr id="69639" name="Rectangle 5"/>
          <p:cNvSpPr>
            <a:spLocks noChangeArrowheads="1"/>
          </p:cNvSpPr>
          <p:nvPr/>
        </p:nvSpPr>
        <p:spPr bwMode="auto">
          <a:xfrm>
            <a:off x="1298575" y="1566640"/>
            <a:ext cx="155992" cy="369332"/>
          </a:xfrm>
          <a:prstGeom prst="rect">
            <a:avLst/>
          </a:prstGeom>
          <a:noFill/>
          <a:ln w="9525">
            <a:noFill/>
            <a:miter lim="800000"/>
            <a:headEnd/>
            <a:tailEnd/>
          </a:ln>
        </p:spPr>
        <p:txBody>
          <a:bodyPr wrap="none" lIns="0" tIns="0" rIns="0" bIns="0">
            <a:spAutoFit/>
          </a:bodyPr>
          <a:lstStyle/>
          <a:p>
            <a:pPr algn="l"/>
            <a:r>
              <a:rPr lang="en-US" sz="2400" dirty="0">
                <a:solidFill>
                  <a:srgbClr val="000000"/>
                </a:solidFill>
                <a:latin typeface="Calibri" pitchFamily="34" charset="0"/>
              </a:rPr>
              <a:t>1</a:t>
            </a:r>
            <a:endParaRPr lang="en-US" sz="2800" dirty="0">
              <a:latin typeface="Calibri" pitchFamily="34" charset="0"/>
            </a:endParaRPr>
          </a:p>
        </p:txBody>
      </p:sp>
      <p:sp>
        <p:nvSpPr>
          <p:cNvPr id="69640" name="Rectangle 6"/>
          <p:cNvSpPr>
            <a:spLocks noChangeArrowheads="1"/>
          </p:cNvSpPr>
          <p:nvPr/>
        </p:nvSpPr>
        <p:spPr bwMode="auto">
          <a:xfrm>
            <a:off x="1298575" y="1936527"/>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2</a:t>
            </a:r>
            <a:endParaRPr lang="en-US" sz="2800">
              <a:latin typeface="Calibri" pitchFamily="34" charset="0"/>
            </a:endParaRPr>
          </a:p>
        </p:txBody>
      </p:sp>
      <p:sp>
        <p:nvSpPr>
          <p:cNvPr id="69641" name="Rectangle 7"/>
          <p:cNvSpPr>
            <a:spLocks noChangeArrowheads="1"/>
          </p:cNvSpPr>
          <p:nvPr/>
        </p:nvSpPr>
        <p:spPr bwMode="auto">
          <a:xfrm>
            <a:off x="1298575" y="2308002"/>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3</a:t>
            </a:r>
            <a:endParaRPr lang="en-US" sz="2800">
              <a:latin typeface="Calibri" pitchFamily="34" charset="0"/>
            </a:endParaRPr>
          </a:p>
        </p:txBody>
      </p:sp>
      <p:sp>
        <p:nvSpPr>
          <p:cNvPr id="69642" name="Rectangle 8"/>
          <p:cNvSpPr>
            <a:spLocks noChangeArrowheads="1"/>
          </p:cNvSpPr>
          <p:nvPr/>
        </p:nvSpPr>
        <p:spPr bwMode="auto">
          <a:xfrm>
            <a:off x="1298575" y="2677890"/>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4</a:t>
            </a:r>
            <a:endParaRPr lang="en-US" sz="2800">
              <a:latin typeface="Calibri" pitchFamily="34" charset="0"/>
            </a:endParaRPr>
          </a:p>
        </p:txBody>
      </p:sp>
      <p:sp>
        <p:nvSpPr>
          <p:cNvPr id="69643" name="Rectangle 9"/>
          <p:cNvSpPr>
            <a:spLocks noChangeArrowheads="1"/>
          </p:cNvSpPr>
          <p:nvPr/>
        </p:nvSpPr>
        <p:spPr bwMode="auto">
          <a:xfrm>
            <a:off x="1298575" y="3049365"/>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5</a:t>
            </a:r>
            <a:endParaRPr lang="en-US" sz="2800">
              <a:latin typeface="Calibri" pitchFamily="34" charset="0"/>
            </a:endParaRPr>
          </a:p>
        </p:txBody>
      </p:sp>
      <p:sp>
        <p:nvSpPr>
          <p:cNvPr id="69644" name="Rectangle 10"/>
          <p:cNvSpPr>
            <a:spLocks noChangeArrowheads="1"/>
          </p:cNvSpPr>
          <p:nvPr/>
        </p:nvSpPr>
        <p:spPr bwMode="auto">
          <a:xfrm>
            <a:off x="1298575" y="3419252"/>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6</a:t>
            </a:r>
            <a:endParaRPr lang="en-US" sz="2800">
              <a:latin typeface="Calibri" pitchFamily="34" charset="0"/>
            </a:endParaRPr>
          </a:p>
        </p:txBody>
      </p:sp>
      <p:sp>
        <p:nvSpPr>
          <p:cNvPr id="69645" name="Rectangle 11"/>
          <p:cNvSpPr>
            <a:spLocks noChangeArrowheads="1"/>
          </p:cNvSpPr>
          <p:nvPr/>
        </p:nvSpPr>
        <p:spPr bwMode="auto">
          <a:xfrm>
            <a:off x="1298575" y="3789140"/>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7</a:t>
            </a:r>
            <a:endParaRPr lang="en-US" sz="2800">
              <a:latin typeface="Calibri" pitchFamily="34" charset="0"/>
            </a:endParaRPr>
          </a:p>
        </p:txBody>
      </p:sp>
      <p:sp>
        <p:nvSpPr>
          <p:cNvPr id="69646" name="Rectangle 12"/>
          <p:cNvSpPr>
            <a:spLocks noChangeArrowheads="1"/>
          </p:cNvSpPr>
          <p:nvPr/>
        </p:nvSpPr>
        <p:spPr bwMode="auto">
          <a:xfrm>
            <a:off x="1298575" y="4160615"/>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8</a:t>
            </a:r>
            <a:endParaRPr lang="en-US" sz="2800">
              <a:latin typeface="Calibri" pitchFamily="34" charset="0"/>
            </a:endParaRPr>
          </a:p>
        </p:txBody>
      </p:sp>
      <p:sp>
        <p:nvSpPr>
          <p:cNvPr id="69647" name="Rectangle 13"/>
          <p:cNvSpPr>
            <a:spLocks noChangeArrowheads="1"/>
          </p:cNvSpPr>
          <p:nvPr/>
        </p:nvSpPr>
        <p:spPr bwMode="auto">
          <a:xfrm>
            <a:off x="1298575" y="4530502"/>
            <a:ext cx="155992"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9</a:t>
            </a:r>
            <a:endParaRPr lang="en-US" sz="2800">
              <a:latin typeface="Calibri" pitchFamily="34" charset="0"/>
            </a:endParaRPr>
          </a:p>
        </p:txBody>
      </p:sp>
      <p:sp>
        <p:nvSpPr>
          <p:cNvPr id="69648" name="Rectangle 14"/>
          <p:cNvSpPr>
            <a:spLocks noChangeArrowheads="1"/>
          </p:cNvSpPr>
          <p:nvPr/>
        </p:nvSpPr>
        <p:spPr bwMode="auto">
          <a:xfrm>
            <a:off x="1298575" y="4900390"/>
            <a:ext cx="311984" cy="369332"/>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10</a:t>
            </a:r>
            <a:endParaRPr lang="en-US" sz="2800">
              <a:latin typeface="Calibri" pitchFamily="34" charset="0"/>
            </a:endParaRPr>
          </a:p>
        </p:txBody>
      </p:sp>
      <p:grpSp>
        <p:nvGrpSpPr>
          <p:cNvPr id="2" name="Group 15"/>
          <p:cNvGrpSpPr>
            <a:grpSpLocks/>
          </p:cNvGrpSpPr>
          <p:nvPr/>
        </p:nvGrpSpPr>
        <p:grpSpPr bwMode="auto">
          <a:xfrm>
            <a:off x="2441575" y="1196752"/>
            <a:ext cx="2784476" cy="4445001"/>
            <a:chOff x="1215" y="808"/>
            <a:chExt cx="1754" cy="2800"/>
          </a:xfrm>
        </p:grpSpPr>
        <p:sp>
          <p:nvSpPr>
            <p:cNvPr id="69664" name="Rectangle 16"/>
            <p:cNvSpPr>
              <a:spLocks noChangeArrowheads="1"/>
            </p:cNvSpPr>
            <p:nvPr/>
          </p:nvSpPr>
          <p:spPr bwMode="auto">
            <a:xfrm>
              <a:off x="1215" y="808"/>
              <a:ext cx="566" cy="233"/>
            </a:xfrm>
            <a:prstGeom prst="rect">
              <a:avLst/>
            </a:prstGeom>
            <a:noFill/>
            <a:ln w="9525">
              <a:noFill/>
              <a:miter lim="800000"/>
              <a:headEnd/>
              <a:tailEnd/>
            </a:ln>
          </p:spPr>
          <p:txBody>
            <a:bodyPr wrap="none" lIns="0" tIns="0" rIns="0" bIns="0">
              <a:spAutoFit/>
            </a:bodyPr>
            <a:lstStyle/>
            <a:p>
              <a:pPr algn="l"/>
              <a:r>
                <a:rPr lang="el-GR" sz="2400" b="1" dirty="0">
                  <a:solidFill>
                    <a:srgbClr val="FF0000"/>
                  </a:solidFill>
                  <a:latin typeface="Calibri" pitchFamily="34" charset="0"/>
                </a:rPr>
                <a:t>Εντολή</a:t>
              </a:r>
              <a:endParaRPr lang="en-US" sz="2800" b="1" dirty="0">
                <a:solidFill>
                  <a:srgbClr val="FF0000"/>
                </a:solidFill>
                <a:latin typeface="Calibri" pitchFamily="34" charset="0"/>
              </a:endParaRPr>
            </a:p>
          </p:txBody>
        </p:sp>
        <p:sp>
          <p:nvSpPr>
            <p:cNvPr id="69665" name="Rectangle 17"/>
            <p:cNvSpPr>
              <a:spLocks noChangeArrowheads="1"/>
            </p:cNvSpPr>
            <p:nvPr/>
          </p:nvSpPr>
          <p:spPr bwMode="auto">
            <a:xfrm>
              <a:off x="1215" y="1041"/>
              <a:ext cx="341"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load</a:t>
              </a:r>
              <a:endParaRPr lang="en-US" sz="2800">
                <a:latin typeface="Calibri" pitchFamily="34" charset="0"/>
              </a:endParaRPr>
            </a:p>
          </p:txBody>
        </p:sp>
        <p:sp>
          <p:nvSpPr>
            <p:cNvPr id="69666" name="Rectangle 18"/>
            <p:cNvSpPr>
              <a:spLocks noChangeArrowheads="1"/>
            </p:cNvSpPr>
            <p:nvPr/>
          </p:nvSpPr>
          <p:spPr bwMode="auto">
            <a:xfrm>
              <a:off x="1215" y="1274"/>
              <a:ext cx="1474" cy="233"/>
            </a:xfrm>
            <a:prstGeom prst="rect">
              <a:avLst/>
            </a:prstGeom>
            <a:noFill/>
            <a:ln w="9525">
              <a:noFill/>
              <a:miter lim="800000"/>
              <a:headEnd/>
              <a:tailEnd/>
            </a:ln>
          </p:spPr>
          <p:txBody>
            <a:bodyPr wrap="none" lIns="0" tIns="0" rIns="0" bIns="0">
              <a:spAutoFit/>
            </a:bodyPr>
            <a:lstStyle/>
            <a:p>
              <a:pPr algn="l"/>
              <a:r>
                <a:rPr lang="en-US" sz="2400" dirty="0">
                  <a:solidFill>
                    <a:srgbClr val="000000"/>
                  </a:solidFill>
                  <a:latin typeface="Calibri" pitchFamily="34" charset="0"/>
                </a:rPr>
                <a:t>conditional branch</a:t>
              </a:r>
              <a:endParaRPr lang="en-US" sz="2800" dirty="0">
                <a:latin typeface="Calibri" pitchFamily="34" charset="0"/>
              </a:endParaRPr>
            </a:p>
          </p:txBody>
        </p:sp>
        <p:sp>
          <p:nvSpPr>
            <p:cNvPr id="69667" name="Rectangle 19"/>
            <p:cNvSpPr>
              <a:spLocks noChangeArrowheads="1"/>
            </p:cNvSpPr>
            <p:nvPr/>
          </p:nvSpPr>
          <p:spPr bwMode="auto">
            <a:xfrm>
              <a:off x="1215" y="1508"/>
              <a:ext cx="698"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compare</a:t>
              </a:r>
              <a:endParaRPr lang="en-US" sz="2800">
                <a:latin typeface="Calibri" pitchFamily="34" charset="0"/>
              </a:endParaRPr>
            </a:p>
          </p:txBody>
        </p:sp>
        <p:sp>
          <p:nvSpPr>
            <p:cNvPr id="69668" name="Rectangle 20"/>
            <p:cNvSpPr>
              <a:spLocks noChangeArrowheads="1"/>
            </p:cNvSpPr>
            <p:nvPr/>
          </p:nvSpPr>
          <p:spPr bwMode="auto">
            <a:xfrm>
              <a:off x="1215" y="1741"/>
              <a:ext cx="40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store</a:t>
              </a:r>
              <a:endParaRPr lang="en-US" sz="2800">
                <a:latin typeface="Calibri" pitchFamily="34" charset="0"/>
              </a:endParaRPr>
            </a:p>
          </p:txBody>
        </p:sp>
        <p:sp>
          <p:nvSpPr>
            <p:cNvPr id="69669" name="Rectangle 21"/>
            <p:cNvSpPr>
              <a:spLocks noChangeArrowheads="1"/>
            </p:cNvSpPr>
            <p:nvPr/>
          </p:nvSpPr>
          <p:spPr bwMode="auto">
            <a:xfrm>
              <a:off x="1215" y="1975"/>
              <a:ext cx="29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add</a:t>
              </a:r>
              <a:endParaRPr lang="en-US" sz="2800">
                <a:latin typeface="Calibri" pitchFamily="34" charset="0"/>
              </a:endParaRPr>
            </a:p>
          </p:txBody>
        </p:sp>
        <p:sp>
          <p:nvSpPr>
            <p:cNvPr id="69670" name="Rectangle 22"/>
            <p:cNvSpPr>
              <a:spLocks noChangeArrowheads="1"/>
            </p:cNvSpPr>
            <p:nvPr/>
          </p:nvSpPr>
          <p:spPr bwMode="auto">
            <a:xfrm>
              <a:off x="1215" y="2208"/>
              <a:ext cx="29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and</a:t>
              </a:r>
              <a:endParaRPr lang="en-US" sz="2800">
                <a:latin typeface="Calibri" pitchFamily="34" charset="0"/>
              </a:endParaRPr>
            </a:p>
          </p:txBody>
        </p:sp>
        <p:sp>
          <p:nvSpPr>
            <p:cNvPr id="69671" name="Rectangle 23"/>
            <p:cNvSpPr>
              <a:spLocks noChangeArrowheads="1"/>
            </p:cNvSpPr>
            <p:nvPr/>
          </p:nvSpPr>
          <p:spPr bwMode="auto">
            <a:xfrm>
              <a:off x="1215" y="2441"/>
              <a:ext cx="280"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sub</a:t>
              </a:r>
              <a:endParaRPr lang="en-US" sz="2800">
                <a:latin typeface="Calibri" pitchFamily="34" charset="0"/>
              </a:endParaRPr>
            </a:p>
          </p:txBody>
        </p:sp>
        <p:sp>
          <p:nvSpPr>
            <p:cNvPr id="69672" name="Rectangle 24"/>
            <p:cNvSpPr>
              <a:spLocks noChangeArrowheads="1"/>
            </p:cNvSpPr>
            <p:nvPr/>
          </p:nvSpPr>
          <p:spPr bwMode="auto">
            <a:xfrm>
              <a:off x="1215" y="2675"/>
              <a:ext cx="1754"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move register-register</a:t>
              </a:r>
              <a:endParaRPr lang="en-US" sz="2800">
                <a:latin typeface="Calibri" pitchFamily="34" charset="0"/>
              </a:endParaRPr>
            </a:p>
          </p:txBody>
        </p:sp>
        <p:sp>
          <p:nvSpPr>
            <p:cNvPr id="69673" name="Rectangle 25"/>
            <p:cNvSpPr>
              <a:spLocks noChangeArrowheads="1"/>
            </p:cNvSpPr>
            <p:nvPr/>
          </p:nvSpPr>
          <p:spPr bwMode="auto">
            <a:xfrm>
              <a:off x="1215" y="2908"/>
              <a:ext cx="264"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call</a:t>
              </a:r>
              <a:endParaRPr lang="en-US" sz="2800">
                <a:latin typeface="Calibri" pitchFamily="34" charset="0"/>
              </a:endParaRPr>
            </a:p>
          </p:txBody>
        </p:sp>
        <p:sp>
          <p:nvSpPr>
            <p:cNvPr id="69674" name="Rectangle 26"/>
            <p:cNvSpPr>
              <a:spLocks noChangeArrowheads="1"/>
            </p:cNvSpPr>
            <p:nvPr/>
          </p:nvSpPr>
          <p:spPr bwMode="auto">
            <a:xfrm>
              <a:off x="1215" y="3141"/>
              <a:ext cx="500"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return</a:t>
              </a:r>
              <a:endParaRPr lang="en-US" sz="2800">
                <a:latin typeface="Calibri" pitchFamily="34" charset="0"/>
              </a:endParaRPr>
            </a:p>
          </p:txBody>
        </p:sp>
        <p:sp>
          <p:nvSpPr>
            <p:cNvPr id="69675" name="Rectangle 27"/>
            <p:cNvSpPr>
              <a:spLocks noChangeArrowheads="1"/>
            </p:cNvSpPr>
            <p:nvPr/>
          </p:nvSpPr>
          <p:spPr bwMode="auto">
            <a:xfrm>
              <a:off x="1215" y="3375"/>
              <a:ext cx="411" cy="233"/>
            </a:xfrm>
            <a:prstGeom prst="rect">
              <a:avLst/>
            </a:prstGeom>
            <a:noFill/>
            <a:ln w="9525">
              <a:noFill/>
              <a:miter lim="800000"/>
              <a:headEnd/>
              <a:tailEnd/>
            </a:ln>
          </p:spPr>
          <p:txBody>
            <a:bodyPr wrap="none" lIns="0" tIns="0" rIns="0" bIns="0">
              <a:spAutoFit/>
            </a:bodyPr>
            <a:lstStyle/>
            <a:p>
              <a:pPr algn="l"/>
              <a:r>
                <a:rPr lang="en-US" sz="2400" b="1" dirty="0">
                  <a:solidFill>
                    <a:srgbClr val="000000"/>
                  </a:solidFill>
                  <a:latin typeface="Calibri" pitchFamily="34" charset="0"/>
                </a:rPr>
                <a:t>Total</a:t>
              </a:r>
              <a:endParaRPr lang="en-US" sz="2800" b="1" dirty="0">
                <a:latin typeface="Calibri" pitchFamily="34" charset="0"/>
              </a:endParaRPr>
            </a:p>
          </p:txBody>
        </p:sp>
      </p:grpSp>
      <p:sp>
        <p:nvSpPr>
          <p:cNvPr id="69650" name="Rectangle 28"/>
          <p:cNvSpPr>
            <a:spLocks noChangeArrowheads="1"/>
          </p:cNvSpPr>
          <p:nvPr/>
        </p:nvSpPr>
        <p:spPr bwMode="auto">
          <a:xfrm>
            <a:off x="422275" y="5661248"/>
            <a:ext cx="8182173" cy="738664"/>
          </a:xfrm>
          <a:prstGeom prst="rect">
            <a:avLst/>
          </a:prstGeom>
          <a:noFill/>
          <a:ln w="9525">
            <a:noFill/>
            <a:miter lim="800000"/>
            <a:headEnd/>
            <a:tailEnd/>
          </a:ln>
        </p:spPr>
        <p:txBody>
          <a:bodyPr wrap="square" lIns="0" tIns="0" rIns="0" bIns="0">
            <a:spAutoFit/>
          </a:bodyPr>
          <a:lstStyle/>
          <a:p>
            <a:pPr algn="ctr"/>
            <a:r>
              <a:rPr lang="el-GR" sz="2400" b="1" dirty="0">
                <a:solidFill>
                  <a:srgbClr val="FF0000"/>
                </a:solidFill>
                <a:latin typeface="Calibri" pitchFamily="34" charset="0"/>
              </a:rPr>
              <a:t>Παρατήρηση</a:t>
            </a:r>
            <a:r>
              <a:rPr lang="en-US" sz="2400" b="1" dirty="0">
                <a:solidFill>
                  <a:srgbClr val="FF0000"/>
                </a:solidFill>
                <a:latin typeface="Calibri" pitchFamily="34" charset="0"/>
              </a:rPr>
              <a:t>: </a:t>
            </a:r>
            <a:r>
              <a:rPr lang="el-GR" sz="2400" b="1" dirty="0">
                <a:solidFill>
                  <a:srgbClr val="FF0000"/>
                </a:solidFill>
                <a:latin typeface="Calibri" pitchFamily="34" charset="0"/>
              </a:rPr>
              <a:t>Οι απλές εντολές έχουν τις μεγαλύτερες συχνότητες χρησιμοποίησης</a:t>
            </a:r>
            <a:r>
              <a:rPr lang="en-US" sz="2400" b="1" dirty="0">
                <a:solidFill>
                  <a:srgbClr val="FF0000"/>
                </a:solidFill>
                <a:latin typeface="Calibri" pitchFamily="34" charset="0"/>
              </a:rPr>
              <a:t>.</a:t>
            </a:r>
            <a:endParaRPr lang="en-US" sz="2800" b="1" dirty="0">
              <a:solidFill>
                <a:srgbClr val="FF0000"/>
              </a:solidFill>
              <a:latin typeface="Calibri" pitchFamily="34" charset="0"/>
            </a:endParaRPr>
          </a:p>
        </p:txBody>
      </p:sp>
      <p:grpSp>
        <p:nvGrpSpPr>
          <p:cNvPr id="3" name="Group 29"/>
          <p:cNvGrpSpPr>
            <a:grpSpLocks/>
          </p:cNvGrpSpPr>
          <p:nvPr/>
        </p:nvGrpSpPr>
        <p:grpSpPr bwMode="auto">
          <a:xfrm>
            <a:off x="5592639" y="1566640"/>
            <a:ext cx="1193800" cy="4075113"/>
            <a:chOff x="3587" y="1041"/>
            <a:chExt cx="752" cy="2567"/>
          </a:xfrm>
        </p:grpSpPr>
        <p:sp>
          <p:nvSpPr>
            <p:cNvPr id="69652" name="Rectangle 30"/>
            <p:cNvSpPr>
              <a:spLocks noChangeArrowheads="1"/>
            </p:cNvSpPr>
            <p:nvPr/>
          </p:nvSpPr>
          <p:spPr bwMode="auto">
            <a:xfrm>
              <a:off x="3855" y="1041"/>
              <a:ext cx="335"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22%</a:t>
              </a:r>
              <a:endParaRPr lang="en-US" sz="2800">
                <a:latin typeface="Calibri" pitchFamily="34" charset="0"/>
              </a:endParaRPr>
            </a:p>
          </p:txBody>
        </p:sp>
        <p:sp>
          <p:nvSpPr>
            <p:cNvPr id="69653" name="Rectangle 31"/>
            <p:cNvSpPr>
              <a:spLocks noChangeArrowheads="1"/>
            </p:cNvSpPr>
            <p:nvPr/>
          </p:nvSpPr>
          <p:spPr bwMode="auto">
            <a:xfrm>
              <a:off x="3855" y="1274"/>
              <a:ext cx="335"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20%</a:t>
              </a:r>
              <a:endParaRPr lang="en-US" sz="2800">
                <a:latin typeface="Calibri" pitchFamily="34" charset="0"/>
              </a:endParaRPr>
            </a:p>
          </p:txBody>
        </p:sp>
        <p:sp>
          <p:nvSpPr>
            <p:cNvPr id="69654" name="Rectangle 32"/>
            <p:cNvSpPr>
              <a:spLocks noChangeArrowheads="1"/>
            </p:cNvSpPr>
            <p:nvPr/>
          </p:nvSpPr>
          <p:spPr bwMode="auto">
            <a:xfrm>
              <a:off x="3855" y="1508"/>
              <a:ext cx="335"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16%</a:t>
              </a:r>
              <a:endParaRPr lang="en-US" sz="2800">
                <a:latin typeface="Calibri" pitchFamily="34" charset="0"/>
              </a:endParaRPr>
            </a:p>
          </p:txBody>
        </p:sp>
        <p:sp>
          <p:nvSpPr>
            <p:cNvPr id="69655" name="Rectangle 33"/>
            <p:cNvSpPr>
              <a:spLocks noChangeArrowheads="1"/>
            </p:cNvSpPr>
            <p:nvPr/>
          </p:nvSpPr>
          <p:spPr bwMode="auto">
            <a:xfrm>
              <a:off x="3855" y="1741"/>
              <a:ext cx="335"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12%</a:t>
              </a:r>
              <a:endParaRPr lang="en-US" sz="2800">
                <a:latin typeface="Calibri" pitchFamily="34" charset="0"/>
              </a:endParaRPr>
            </a:p>
          </p:txBody>
        </p:sp>
        <p:sp>
          <p:nvSpPr>
            <p:cNvPr id="69656" name="Rectangle 34"/>
            <p:cNvSpPr>
              <a:spLocks noChangeArrowheads="1"/>
            </p:cNvSpPr>
            <p:nvPr/>
          </p:nvSpPr>
          <p:spPr bwMode="auto">
            <a:xfrm>
              <a:off x="3855" y="1975"/>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8%</a:t>
              </a:r>
              <a:endParaRPr lang="en-US" sz="2800">
                <a:latin typeface="Calibri" pitchFamily="34" charset="0"/>
              </a:endParaRPr>
            </a:p>
          </p:txBody>
        </p:sp>
        <p:sp>
          <p:nvSpPr>
            <p:cNvPr id="69657" name="Rectangle 35"/>
            <p:cNvSpPr>
              <a:spLocks noChangeArrowheads="1"/>
            </p:cNvSpPr>
            <p:nvPr/>
          </p:nvSpPr>
          <p:spPr bwMode="auto">
            <a:xfrm>
              <a:off x="3855" y="2208"/>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6%</a:t>
              </a:r>
              <a:endParaRPr lang="en-US" sz="2800">
                <a:latin typeface="Calibri" pitchFamily="34" charset="0"/>
              </a:endParaRPr>
            </a:p>
          </p:txBody>
        </p:sp>
        <p:sp>
          <p:nvSpPr>
            <p:cNvPr id="69658" name="Rectangle 36"/>
            <p:cNvSpPr>
              <a:spLocks noChangeArrowheads="1"/>
            </p:cNvSpPr>
            <p:nvPr/>
          </p:nvSpPr>
          <p:spPr bwMode="auto">
            <a:xfrm>
              <a:off x="3855" y="2441"/>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5%</a:t>
              </a:r>
              <a:endParaRPr lang="en-US" sz="2800">
                <a:latin typeface="Calibri" pitchFamily="34" charset="0"/>
              </a:endParaRPr>
            </a:p>
          </p:txBody>
        </p:sp>
        <p:sp>
          <p:nvSpPr>
            <p:cNvPr id="69659" name="Rectangle 37"/>
            <p:cNvSpPr>
              <a:spLocks noChangeArrowheads="1"/>
            </p:cNvSpPr>
            <p:nvPr/>
          </p:nvSpPr>
          <p:spPr bwMode="auto">
            <a:xfrm>
              <a:off x="3854" y="2675"/>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4%</a:t>
              </a:r>
              <a:endParaRPr lang="en-US" sz="2800">
                <a:latin typeface="Calibri" pitchFamily="34" charset="0"/>
              </a:endParaRPr>
            </a:p>
          </p:txBody>
        </p:sp>
        <p:sp>
          <p:nvSpPr>
            <p:cNvPr id="69660" name="Rectangle 38"/>
            <p:cNvSpPr>
              <a:spLocks noChangeArrowheads="1"/>
            </p:cNvSpPr>
            <p:nvPr/>
          </p:nvSpPr>
          <p:spPr bwMode="auto">
            <a:xfrm>
              <a:off x="3855" y="2908"/>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1%</a:t>
              </a:r>
              <a:endParaRPr lang="en-US" sz="2800">
                <a:latin typeface="Calibri" pitchFamily="34" charset="0"/>
              </a:endParaRPr>
            </a:p>
          </p:txBody>
        </p:sp>
        <p:sp>
          <p:nvSpPr>
            <p:cNvPr id="69661" name="Rectangle 39"/>
            <p:cNvSpPr>
              <a:spLocks noChangeArrowheads="1"/>
            </p:cNvSpPr>
            <p:nvPr/>
          </p:nvSpPr>
          <p:spPr bwMode="auto">
            <a:xfrm>
              <a:off x="3855" y="3141"/>
              <a:ext cx="237" cy="233"/>
            </a:xfrm>
            <a:prstGeom prst="rect">
              <a:avLst/>
            </a:prstGeom>
            <a:noFill/>
            <a:ln w="9525">
              <a:noFill/>
              <a:miter lim="800000"/>
              <a:headEnd/>
              <a:tailEnd/>
            </a:ln>
          </p:spPr>
          <p:txBody>
            <a:bodyPr wrap="none" lIns="0" tIns="0" rIns="0" bIns="0">
              <a:spAutoFit/>
            </a:bodyPr>
            <a:lstStyle/>
            <a:p>
              <a:pPr algn="l"/>
              <a:r>
                <a:rPr lang="en-US" sz="2400">
                  <a:solidFill>
                    <a:srgbClr val="000000"/>
                  </a:solidFill>
                  <a:latin typeface="Calibri" pitchFamily="34" charset="0"/>
                </a:rPr>
                <a:t>1%</a:t>
              </a:r>
              <a:endParaRPr lang="en-US" sz="2800">
                <a:latin typeface="Calibri" pitchFamily="34" charset="0"/>
              </a:endParaRPr>
            </a:p>
          </p:txBody>
        </p:sp>
        <p:sp>
          <p:nvSpPr>
            <p:cNvPr id="69662" name="Rectangle 40"/>
            <p:cNvSpPr>
              <a:spLocks noChangeArrowheads="1"/>
            </p:cNvSpPr>
            <p:nvPr/>
          </p:nvSpPr>
          <p:spPr bwMode="auto">
            <a:xfrm>
              <a:off x="3854" y="3375"/>
              <a:ext cx="335" cy="233"/>
            </a:xfrm>
            <a:prstGeom prst="rect">
              <a:avLst/>
            </a:prstGeom>
            <a:noFill/>
            <a:ln w="9525">
              <a:noFill/>
              <a:miter lim="800000"/>
              <a:headEnd/>
              <a:tailEnd/>
            </a:ln>
          </p:spPr>
          <p:txBody>
            <a:bodyPr wrap="none" lIns="0" tIns="0" rIns="0" bIns="0">
              <a:spAutoFit/>
            </a:bodyPr>
            <a:lstStyle/>
            <a:p>
              <a:pPr algn="l"/>
              <a:r>
                <a:rPr lang="en-US" sz="2400" b="1" dirty="0">
                  <a:solidFill>
                    <a:srgbClr val="000000"/>
                  </a:solidFill>
                  <a:latin typeface="Calibri" pitchFamily="34" charset="0"/>
                </a:rPr>
                <a:t>96%</a:t>
              </a:r>
              <a:endParaRPr lang="en-US" sz="2800" b="1" dirty="0">
                <a:latin typeface="Calibri" pitchFamily="34" charset="0"/>
              </a:endParaRPr>
            </a:p>
          </p:txBody>
        </p:sp>
        <p:sp>
          <p:nvSpPr>
            <p:cNvPr id="69663" name="Line 41"/>
            <p:cNvSpPr>
              <a:spLocks noChangeShapeType="1"/>
            </p:cNvSpPr>
            <p:nvPr/>
          </p:nvSpPr>
          <p:spPr bwMode="auto">
            <a:xfrm>
              <a:off x="3587" y="3393"/>
              <a:ext cx="752" cy="0"/>
            </a:xfrm>
            <a:prstGeom prst="line">
              <a:avLst/>
            </a:prstGeom>
            <a:noFill/>
            <a:ln w="25400">
              <a:solidFill>
                <a:schemeClr val="tx1"/>
              </a:solidFill>
              <a:round/>
              <a:headEnd/>
              <a:tailEnd/>
            </a:ln>
          </p:spPr>
          <p:txBody>
            <a:bodyPr wrap="none" anchor="ctr"/>
            <a:lstStyle/>
            <a:p>
              <a:endParaRPr lang="el-GR" sz="2400"/>
            </a:p>
          </p:txBody>
        </p:sp>
      </p:grpSp>
      <p:sp>
        <p:nvSpPr>
          <p:cNvPr id="43" name="2 - Θέση αριθμού διαφάνειας">
            <a:extLst>
              <a:ext uri="{FF2B5EF4-FFF2-40B4-BE49-F238E27FC236}">
                <a16:creationId xmlns:a16="http://schemas.microsoft.com/office/drawing/2014/main" id="{8F2AC4F0-5546-2644-91F2-6D77F2D3344B}"/>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106</a:t>
            </a:fld>
            <a:endParaRPr lang="en-US" sz="1600" dirty="0">
              <a:latin typeface="Calibri" charset="0"/>
            </a:endParaRPr>
          </a:p>
        </p:txBody>
      </p:sp>
    </p:spTree>
    <p:extLst>
      <p:ext uri="{BB962C8B-B14F-4D97-AF65-F5344CB8AC3E}">
        <p14:creationId xmlns:p14="http://schemas.microsoft.com/office/powerpoint/2010/main" val="2982556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Grp="1" noChangeArrowheads="1"/>
          </p:cNvSpPr>
          <p:nvPr>
            <p:ph type="title"/>
          </p:nvPr>
        </p:nvSpPr>
        <p:spPr>
          <a:xfrm>
            <a:off x="762000" y="304800"/>
            <a:ext cx="7914456" cy="368300"/>
          </a:xfrm>
        </p:spPr>
        <p:txBody>
          <a:bodyPr>
            <a:noAutofit/>
          </a:bodyPr>
          <a:lstStyle/>
          <a:p>
            <a:r>
              <a:rPr lang="el-GR" sz="3200" dirty="0">
                <a:latin typeface="Arial" charset="0"/>
              </a:rPr>
              <a:t>Περίληψη</a:t>
            </a:r>
            <a:endParaRPr lang="en-US" sz="3200" dirty="0">
              <a:latin typeface="Arial" charset="0"/>
            </a:endParaRPr>
          </a:p>
        </p:txBody>
      </p:sp>
      <p:sp>
        <p:nvSpPr>
          <p:cNvPr id="43010" name="Rectangle 7"/>
          <p:cNvSpPr>
            <a:spLocks noGrp="1" noChangeArrowheads="1"/>
          </p:cNvSpPr>
          <p:nvPr>
            <p:ph type="body" idx="1"/>
          </p:nvPr>
        </p:nvSpPr>
        <p:spPr>
          <a:xfrm>
            <a:off x="251520" y="908720"/>
            <a:ext cx="8640960" cy="5256584"/>
          </a:xfrm>
        </p:spPr>
        <p:txBody>
          <a:bodyPr>
            <a:noAutofit/>
          </a:bodyPr>
          <a:lstStyle/>
          <a:p>
            <a:r>
              <a:rPr lang="el-GR" sz="2000" dirty="0">
                <a:latin typeface="Arial" charset="0"/>
              </a:rPr>
              <a:t>Οι </a:t>
            </a:r>
            <a:r>
              <a:rPr lang="el-GR" dirty="0">
                <a:latin typeface="Arial" charset="0"/>
              </a:rPr>
              <a:t>υπολογιστές αποτελούνται από 5 τμήματα:</a:t>
            </a:r>
            <a:endParaRPr lang="en-US" dirty="0">
              <a:latin typeface="Arial" charset="0"/>
            </a:endParaRPr>
          </a:p>
          <a:p>
            <a:pPr lvl="1"/>
            <a:r>
              <a:rPr lang="el-GR" dirty="0">
                <a:latin typeface="Arial" charset="0"/>
              </a:rPr>
              <a:t>Επεξεργαστής</a:t>
            </a:r>
            <a:r>
              <a:rPr lang="en-US" dirty="0">
                <a:latin typeface="Arial" charset="0"/>
              </a:rPr>
              <a:t>: (1) </a:t>
            </a:r>
            <a:r>
              <a:rPr lang="en-US" dirty="0" err="1">
                <a:latin typeface="Arial" charset="0"/>
              </a:rPr>
              <a:t>datapath</a:t>
            </a:r>
            <a:r>
              <a:rPr lang="en-US" dirty="0">
                <a:latin typeface="Arial" charset="0"/>
              </a:rPr>
              <a:t> </a:t>
            </a:r>
            <a:r>
              <a:rPr lang="el-GR" dirty="0">
                <a:latin typeface="Arial" charset="0"/>
              </a:rPr>
              <a:t>και</a:t>
            </a:r>
            <a:r>
              <a:rPr lang="en-US" dirty="0">
                <a:latin typeface="Arial" charset="0"/>
              </a:rPr>
              <a:t> (2) control</a:t>
            </a:r>
          </a:p>
          <a:p>
            <a:pPr lvl="1"/>
            <a:r>
              <a:rPr lang="en-US" dirty="0">
                <a:latin typeface="Arial" charset="0"/>
              </a:rPr>
              <a:t>(3) </a:t>
            </a:r>
            <a:r>
              <a:rPr lang="el-GR" dirty="0">
                <a:latin typeface="Arial" charset="0"/>
              </a:rPr>
              <a:t>Μνήμη</a:t>
            </a:r>
            <a:endParaRPr lang="en-US" dirty="0">
              <a:latin typeface="Arial" charset="0"/>
            </a:endParaRPr>
          </a:p>
          <a:p>
            <a:pPr lvl="1"/>
            <a:r>
              <a:rPr lang="en-US" dirty="0">
                <a:latin typeface="Arial" charset="0"/>
              </a:rPr>
              <a:t>(4) </a:t>
            </a:r>
            <a:r>
              <a:rPr lang="el-GR" dirty="0">
                <a:latin typeface="Arial" charset="0"/>
              </a:rPr>
              <a:t>Μονάδες εισόδου και </a:t>
            </a:r>
            <a:r>
              <a:rPr lang="en-US" dirty="0">
                <a:latin typeface="Arial" charset="0"/>
              </a:rPr>
              <a:t>(5) </a:t>
            </a:r>
            <a:r>
              <a:rPr lang="el-GR" dirty="0">
                <a:latin typeface="Arial" charset="0"/>
              </a:rPr>
              <a:t>μονάδες εξόδου</a:t>
            </a:r>
            <a:endParaRPr lang="en-US" dirty="0">
              <a:latin typeface="Arial" charset="0"/>
            </a:endParaRPr>
          </a:p>
          <a:p>
            <a:r>
              <a:rPr lang="el-GR" dirty="0">
                <a:latin typeface="Arial" charset="0"/>
              </a:rPr>
              <a:t>Δεν είναι όλες οι «θέσεις» μνήμης ίδιες</a:t>
            </a:r>
            <a:endParaRPr lang="en-US" altLang="ja-JP" dirty="0">
              <a:latin typeface="Arial" charset="0"/>
            </a:endParaRPr>
          </a:p>
          <a:p>
            <a:pPr lvl="1"/>
            <a:r>
              <a:rPr lang="en-US" dirty="0">
                <a:latin typeface="Arial" charset="0"/>
              </a:rPr>
              <a:t>Cache: </a:t>
            </a:r>
            <a:r>
              <a:rPr lang="el-GR" dirty="0">
                <a:latin typeface="Arial" charset="0"/>
              </a:rPr>
              <a:t>γρήγορη και ακριβή μνήμη κοντά στον επεξεργαστή</a:t>
            </a:r>
            <a:endParaRPr lang="en-US" dirty="0">
              <a:latin typeface="Arial" charset="0"/>
            </a:endParaRPr>
          </a:p>
          <a:p>
            <a:pPr lvl="1"/>
            <a:r>
              <a:rPr lang="el-GR" dirty="0">
                <a:latin typeface="Arial" charset="0"/>
              </a:rPr>
              <a:t>Κύρια Μνήμη</a:t>
            </a:r>
            <a:r>
              <a:rPr lang="en-US" dirty="0">
                <a:latin typeface="Arial" charset="0"/>
              </a:rPr>
              <a:t>: </a:t>
            </a:r>
            <a:r>
              <a:rPr lang="el-GR" dirty="0">
                <a:latin typeface="Arial" charset="0"/>
              </a:rPr>
              <a:t>φτηνή μνήμη </a:t>
            </a:r>
            <a:r>
              <a:rPr lang="en-US" dirty="0">
                <a:latin typeface="Arial" charset="0"/>
              </a:rPr>
              <a:t>-</a:t>
            </a:r>
            <a:r>
              <a:rPr lang="el-GR" dirty="0">
                <a:latin typeface="Arial" charset="0"/>
              </a:rPr>
              <a:t> άρα και μεγαλύτερη</a:t>
            </a:r>
            <a:endParaRPr lang="en-US" dirty="0">
              <a:latin typeface="Arial" charset="0"/>
            </a:endParaRPr>
          </a:p>
          <a:p>
            <a:r>
              <a:rPr lang="el-GR" dirty="0">
                <a:latin typeface="Arial" charset="0"/>
              </a:rPr>
              <a:t>Οι </a:t>
            </a:r>
            <a:r>
              <a:rPr lang="el-GR" dirty="0" err="1">
                <a:latin typeface="Arial" charset="0"/>
              </a:rPr>
              <a:t>διεπαφές</a:t>
            </a:r>
            <a:r>
              <a:rPr lang="el-GR" dirty="0">
                <a:latin typeface="Arial" charset="0"/>
              </a:rPr>
              <a:t> είναι κρίσιμες </a:t>
            </a:r>
            <a:r>
              <a:rPr lang="en-US" dirty="0">
                <a:latin typeface="Arial" charset="0"/>
              </a:rPr>
              <a:t>- </a:t>
            </a:r>
            <a:r>
              <a:rPr lang="el-GR" dirty="0">
                <a:latin typeface="Arial" charset="0"/>
              </a:rPr>
              <a:t>μεταξύ λειτουργικών μονάδων και μεταξύ του υπολογιστή και του έξω κόσμου</a:t>
            </a:r>
          </a:p>
          <a:p>
            <a:r>
              <a:rPr lang="el-GR" dirty="0">
                <a:latin typeface="Arial" charset="0"/>
              </a:rPr>
              <a:t>Η σχεδίαση γίνεται κάτω από περιορισμούς στις αναμενόμενες επιδόσεις, στην επιτρεπόμενη ισχύ, στο εμβαδό του ολοκληρωμένου και στο  κόστος</a:t>
            </a:r>
            <a:endParaRPr lang="en-US" dirty="0">
              <a:latin typeface="Arial" charset="0"/>
            </a:endParaRPr>
          </a:p>
        </p:txBody>
      </p:sp>
      <p:sp>
        <p:nvSpPr>
          <p:cNvPr id="5" name="2 - Θέση αριθμού διαφάνειας">
            <a:extLst>
              <a:ext uri="{FF2B5EF4-FFF2-40B4-BE49-F238E27FC236}">
                <a16:creationId xmlns:a16="http://schemas.microsoft.com/office/drawing/2014/main" id="{DF1E53CE-9CC5-1744-833C-58C5891EE7F9}"/>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107</a:t>
            </a:fld>
            <a:endParaRPr lang="en-US" sz="1600" dirty="0">
              <a:latin typeface="Calibri" charset="0"/>
            </a:endParaRPr>
          </a:p>
        </p:txBody>
      </p:sp>
    </p:spTree>
    <p:extLst>
      <p:ext uri="{BB962C8B-B14F-4D97-AF65-F5344CB8AC3E}">
        <p14:creationId xmlns:p14="http://schemas.microsoft.com/office/powerpoint/2010/main" val="29741225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119DBAE-B370-47D6-9AE7-1552A10F848E}" type="slidenum">
              <a:rPr lang="en-US" altLang="el-GR" sz="1400">
                <a:solidFill>
                  <a:schemeClr val="bg2"/>
                </a:solidFill>
                <a:latin typeface="Calibri" panose="020F0502020204030204" pitchFamily="34" charset="0"/>
              </a:rPr>
              <a:pPr/>
              <a:t>11</a:t>
            </a:fld>
            <a:endParaRPr lang="en-US" altLang="el-GR" sz="1400">
              <a:solidFill>
                <a:schemeClr val="bg2"/>
              </a:solidFill>
              <a:latin typeface="Calibri" panose="020F0502020204030204" pitchFamily="34" charset="0"/>
            </a:endParaRPr>
          </a:p>
        </p:txBody>
      </p:sp>
      <p:sp>
        <p:nvSpPr>
          <p:cNvPr id="13315" name="Rectangle 2"/>
          <p:cNvSpPr>
            <a:spLocks noGrp="1" noChangeArrowheads="1"/>
          </p:cNvSpPr>
          <p:nvPr>
            <p:ph type="title"/>
          </p:nvPr>
        </p:nvSpPr>
        <p:spPr>
          <a:xfrm>
            <a:off x="971600" y="525357"/>
            <a:ext cx="7389812" cy="515937"/>
          </a:xfrm>
        </p:spPr>
        <p:txBody>
          <a:bodyPr lIns="92160" tIns="46080" rIns="92160" bIns="46080"/>
          <a:lstStyle/>
          <a:p>
            <a:pPr>
              <a:buSzPct val="99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dirty="0">
                <a:latin typeface="Calibri" panose="020F0502020204030204" pitchFamily="34" charset="0"/>
              </a:rPr>
              <a:t>…</a:t>
            </a:r>
            <a:r>
              <a:rPr lang="en-US" altLang="el-GR" dirty="0">
                <a:latin typeface="Calibri" panose="020F0502020204030204" pitchFamily="34" charset="0"/>
              </a:rPr>
              <a:t>more</a:t>
            </a:r>
            <a:r>
              <a:rPr lang="en-GB" altLang="el-GR" dirty="0">
                <a:latin typeface="Calibri" panose="020F0502020204030204" pitchFamily="34" charset="0"/>
              </a:rPr>
              <a:t> tunnel vision </a:t>
            </a:r>
            <a:r>
              <a:rPr lang="en-US" altLang="el-GR" dirty="0">
                <a:latin typeface="Calibri" panose="020F0502020204030204" pitchFamily="34" charset="0"/>
              </a:rPr>
              <a:t>from</a:t>
            </a:r>
            <a:r>
              <a:rPr lang="el-GR" altLang="el-GR" dirty="0">
                <a:latin typeface="Calibri" panose="020F0502020204030204" pitchFamily="34" charset="0"/>
              </a:rPr>
              <a:t> </a:t>
            </a:r>
            <a:r>
              <a:rPr lang="en-GB" altLang="el-GR" dirty="0">
                <a:latin typeface="Calibri" panose="020F0502020204030204" pitchFamily="34" charset="0"/>
              </a:rPr>
              <a:t>“Experts”</a:t>
            </a:r>
          </a:p>
        </p:txBody>
      </p:sp>
      <p:sp>
        <p:nvSpPr>
          <p:cNvPr id="573443" name="Rectangle 3"/>
          <p:cNvSpPr>
            <a:spLocks noGrp="1" noChangeArrowheads="1"/>
          </p:cNvSpPr>
          <p:nvPr>
            <p:ph type="body" idx="1"/>
          </p:nvPr>
        </p:nvSpPr>
        <p:spPr>
          <a:xfrm>
            <a:off x="395536" y="1989138"/>
            <a:ext cx="8136830" cy="1871910"/>
          </a:xfrm>
        </p:spPr>
        <p:txBody>
          <a:bodyPr lIns="92160" tIns="46080" rIns="92160" bIns="46080"/>
          <a:lstStyle/>
          <a:p>
            <a:pPr marL="342900" indent="-3429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800" dirty="0">
                <a:latin typeface="Calibri" panose="020F0502020204030204" pitchFamily="34" charset="0"/>
              </a:rPr>
              <a:t>“There is no reason for any individual to have a computer in their home”</a:t>
            </a:r>
            <a:endParaRPr lang="en-GB" altLang="el-GR" sz="1600" dirty="0">
              <a:latin typeface="Calibri" panose="020F0502020204030204" pitchFamily="34" charset="0"/>
            </a:endParaRPr>
          </a:p>
          <a:p>
            <a:pPr marL="1143000" lvl="2" indent="-2286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400" dirty="0">
                <a:latin typeface="Calibri" panose="020F0502020204030204" pitchFamily="34" charset="0"/>
              </a:rPr>
              <a:t>Ken Olson, president and founder of Digital Equipment Corporation, 1977</a:t>
            </a:r>
          </a:p>
        </p:txBody>
      </p:sp>
      <p:sp>
        <p:nvSpPr>
          <p:cNvPr id="13317" name="Rectangle 4"/>
          <p:cNvSpPr>
            <a:spLocks noChangeArrowheads="1"/>
          </p:cNvSpPr>
          <p:nvPr/>
        </p:nvSpPr>
        <p:spPr bwMode="auto">
          <a:xfrm>
            <a:off x="5214938" y="6286500"/>
            <a:ext cx="217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20000"/>
              </a:spcBef>
            </a:pPr>
            <a:r>
              <a:rPr lang="en-US" altLang="el-GR" sz="1400">
                <a:latin typeface="Calibri" panose="020F0502020204030204" pitchFamily="34" charset="0"/>
              </a:rPr>
              <a:t>Slide source: Warfield et 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 calcmode="lin" valueType="num">
                                      <p:cBhvr additive="base">
                                        <p:cTn id="7" dur="500" fill="hold"/>
                                        <p:tgtEl>
                                          <p:spTgt spid="573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443">
                                            <p:txEl>
                                              <p:pRg st="1" end="1"/>
                                            </p:txEl>
                                          </p:spTgt>
                                        </p:tgtEl>
                                        <p:attrNameLst>
                                          <p:attrName>style.visibility</p:attrName>
                                        </p:attrNameLst>
                                      </p:cBhvr>
                                      <p:to>
                                        <p:strVal val="visible"/>
                                      </p:to>
                                    </p:set>
                                    <p:anim calcmode="lin" valueType="num">
                                      <p:cBhvr additive="base">
                                        <p:cTn id="11" dur="500" fill="hold"/>
                                        <p:tgtEl>
                                          <p:spTgt spid="5734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34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4 - Θέση αριθμού διαφάνειας"/>
          <p:cNvSpPr>
            <a:spLocks noGrp="1"/>
          </p:cNvSpPr>
          <p:nvPr>
            <p:ph type="sldNum" sz="quarter" idx="11"/>
          </p:nvPr>
        </p:nvSpPr>
        <p:spPr>
          <a:noFill/>
        </p:spPr>
        <p:txBody>
          <a:bodyPr/>
          <a:lstStyle/>
          <a:p>
            <a:fld id="{CC54F9D3-B787-4D61-8977-A079EEBAEBF7}" type="slidenum">
              <a:rPr lang="en-US">
                <a:latin typeface="Calibri" pitchFamily="34" charset="0"/>
              </a:rPr>
              <a:pPr/>
              <a:t>12</a:t>
            </a:fld>
            <a:endParaRPr lang="en-US">
              <a:latin typeface="Calibri" pitchFamily="34" charset="0"/>
            </a:endParaRPr>
          </a:p>
        </p:txBody>
      </p:sp>
      <p:sp>
        <p:nvSpPr>
          <p:cNvPr id="607234" name="Rectangle 2"/>
          <p:cNvSpPr>
            <a:spLocks noGrp="1" noChangeArrowheads="1"/>
          </p:cNvSpPr>
          <p:nvPr>
            <p:ph type="title"/>
          </p:nvPr>
        </p:nvSpPr>
        <p:spPr>
          <a:xfrm>
            <a:off x="395288" y="260350"/>
            <a:ext cx="8458200" cy="609600"/>
          </a:xfrm>
        </p:spPr>
        <p:txBody>
          <a:bodyPr/>
          <a:lstStyle/>
          <a:p>
            <a:pPr>
              <a:defRPr/>
            </a:pPr>
            <a:r>
              <a:rPr lang="el-GR" sz="3200" b="1" dirty="0">
                <a:solidFill>
                  <a:srgbClr val="000090"/>
                </a:solidFill>
                <a:latin typeface="Calibri" pitchFamily="34" charset="0"/>
              </a:rPr>
              <a:t>Οι Γενιές των επεξεργαστών</a:t>
            </a:r>
            <a:endParaRPr lang="en-US" sz="3200" b="1" dirty="0">
              <a:solidFill>
                <a:srgbClr val="000090"/>
              </a:solidFill>
              <a:latin typeface="Calibri" pitchFamily="34" charset="0"/>
            </a:endParaRPr>
          </a:p>
        </p:txBody>
      </p:sp>
      <p:sp>
        <p:nvSpPr>
          <p:cNvPr id="16389" name="Rectangle 3"/>
          <p:cNvSpPr>
            <a:spLocks noGrp="1" noChangeArrowheads="1"/>
          </p:cNvSpPr>
          <p:nvPr>
            <p:ph type="body" idx="1"/>
          </p:nvPr>
        </p:nvSpPr>
        <p:spPr>
          <a:xfrm>
            <a:off x="395288" y="980728"/>
            <a:ext cx="8497192" cy="5399087"/>
          </a:xfrm>
        </p:spPr>
        <p:txBody>
          <a:bodyPr/>
          <a:lstStyle/>
          <a:p>
            <a:pPr>
              <a:lnSpc>
                <a:spcPct val="80000"/>
              </a:lnSpc>
            </a:pPr>
            <a:r>
              <a:rPr lang="en-US" sz="2800" dirty="0">
                <a:latin typeface="Calibri" pitchFamily="34" charset="0"/>
              </a:rPr>
              <a:t>1</a:t>
            </a:r>
            <a:r>
              <a:rPr lang="el-GR" sz="2800" baseline="30000" dirty="0">
                <a:latin typeface="Calibri" pitchFamily="34" charset="0"/>
              </a:rPr>
              <a:t>η</a:t>
            </a:r>
            <a:r>
              <a:rPr lang="el-GR" sz="2800" dirty="0">
                <a:latin typeface="Calibri" pitchFamily="34" charset="0"/>
              </a:rPr>
              <a:t> Γενιά</a:t>
            </a:r>
            <a:r>
              <a:rPr lang="en-US" sz="2800" dirty="0">
                <a:latin typeface="Calibri" pitchFamily="34" charset="0"/>
              </a:rPr>
              <a:t>, 1946-59:  Vacuum Tubes, Relays, Mercury Delay Lines:  </a:t>
            </a:r>
          </a:p>
          <a:p>
            <a:pPr lvl="1">
              <a:lnSpc>
                <a:spcPct val="80000"/>
              </a:lnSpc>
            </a:pPr>
            <a:r>
              <a:rPr lang="en-US" sz="2400" dirty="0">
                <a:latin typeface="Calibri" pitchFamily="34" charset="0"/>
              </a:rPr>
              <a:t>ENIAC (Electronic Numerical Integrator and Computer):  </a:t>
            </a:r>
            <a:r>
              <a:rPr lang="el-GR" sz="2400" dirty="0">
                <a:latin typeface="Calibri" pitchFamily="34" charset="0"/>
              </a:rPr>
              <a:t>Πρώτος Η/Υ</a:t>
            </a:r>
            <a:r>
              <a:rPr lang="en-US" sz="2400" dirty="0">
                <a:latin typeface="Calibri" pitchFamily="34" charset="0"/>
              </a:rPr>
              <a:t>, 18000 vacuum tubes, 1500 relays, 5000 additions/sec</a:t>
            </a:r>
          </a:p>
          <a:p>
            <a:pPr lvl="1">
              <a:lnSpc>
                <a:spcPct val="80000"/>
              </a:lnSpc>
            </a:pPr>
            <a:r>
              <a:rPr lang="el-GR" sz="2400" dirty="0">
                <a:latin typeface="Calibri" pitchFamily="34" charset="0"/>
              </a:rPr>
              <a:t>Πρώτο πρόγραμμα αποθηκευμένο σε υπολογιστή</a:t>
            </a:r>
            <a:r>
              <a:rPr lang="en-US" sz="2400" dirty="0">
                <a:latin typeface="Calibri" pitchFamily="34" charset="0"/>
              </a:rPr>
              <a:t>: </a:t>
            </a:r>
            <a:r>
              <a:rPr lang="en-US" sz="2400" dirty="0">
                <a:solidFill>
                  <a:srgbClr val="FF0000"/>
                </a:solidFill>
                <a:latin typeface="Calibri" pitchFamily="34" charset="0"/>
              </a:rPr>
              <a:t>EDSAC</a:t>
            </a:r>
            <a:r>
              <a:rPr lang="en-US" sz="2400" dirty="0">
                <a:latin typeface="Calibri" pitchFamily="34" charset="0"/>
              </a:rPr>
              <a:t> (Electronic Delay Storage Automatic Calculator)</a:t>
            </a:r>
            <a:endParaRPr lang="en-US" sz="2000" dirty="0">
              <a:latin typeface="Calibri" pitchFamily="34" charset="0"/>
            </a:endParaRPr>
          </a:p>
          <a:p>
            <a:pPr>
              <a:lnSpc>
                <a:spcPct val="80000"/>
              </a:lnSpc>
            </a:pPr>
            <a:r>
              <a:rPr lang="el-GR" sz="2800" dirty="0">
                <a:latin typeface="Calibri" pitchFamily="34" charset="0"/>
              </a:rPr>
              <a:t>2</a:t>
            </a:r>
            <a:r>
              <a:rPr lang="el-GR" sz="2800" baseline="30000" dirty="0">
                <a:latin typeface="Calibri" pitchFamily="34" charset="0"/>
              </a:rPr>
              <a:t>η</a:t>
            </a:r>
            <a:r>
              <a:rPr lang="el-GR" sz="2800" dirty="0">
                <a:latin typeface="Calibri" pitchFamily="34" charset="0"/>
              </a:rPr>
              <a:t> Γενιά</a:t>
            </a:r>
            <a:r>
              <a:rPr lang="en-US" sz="2800" dirty="0">
                <a:latin typeface="Calibri" pitchFamily="34" charset="0"/>
              </a:rPr>
              <a:t>, 1959-64:  </a:t>
            </a:r>
            <a:r>
              <a:rPr lang="el-GR" sz="2800" dirty="0">
                <a:latin typeface="Calibri" pitchFamily="34" charset="0"/>
              </a:rPr>
              <a:t>Διακριτά</a:t>
            </a:r>
            <a:r>
              <a:rPr lang="en-US" sz="2800" dirty="0">
                <a:latin typeface="Calibri" pitchFamily="34" charset="0"/>
              </a:rPr>
              <a:t> Transistors</a:t>
            </a:r>
          </a:p>
          <a:p>
            <a:pPr>
              <a:lnSpc>
                <a:spcPct val="80000"/>
              </a:lnSpc>
            </a:pPr>
            <a:r>
              <a:rPr lang="el-GR" sz="2800" dirty="0">
                <a:latin typeface="Calibri" pitchFamily="34" charset="0"/>
              </a:rPr>
              <a:t>3</a:t>
            </a:r>
            <a:r>
              <a:rPr lang="el-GR" sz="2800" baseline="30000" dirty="0">
                <a:latin typeface="Calibri" pitchFamily="34" charset="0"/>
              </a:rPr>
              <a:t>η</a:t>
            </a:r>
            <a:r>
              <a:rPr lang="el-GR" sz="2800" dirty="0">
                <a:latin typeface="Calibri" pitchFamily="34" charset="0"/>
              </a:rPr>
              <a:t> Γενιά</a:t>
            </a:r>
            <a:r>
              <a:rPr lang="en-US" sz="2800" dirty="0">
                <a:latin typeface="Calibri" pitchFamily="34" charset="0"/>
              </a:rPr>
              <a:t>, 1964-71:  </a:t>
            </a:r>
            <a:r>
              <a:rPr lang="el-GR" sz="2800" dirty="0">
                <a:latin typeface="Calibri" pitchFamily="34" charset="0"/>
              </a:rPr>
              <a:t>Μικρού και Μεσαίου μεγέθους Ολοκληρωμένα Κυκλώματα</a:t>
            </a:r>
            <a:endParaRPr lang="en-US" sz="2800" dirty="0">
              <a:latin typeface="Calibri" pitchFamily="34" charset="0"/>
            </a:endParaRPr>
          </a:p>
          <a:p>
            <a:pPr>
              <a:lnSpc>
                <a:spcPct val="80000"/>
              </a:lnSpc>
            </a:pPr>
            <a:r>
              <a:rPr lang="el-GR" sz="2800" dirty="0">
                <a:latin typeface="Calibri" pitchFamily="34" charset="0"/>
              </a:rPr>
              <a:t>4</a:t>
            </a:r>
            <a:r>
              <a:rPr lang="el-GR" sz="2800" baseline="30000" dirty="0">
                <a:latin typeface="Calibri" pitchFamily="34" charset="0"/>
              </a:rPr>
              <a:t>η</a:t>
            </a:r>
            <a:r>
              <a:rPr lang="el-GR" sz="2800" dirty="0">
                <a:latin typeface="Calibri" pitchFamily="34" charset="0"/>
              </a:rPr>
              <a:t> Γενιά</a:t>
            </a:r>
            <a:r>
              <a:rPr lang="en-US" sz="2800" dirty="0">
                <a:latin typeface="Calibri" pitchFamily="34" charset="0"/>
              </a:rPr>
              <a:t>, 1971-</a:t>
            </a:r>
            <a:r>
              <a:rPr lang="el-GR" sz="2800" dirty="0">
                <a:latin typeface="Calibri" pitchFamily="34" charset="0"/>
              </a:rPr>
              <a:t>σήμερα</a:t>
            </a:r>
            <a:r>
              <a:rPr lang="en-US" sz="2800" dirty="0">
                <a:latin typeface="Calibri" pitchFamily="34" charset="0"/>
              </a:rPr>
              <a:t>: </a:t>
            </a:r>
            <a:r>
              <a:rPr lang="el-GR" sz="2800" dirty="0">
                <a:latin typeface="Calibri" pitchFamily="34" charset="0"/>
              </a:rPr>
              <a:t>Μικροϋπολογιστές</a:t>
            </a:r>
            <a:r>
              <a:rPr lang="en-US" sz="2800" dirty="0">
                <a:latin typeface="Calibri" pitchFamily="34" charset="0"/>
              </a:rPr>
              <a:t> </a:t>
            </a:r>
            <a:r>
              <a:rPr lang="el-GR" sz="2800" dirty="0">
                <a:latin typeface="Calibri" pitchFamily="34" charset="0"/>
              </a:rPr>
              <a:t>βασισμένοι σε τεχνολογία</a:t>
            </a:r>
            <a:r>
              <a:rPr lang="en-US" sz="2800" dirty="0">
                <a:latin typeface="Calibri" pitchFamily="34" charset="0"/>
              </a:rPr>
              <a:t> </a:t>
            </a:r>
            <a:r>
              <a:rPr lang="el-GR" sz="2800" dirty="0">
                <a:latin typeface="Calibri" pitchFamily="34" charset="0"/>
              </a:rPr>
              <a:t>ολοκληρωμένων </a:t>
            </a:r>
            <a:r>
              <a:rPr lang="en-US" sz="2800" dirty="0">
                <a:latin typeface="Calibri" pitchFamily="34" charset="0"/>
              </a:rPr>
              <a:t>CMOS-VLSI</a:t>
            </a:r>
            <a:endParaRPr lang="el-GR" sz="2800" dirty="0">
              <a:latin typeface="Calibri" pitchFamily="34" charset="0"/>
            </a:endParaRPr>
          </a:p>
          <a:p>
            <a:pPr>
              <a:lnSpc>
                <a:spcPct val="80000"/>
              </a:lnSpc>
            </a:pPr>
            <a:r>
              <a:rPr lang="el-GR" sz="2800" dirty="0">
                <a:latin typeface="Calibri" pitchFamily="34" charset="0"/>
              </a:rPr>
              <a:t>5</a:t>
            </a:r>
            <a:r>
              <a:rPr lang="el-GR" sz="2800" baseline="30000" dirty="0">
                <a:latin typeface="Calibri" pitchFamily="34" charset="0"/>
              </a:rPr>
              <a:t>η</a:t>
            </a:r>
            <a:r>
              <a:rPr lang="el-GR" sz="2800" dirty="0">
                <a:latin typeface="Calibri" pitchFamily="34" charset="0"/>
              </a:rPr>
              <a:t> Γενιά</a:t>
            </a:r>
            <a:r>
              <a:rPr lang="en-US" sz="2800" dirty="0">
                <a:latin typeface="Calibri" pitchFamily="34" charset="0"/>
              </a:rPr>
              <a:t>, </a:t>
            </a:r>
            <a:r>
              <a:rPr lang="el-GR" sz="2800" dirty="0">
                <a:latin typeface="Calibri" pitchFamily="34" charset="0"/>
              </a:rPr>
              <a:t>.....</a:t>
            </a:r>
            <a:r>
              <a:rPr lang="en-US" sz="2800" dirty="0">
                <a:latin typeface="Calibri" pitchFamily="34" charset="0"/>
              </a:rPr>
              <a:t>: </a:t>
            </a:r>
            <a:r>
              <a:rPr lang="el-GR" sz="2800" dirty="0">
                <a:latin typeface="Calibri" pitchFamily="34" charset="0"/>
              </a:rPr>
              <a:t>Γραφένιο</a:t>
            </a:r>
            <a:r>
              <a:rPr lang="en-US" sz="2800" dirty="0">
                <a:latin typeface="Calibri" pitchFamily="34" charset="0"/>
              </a:rPr>
              <a:t>;</a:t>
            </a:r>
            <a:r>
              <a:rPr lang="el-GR" sz="2800" dirty="0">
                <a:latin typeface="Calibri" pitchFamily="34" charset="0"/>
              </a:rPr>
              <a:t> </a:t>
            </a:r>
            <a:r>
              <a:rPr lang="en-US" sz="2800" dirty="0">
                <a:latin typeface="Calibri" pitchFamily="34" charset="0"/>
              </a:rPr>
              <a:t>carbon nanotubes; Quantum;</a:t>
            </a:r>
          </a:p>
          <a:p>
            <a:pPr>
              <a:lnSpc>
                <a:spcPct val="80000"/>
              </a:lnSpc>
            </a:pPr>
            <a:endParaRPr lang="en-US" sz="2800" dirty="0">
              <a:latin typeface="Calibri" pitchFamily="34" charset="0"/>
            </a:endParaRPr>
          </a:p>
          <a:p>
            <a:pPr>
              <a:lnSpc>
                <a:spcPct val="80000"/>
              </a:lnSpc>
              <a:buFontTx/>
              <a:buNone/>
            </a:pPr>
            <a:endParaRPr lang="el-GR" dirty="0">
              <a:latin typeface="Calibri" pitchFamily="34" charset="0"/>
            </a:endParaRPr>
          </a:p>
        </p:txBody>
      </p:sp>
      <p:sp>
        <p:nvSpPr>
          <p:cNvPr id="5" name="2 - Θέση αριθμού διαφάνειας">
            <a:extLst>
              <a:ext uri="{FF2B5EF4-FFF2-40B4-BE49-F238E27FC236}">
                <a16:creationId xmlns:a16="http://schemas.microsoft.com/office/drawing/2014/main" id="{F48B60A5-E6E5-7D49-8D27-5D277615714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12</a:t>
            </a:fld>
            <a:endParaRPr lang="en-US" sz="1600" dirty="0">
              <a:latin typeface="Calibri" charset="0"/>
            </a:endParaRPr>
          </a:p>
        </p:txBody>
      </p:sp>
    </p:spTree>
    <p:extLst>
      <p:ext uri="{BB962C8B-B14F-4D97-AF65-F5344CB8AC3E}">
        <p14:creationId xmlns:p14="http://schemas.microsoft.com/office/powerpoint/2010/main" val="270969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4 - Θέση αριθμού διαφάνειας"/>
          <p:cNvSpPr>
            <a:spLocks noGrp="1"/>
          </p:cNvSpPr>
          <p:nvPr>
            <p:ph type="sldNum" sz="quarter" idx="11"/>
          </p:nvPr>
        </p:nvSpPr>
        <p:spPr>
          <a:noFill/>
        </p:spPr>
        <p:txBody>
          <a:bodyPr/>
          <a:lstStyle/>
          <a:p>
            <a:fld id="{1AF13254-4CD8-466B-BDBE-D28F63FFA9C5}" type="slidenum">
              <a:rPr lang="en-US">
                <a:latin typeface="Calibri" pitchFamily="34" charset="0"/>
              </a:rPr>
              <a:pPr/>
              <a:t>13</a:t>
            </a:fld>
            <a:endParaRPr lang="en-US">
              <a:latin typeface="Calibri" pitchFamily="34" charset="0"/>
            </a:endParaRPr>
          </a:p>
        </p:txBody>
      </p:sp>
      <p:sp>
        <p:nvSpPr>
          <p:cNvPr id="949250" name="Rectangle 2"/>
          <p:cNvSpPr>
            <a:spLocks noGrp="1" noChangeArrowheads="1"/>
          </p:cNvSpPr>
          <p:nvPr>
            <p:ph type="title"/>
          </p:nvPr>
        </p:nvSpPr>
        <p:spPr/>
        <p:txBody>
          <a:bodyPr/>
          <a:lstStyle/>
          <a:p>
            <a:pPr>
              <a:defRPr/>
            </a:pPr>
            <a:r>
              <a:rPr lang="el-GR" sz="3200" b="1" dirty="0">
                <a:solidFill>
                  <a:srgbClr val="000090"/>
                </a:solidFill>
                <a:latin typeface="Calibri" pitchFamily="34" charset="0"/>
              </a:rPr>
              <a:t>Οι Γενιές των μ-Επεξεργαστών</a:t>
            </a:r>
          </a:p>
        </p:txBody>
      </p:sp>
      <p:sp>
        <p:nvSpPr>
          <p:cNvPr id="17413" name="Rectangle 3"/>
          <p:cNvSpPr>
            <a:spLocks noGrp="1" noChangeArrowheads="1"/>
          </p:cNvSpPr>
          <p:nvPr>
            <p:ph type="body" idx="1"/>
          </p:nvPr>
        </p:nvSpPr>
        <p:spPr>
          <a:xfrm>
            <a:off x="107504" y="908720"/>
            <a:ext cx="8928992" cy="4785395"/>
          </a:xfrm>
        </p:spPr>
        <p:txBody>
          <a:bodyPr>
            <a:noAutofit/>
          </a:bodyPr>
          <a:lstStyle/>
          <a:p>
            <a:pPr>
              <a:lnSpc>
                <a:spcPct val="80000"/>
              </a:lnSpc>
              <a:buFontTx/>
              <a:buNone/>
            </a:pPr>
            <a:r>
              <a:rPr lang="en-US" sz="2400" dirty="0">
                <a:latin typeface="Calibri" pitchFamily="34" charset="0"/>
              </a:rPr>
              <a:t>1971: Intel 4004, 2,3K transistors 12 mm</a:t>
            </a:r>
            <a:r>
              <a:rPr lang="en-US" sz="2400" baseline="30000" dirty="0">
                <a:latin typeface="Calibri" pitchFamily="34" charset="0"/>
              </a:rPr>
              <a:t>2 </a:t>
            </a:r>
            <a:r>
              <a:rPr lang="en-US" sz="2400" dirty="0">
                <a:latin typeface="Calibri" pitchFamily="34" charset="0"/>
              </a:rPr>
              <a:t>(</a:t>
            </a:r>
            <a:r>
              <a:rPr lang="el-GR" sz="2400" dirty="0">
                <a:latin typeface="Calibri" pitchFamily="34" charset="0"/>
              </a:rPr>
              <a:t>740</a:t>
            </a:r>
            <a:r>
              <a:rPr lang="en-US" sz="2400" dirty="0">
                <a:latin typeface="Calibri" pitchFamily="34" charset="0"/>
              </a:rPr>
              <a:t> KHz, 92K ops, 10</a:t>
            </a:r>
            <a:r>
              <a:rPr lang="el-GR" sz="2400" dirty="0">
                <a:latin typeface="Calibri" pitchFamily="34" charset="0"/>
              </a:rPr>
              <a:t>μ</a:t>
            </a:r>
            <a:r>
              <a:rPr lang="en-US" sz="2400" dirty="0">
                <a:latin typeface="Calibri" pitchFamily="34" charset="0"/>
              </a:rPr>
              <a:t>m)</a:t>
            </a:r>
            <a:endParaRPr lang="en-US" sz="2400" baseline="30000" dirty="0">
              <a:latin typeface="Calibri" pitchFamily="34" charset="0"/>
            </a:endParaRPr>
          </a:p>
          <a:p>
            <a:pPr>
              <a:lnSpc>
                <a:spcPct val="80000"/>
              </a:lnSpc>
              <a:buFontTx/>
              <a:buNone/>
            </a:pPr>
            <a:r>
              <a:rPr lang="en-US" sz="2400" dirty="0">
                <a:latin typeface="Calibri" pitchFamily="34" charset="0"/>
              </a:rPr>
              <a:t>1978: Intel 8086, 30K transistors, 33 mm</a:t>
            </a:r>
            <a:r>
              <a:rPr lang="en-US" sz="2400" baseline="30000" dirty="0">
                <a:latin typeface="Calibri" pitchFamily="34" charset="0"/>
              </a:rPr>
              <a:t>2</a:t>
            </a:r>
            <a:r>
              <a:rPr lang="el-GR" sz="2400" baseline="30000" dirty="0">
                <a:latin typeface="Calibri" pitchFamily="34" charset="0"/>
              </a:rPr>
              <a:t> </a:t>
            </a:r>
            <a:endParaRPr lang="en-US" sz="2400" baseline="30000" dirty="0">
              <a:latin typeface="Calibri" pitchFamily="34" charset="0"/>
            </a:endParaRPr>
          </a:p>
          <a:p>
            <a:pPr>
              <a:lnSpc>
                <a:spcPct val="80000"/>
              </a:lnSpc>
              <a:buFontTx/>
              <a:buNone/>
            </a:pPr>
            <a:r>
              <a:rPr lang="en-US" sz="2400" dirty="0">
                <a:latin typeface="Calibri" pitchFamily="34" charset="0"/>
              </a:rPr>
              <a:t>1984: Stanford </a:t>
            </a:r>
            <a:r>
              <a:rPr lang="en-US" sz="2400" b="1" dirty="0">
                <a:solidFill>
                  <a:srgbClr val="000090"/>
                </a:solidFill>
                <a:latin typeface="Calibri" pitchFamily="34" charset="0"/>
              </a:rPr>
              <a:t>MIPS</a:t>
            </a:r>
            <a:r>
              <a:rPr lang="en-US" sz="2400" dirty="0">
                <a:latin typeface="Calibri" pitchFamily="34" charset="0"/>
              </a:rPr>
              <a:t>, 24K transistors,  34 mm</a:t>
            </a:r>
            <a:r>
              <a:rPr lang="en-US" sz="2400" baseline="30000" dirty="0">
                <a:latin typeface="Calibri" pitchFamily="34" charset="0"/>
              </a:rPr>
              <a:t>2</a:t>
            </a:r>
            <a:endParaRPr lang="en-US" sz="2400" dirty="0">
              <a:latin typeface="Calibri" pitchFamily="34" charset="0"/>
            </a:endParaRPr>
          </a:p>
          <a:p>
            <a:pPr>
              <a:lnSpc>
                <a:spcPct val="80000"/>
              </a:lnSpc>
              <a:buFontTx/>
              <a:buNone/>
            </a:pPr>
            <a:r>
              <a:rPr lang="en-US" sz="2400" dirty="0">
                <a:latin typeface="Calibri" pitchFamily="34" charset="0"/>
              </a:rPr>
              <a:t>	(Berkeley RISC II: 41K, 60mm</a:t>
            </a:r>
            <a:r>
              <a:rPr lang="en-US" sz="2400" baseline="30000" dirty="0">
                <a:latin typeface="Calibri" pitchFamily="34" charset="0"/>
              </a:rPr>
              <a:t>2</a:t>
            </a:r>
            <a:r>
              <a:rPr lang="en-US" sz="2400" dirty="0">
                <a:latin typeface="Calibri" pitchFamily="34" charset="0"/>
              </a:rPr>
              <a:t>) </a:t>
            </a:r>
          </a:p>
          <a:p>
            <a:pPr>
              <a:lnSpc>
                <a:spcPct val="80000"/>
              </a:lnSpc>
              <a:buFontTx/>
              <a:buNone/>
            </a:pPr>
            <a:r>
              <a:rPr lang="en-US" sz="2400" dirty="0">
                <a:latin typeface="Calibri" pitchFamily="34" charset="0"/>
              </a:rPr>
              <a:t>1996: Pentium Pro, 5,5M transistors, 306mm</a:t>
            </a:r>
            <a:r>
              <a:rPr lang="en-US" sz="2400" baseline="30000" dirty="0">
                <a:latin typeface="Calibri" pitchFamily="34" charset="0"/>
              </a:rPr>
              <a:t>2</a:t>
            </a:r>
          </a:p>
          <a:p>
            <a:pPr>
              <a:lnSpc>
                <a:spcPct val="80000"/>
              </a:lnSpc>
              <a:buFontTx/>
              <a:buNone/>
            </a:pPr>
            <a:r>
              <a:rPr lang="el-GR" sz="2400" dirty="0">
                <a:latin typeface="Calibri" pitchFamily="34" charset="0"/>
              </a:rPr>
              <a:t>2007: </a:t>
            </a:r>
            <a:r>
              <a:rPr lang="en-US" sz="2400" dirty="0">
                <a:latin typeface="Calibri" pitchFamily="34" charset="0"/>
              </a:rPr>
              <a:t>Penryn (core2 duo) 4-core: </a:t>
            </a:r>
            <a:r>
              <a:rPr lang="el-GR" sz="2400" dirty="0">
                <a:latin typeface="Calibri" pitchFamily="34" charset="0"/>
              </a:rPr>
              <a:t>~8</a:t>
            </a:r>
            <a:r>
              <a:rPr lang="en-US" sz="2400" dirty="0">
                <a:latin typeface="Calibri" pitchFamily="34" charset="0"/>
              </a:rPr>
              <a:t>2</a:t>
            </a:r>
            <a:r>
              <a:rPr lang="el-GR" sz="2400" dirty="0">
                <a:latin typeface="Calibri" pitchFamily="34" charset="0"/>
              </a:rPr>
              <a:t>0</a:t>
            </a:r>
            <a:r>
              <a:rPr lang="en-US" sz="2400" dirty="0">
                <a:latin typeface="Calibri" pitchFamily="34" charset="0"/>
              </a:rPr>
              <a:t>M</a:t>
            </a:r>
            <a:r>
              <a:rPr lang="el-GR" sz="2400" dirty="0">
                <a:latin typeface="Calibri" pitchFamily="34" charset="0"/>
              </a:rPr>
              <a:t> </a:t>
            </a:r>
            <a:r>
              <a:rPr lang="en-US" sz="2400" dirty="0">
                <a:latin typeface="Calibri" pitchFamily="34" charset="0"/>
              </a:rPr>
              <a:t>transistors (214</a:t>
            </a:r>
            <a:r>
              <a:rPr lang="el-GR" sz="2400" dirty="0">
                <a:latin typeface="Calibri" pitchFamily="34" charset="0"/>
              </a:rPr>
              <a:t> mm²</a:t>
            </a:r>
            <a:r>
              <a:rPr lang="en-US" sz="2400" dirty="0">
                <a:latin typeface="Calibri" pitchFamily="34" charset="0"/>
              </a:rPr>
              <a:t>, 45nm)</a:t>
            </a:r>
          </a:p>
          <a:p>
            <a:pPr>
              <a:lnSpc>
                <a:spcPct val="80000"/>
              </a:lnSpc>
              <a:buFontTx/>
              <a:buNone/>
            </a:pPr>
            <a:r>
              <a:rPr lang="en-US" sz="2400" dirty="0">
                <a:latin typeface="Calibri" pitchFamily="34" charset="0"/>
              </a:rPr>
              <a:t>2008 Nehalem (700M-2,3 </a:t>
            </a:r>
            <a:r>
              <a:rPr lang="en-US" sz="2400" dirty="0" err="1">
                <a:latin typeface="Calibri" pitchFamily="34" charset="0"/>
              </a:rPr>
              <a:t>Bxtors</a:t>
            </a:r>
            <a:r>
              <a:rPr lang="en-US" sz="2400" dirty="0">
                <a:latin typeface="Calibri" pitchFamily="34" charset="0"/>
              </a:rPr>
              <a:t> 32nm, Core i7 </a:t>
            </a:r>
            <a:r>
              <a:rPr lang="el-GR" sz="2400" dirty="0">
                <a:latin typeface="Calibri" pitchFamily="34" charset="0"/>
              </a:rPr>
              <a:t>μ</a:t>
            </a:r>
            <a:r>
              <a:rPr lang="en-US" sz="2400" dirty="0">
                <a:latin typeface="Calibri" pitchFamily="34" charset="0"/>
              </a:rPr>
              <a:t>arch)</a:t>
            </a:r>
          </a:p>
          <a:p>
            <a:pPr>
              <a:lnSpc>
                <a:spcPct val="80000"/>
              </a:lnSpc>
              <a:buFontTx/>
              <a:buNone/>
            </a:pPr>
            <a:r>
              <a:rPr lang="en-US" sz="2400" dirty="0">
                <a:latin typeface="Calibri" pitchFamily="34" charset="0"/>
              </a:rPr>
              <a:t>2008 Tukwila (</a:t>
            </a:r>
            <a:r>
              <a:rPr lang="el-GR" sz="2400" dirty="0">
                <a:latin typeface="Calibri" pitchFamily="34" charset="0"/>
              </a:rPr>
              <a:t>2 </a:t>
            </a:r>
            <a:r>
              <a:rPr lang="en-US" sz="2400" dirty="0" err="1">
                <a:latin typeface="Calibri" pitchFamily="34" charset="0"/>
              </a:rPr>
              <a:t>Bxtors</a:t>
            </a:r>
            <a:r>
              <a:rPr lang="en-US" sz="2400" dirty="0">
                <a:latin typeface="Calibri" pitchFamily="34" charset="0"/>
              </a:rPr>
              <a:t> -</a:t>
            </a:r>
            <a:r>
              <a:rPr lang="el-GR" sz="2400" dirty="0">
                <a:latin typeface="Calibri" pitchFamily="34" charset="0"/>
              </a:rPr>
              <a:t>διάδοχος</a:t>
            </a:r>
            <a:r>
              <a:rPr lang="en-US" sz="2400" dirty="0">
                <a:latin typeface="Calibri" pitchFamily="34" charset="0"/>
              </a:rPr>
              <a:t> Itanium 2 </a:t>
            </a:r>
            <a:r>
              <a:rPr lang="el-GR" sz="2400" dirty="0">
                <a:latin typeface="Calibri" pitchFamily="34" charset="0"/>
              </a:rPr>
              <a:t>και </a:t>
            </a:r>
            <a:r>
              <a:rPr lang="en-US" sz="2400" dirty="0">
                <a:latin typeface="Calibri" pitchFamily="34" charset="0"/>
              </a:rPr>
              <a:t>Montecito</a:t>
            </a:r>
            <a:r>
              <a:rPr lang="el-GR" sz="2400" dirty="0">
                <a:latin typeface="Calibri" pitchFamily="34" charset="0"/>
              </a:rPr>
              <a:t>-30ΜΒ </a:t>
            </a:r>
            <a:r>
              <a:rPr lang="en-US" sz="2400" dirty="0">
                <a:latin typeface="Calibri" pitchFamily="34" charset="0"/>
              </a:rPr>
              <a:t>cache </a:t>
            </a:r>
            <a:r>
              <a:rPr lang="el-GR" sz="2400" dirty="0">
                <a:latin typeface="Calibri" pitchFamily="34" charset="0"/>
              </a:rPr>
              <a:t>&amp; 4 </a:t>
            </a:r>
            <a:r>
              <a:rPr lang="en-US" sz="2400" dirty="0">
                <a:latin typeface="Calibri" pitchFamily="34" charset="0"/>
              </a:rPr>
              <a:t>cores)</a:t>
            </a:r>
          </a:p>
          <a:p>
            <a:pPr>
              <a:lnSpc>
                <a:spcPct val="80000"/>
              </a:lnSpc>
              <a:buFontTx/>
              <a:buNone/>
            </a:pPr>
            <a:r>
              <a:rPr lang="en-US" sz="2400" dirty="0">
                <a:latin typeface="Calibri" pitchFamily="34" charset="0"/>
              </a:rPr>
              <a:t>2013 Haswell (Core i7, 22nm, &lt;= 8 cores,  ~1.5Bxtors, 40MByte cache)</a:t>
            </a:r>
          </a:p>
          <a:p>
            <a:pPr>
              <a:lnSpc>
                <a:spcPct val="80000"/>
              </a:lnSpc>
              <a:buFontTx/>
              <a:buNone/>
            </a:pPr>
            <a:r>
              <a:rPr lang="en-US" sz="2400" dirty="0"/>
              <a:t>2018 Coffee Lake Refresh (</a:t>
            </a:r>
            <a:r>
              <a:rPr lang="mr-IN" sz="2400" dirty="0"/>
              <a:t>i7-9900K</a:t>
            </a:r>
            <a:r>
              <a:rPr lang="en-US" sz="2400" dirty="0"/>
              <a:t> </a:t>
            </a:r>
            <a:r>
              <a:rPr lang="en-US" sz="2400" dirty="0">
                <a:latin typeface="Calibri" pitchFamily="34" charset="0"/>
              </a:rPr>
              <a:t>3 </a:t>
            </a:r>
            <a:r>
              <a:rPr lang="en-US" sz="2400" dirty="0" err="1">
                <a:latin typeface="Calibri" pitchFamily="34" charset="0"/>
              </a:rPr>
              <a:t>Bxtors</a:t>
            </a:r>
            <a:r>
              <a:rPr lang="en-US" sz="2400" dirty="0">
                <a:latin typeface="Calibri" pitchFamily="34" charset="0"/>
              </a:rPr>
              <a:t>)</a:t>
            </a:r>
          </a:p>
          <a:p>
            <a:pPr>
              <a:lnSpc>
                <a:spcPct val="80000"/>
              </a:lnSpc>
              <a:buFontTx/>
              <a:buNone/>
            </a:pPr>
            <a:r>
              <a:rPr lang="en-US" sz="2400" dirty="0">
                <a:solidFill>
                  <a:srgbClr val="FF0000"/>
                </a:solidFill>
                <a:latin typeface="Calibri" pitchFamily="34" charset="0"/>
              </a:rPr>
              <a:t>2017 Apple A12X Bionic 10 </a:t>
            </a:r>
            <a:r>
              <a:rPr lang="en-US" sz="2400" dirty="0" err="1">
                <a:solidFill>
                  <a:srgbClr val="FF0000"/>
                </a:solidFill>
                <a:latin typeface="Calibri" pitchFamily="34" charset="0"/>
              </a:rPr>
              <a:t>Bxtors</a:t>
            </a:r>
            <a:r>
              <a:rPr lang="en-US" sz="2400" dirty="0">
                <a:solidFill>
                  <a:srgbClr val="FF0000"/>
                </a:solidFill>
                <a:latin typeface="Calibri" pitchFamily="34" charset="0"/>
              </a:rPr>
              <a:t>, Qualcomm </a:t>
            </a:r>
            <a:r>
              <a:rPr lang="en-US" sz="2400" dirty="0" err="1">
                <a:solidFill>
                  <a:srgbClr val="FF0000"/>
                </a:solidFill>
                <a:latin typeface="Calibri" pitchFamily="34" charset="0"/>
              </a:rPr>
              <a:t>Centriq</a:t>
            </a:r>
            <a:r>
              <a:rPr lang="en-US" sz="2400" dirty="0">
                <a:solidFill>
                  <a:srgbClr val="FF0000"/>
                </a:solidFill>
                <a:latin typeface="Calibri" pitchFamily="34" charset="0"/>
              </a:rPr>
              <a:t> 2400 18Bxtors</a:t>
            </a:r>
          </a:p>
          <a:p>
            <a:pPr>
              <a:lnSpc>
                <a:spcPct val="80000"/>
              </a:lnSpc>
              <a:buFontTx/>
              <a:buNone/>
            </a:pPr>
            <a:r>
              <a:rPr lang="en-US" sz="2400" dirty="0">
                <a:solidFill>
                  <a:srgbClr val="FF0000"/>
                </a:solidFill>
                <a:latin typeface="Calibri" pitchFamily="34" charset="0"/>
              </a:rPr>
              <a:t>2017 </a:t>
            </a:r>
            <a:r>
              <a:rPr lang="en-US" sz="2400" dirty="0" err="1">
                <a:solidFill>
                  <a:srgbClr val="FF0000"/>
                </a:solidFill>
                <a:latin typeface="Calibri" pitchFamily="34" charset="0"/>
              </a:rPr>
              <a:t>Nvidia</a:t>
            </a:r>
            <a:r>
              <a:rPr lang="en-US" sz="2400" dirty="0">
                <a:solidFill>
                  <a:srgbClr val="FF0000"/>
                </a:solidFill>
                <a:latin typeface="Calibri" pitchFamily="34" charset="0"/>
              </a:rPr>
              <a:t> GV100 Volta 21 </a:t>
            </a:r>
            <a:r>
              <a:rPr lang="en-US" sz="2400" dirty="0" err="1">
                <a:solidFill>
                  <a:srgbClr val="FF0000"/>
                </a:solidFill>
                <a:latin typeface="Calibri" pitchFamily="34" charset="0"/>
              </a:rPr>
              <a:t>Bxtors</a:t>
            </a:r>
            <a:endParaRPr lang="el-GR" sz="2400" dirty="0">
              <a:solidFill>
                <a:srgbClr val="FF0000"/>
              </a:solidFill>
              <a:latin typeface="Calibri" pitchFamily="34" charset="0"/>
            </a:endParaRPr>
          </a:p>
          <a:p>
            <a:pPr>
              <a:lnSpc>
                <a:spcPct val="80000"/>
              </a:lnSpc>
              <a:buFontTx/>
              <a:buNone/>
            </a:pPr>
            <a:endParaRPr lang="en-US" sz="2400" dirty="0">
              <a:latin typeface="Calibri" pitchFamily="34" charset="0"/>
            </a:endParaRPr>
          </a:p>
          <a:p>
            <a:pPr>
              <a:buFontTx/>
              <a:buNone/>
            </a:pPr>
            <a:endParaRPr lang="el-GR" sz="4000" dirty="0">
              <a:latin typeface="Calibri" pitchFamily="34" charset="0"/>
            </a:endParaRPr>
          </a:p>
        </p:txBody>
      </p:sp>
      <p:sp>
        <p:nvSpPr>
          <p:cNvPr id="5" name="2 - Θέση αριθμού διαφάνειας">
            <a:extLst>
              <a:ext uri="{FF2B5EF4-FFF2-40B4-BE49-F238E27FC236}">
                <a16:creationId xmlns:a16="http://schemas.microsoft.com/office/drawing/2014/main" id="{A1FE37E9-9574-8146-8868-5C790CC25BCD}"/>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13</a:t>
            </a:fld>
            <a:endParaRPr lang="en-US" sz="1600" dirty="0">
              <a:latin typeface="Calibri" charset="0"/>
            </a:endParaRPr>
          </a:p>
        </p:txBody>
      </p:sp>
    </p:spTree>
    <p:extLst>
      <p:ext uri="{BB962C8B-B14F-4D97-AF65-F5344CB8AC3E}">
        <p14:creationId xmlns:p14="http://schemas.microsoft.com/office/powerpoint/2010/main" val="325270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1FA481-942E-40EF-8F21-8A6C8F9AF166}" type="slidenum">
              <a:rPr lang="en-US" altLang="el-GR" sz="1400">
                <a:solidFill>
                  <a:schemeClr val="bg2"/>
                </a:solidFill>
                <a:latin typeface="Calibri" panose="020F0502020204030204" pitchFamily="34" charset="0"/>
              </a:rPr>
              <a:pPr/>
              <a:t>14</a:t>
            </a:fld>
            <a:endParaRPr lang="en-US" altLang="el-GR" sz="1400">
              <a:solidFill>
                <a:schemeClr val="bg2"/>
              </a:solidFill>
              <a:latin typeface="Calibri" panose="020F0502020204030204" pitchFamily="34" charset="0"/>
            </a:endParaRPr>
          </a:p>
        </p:txBody>
      </p:sp>
      <p:sp>
        <p:nvSpPr>
          <p:cNvPr id="18435" name="Rectangle 2"/>
          <p:cNvSpPr>
            <a:spLocks noGrp="1" noChangeArrowheads="1"/>
          </p:cNvSpPr>
          <p:nvPr>
            <p:ph type="title"/>
          </p:nvPr>
        </p:nvSpPr>
        <p:spPr>
          <a:xfrm>
            <a:off x="342900" y="228600"/>
            <a:ext cx="8458200" cy="609600"/>
          </a:xfrm>
        </p:spPr>
        <p:txBody>
          <a:bodyPr/>
          <a:lstStyle/>
          <a:p>
            <a:r>
              <a:rPr lang="en-US" altLang="el-GR" sz="3200" dirty="0">
                <a:latin typeface="Calibri" panose="020F0502020204030204" pitchFamily="34" charset="0"/>
              </a:rPr>
              <a:t>UltraSPARC T2: </a:t>
            </a:r>
            <a:r>
              <a:rPr lang="el-GR" altLang="el-GR" sz="3200" dirty="0">
                <a:latin typeface="Calibri" panose="020F0502020204030204" pitchFamily="34" charset="0"/>
              </a:rPr>
              <a:t>Niagara-2</a:t>
            </a:r>
            <a:r>
              <a:rPr lang="en-US" altLang="el-GR" sz="3200" dirty="0">
                <a:latin typeface="Calibri" panose="020F0502020204030204" pitchFamily="34" charset="0"/>
              </a:rPr>
              <a:t> </a:t>
            </a:r>
            <a:r>
              <a:rPr lang="en-US" altLang="el-GR" sz="3200" dirty="0" err="1">
                <a:latin typeface="Calibri" panose="020F0502020204030204" pitchFamily="34" charset="0"/>
              </a:rPr>
              <a:t>cpu</a:t>
            </a:r>
            <a:endParaRPr lang="el-GR" altLang="el-GR" sz="3200" dirty="0">
              <a:latin typeface="Calibri" panose="020F0502020204030204" pitchFamily="34" charset="0"/>
            </a:endParaRPr>
          </a:p>
        </p:txBody>
      </p:sp>
      <p:sp>
        <p:nvSpPr>
          <p:cNvPr id="18436" name="Rectangle 3"/>
          <p:cNvSpPr>
            <a:spLocks noGrp="1" noChangeArrowheads="1"/>
          </p:cNvSpPr>
          <p:nvPr>
            <p:ph type="body" idx="1"/>
          </p:nvPr>
        </p:nvSpPr>
        <p:spPr>
          <a:xfrm>
            <a:off x="813048" y="1219200"/>
            <a:ext cx="7359352" cy="4876800"/>
          </a:xfrm>
        </p:spPr>
        <p:txBody>
          <a:bodyPr/>
          <a:lstStyle/>
          <a:p>
            <a:pPr>
              <a:buFontTx/>
              <a:buNone/>
            </a:pPr>
            <a:r>
              <a:rPr lang="el-GR" altLang="el-GR" dirty="0">
                <a:latin typeface="Calibri" panose="020F0502020204030204" pitchFamily="34" charset="0"/>
              </a:rPr>
              <a:t>500 </a:t>
            </a:r>
            <a:r>
              <a:rPr lang="el-GR" altLang="el-GR" dirty="0" err="1">
                <a:latin typeface="Calibri" panose="020F0502020204030204" pitchFamily="34" charset="0"/>
              </a:rPr>
              <a:t>million</a:t>
            </a:r>
            <a:r>
              <a:rPr lang="el-GR" altLang="el-GR" dirty="0">
                <a:latin typeface="Calibri" panose="020F0502020204030204" pitchFamily="34" charset="0"/>
              </a:rPr>
              <a:t> </a:t>
            </a:r>
            <a:r>
              <a:rPr lang="el-GR" altLang="el-GR" dirty="0" err="1">
                <a:latin typeface="Calibri" panose="020F0502020204030204" pitchFamily="34" charset="0"/>
              </a:rPr>
              <a:t>transistors</a:t>
            </a:r>
            <a:r>
              <a:rPr lang="el-GR" altLang="el-GR" dirty="0">
                <a:latin typeface="Calibri" panose="020F0502020204030204" pitchFamily="34" charset="0"/>
              </a:rPr>
              <a:t> </a:t>
            </a:r>
            <a:endParaRPr lang="en-US" altLang="el-GR" dirty="0">
              <a:latin typeface="Calibri" panose="020F0502020204030204" pitchFamily="34" charset="0"/>
            </a:endParaRPr>
          </a:p>
          <a:p>
            <a:pPr>
              <a:buFontTx/>
              <a:buNone/>
            </a:pPr>
            <a:r>
              <a:rPr lang="el-GR" altLang="el-GR" dirty="0">
                <a:latin typeface="Calibri" panose="020F0502020204030204" pitchFamily="34" charset="0"/>
              </a:rPr>
              <a:t>342 </a:t>
            </a:r>
            <a:r>
              <a:rPr lang="el-GR" altLang="el-GR" dirty="0" err="1">
                <a:latin typeface="Calibri" panose="020F0502020204030204" pitchFamily="34" charset="0"/>
              </a:rPr>
              <a:t>square</a:t>
            </a:r>
            <a:r>
              <a:rPr lang="el-GR" altLang="el-GR" dirty="0">
                <a:latin typeface="Calibri" panose="020F0502020204030204" pitchFamily="34" charset="0"/>
              </a:rPr>
              <a:t> </a:t>
            </a:r>
            <a:r>
              <a:rPr lang="el-GR" altLang="el-GR" dirty="0" err="1">
                <a:latin typeface="Calibri" panose="020F0502020204030204" pitchFamily="34" charset="0"/>
              </a:rPr>
              <a:t>millimeter</a:t>
            </a:r>
            <a:r>
              <a:rPr lang="el-GR" altLang="el-GR" dirty="0">
                <a:latin typeface="Calibri" panose="020F0502020204030204" pitchFamily="34" charset="0"/>
              </a:rPr>
              <a:t> </a:t>
            </a:r>
            <a:r>
              <a:rPr lang="el-GR" altLang="el-GR" dirty="0" err="1">
                <a:latin typeface="Calibri" panose="020F0502020204030204" pitchFamily="34" charset="0"/>
              </a:rPr>
              <a:t>die</a:t>
            </a:r>
            <a:r>
              <a:rPr lang="el-GR" altLang="el-GR" dirty="0">
                <a:latin typeface="Calibri" panose="020F0502020204030204" pitchFamily="34" charset="0"/>
              </a:rPr>
              <a:t> </a:t>
            </a:r>
            <a:r>
              <a:rPr lang="el-GR" altLang="el-GR" dirty="0" err="1">
                <a:latin typeface="Calibri" panose="020F0502020204030204" pitchFamily="34" charset="0"/>
              </a:rPr>
              <a:t>size</a:t>
            </a:r>
            <a:endParaRPr lang="en-US" altLang="el-GR" dirty="0">
              <a:latin typeface="Calibri" panose="020F0502020204030204" pitchFamily="34" charset="0"/>
            </a:endParaRPr>
          </a:p>
          <a:p>
            <a:pPr>
              <a:buFontTx/>
              <a:buNone/>
            </a:pPr>
            <a:r>
              <a:rPr lang="el-GR" altLang="el-GR" dirty="0">
                <a:latin typeface="Calibri" panose="020F0502020204030204" pitchFamily="34" charset="0"/>
              </a:rPr>
              <a:t>11-layer, 65 n</a:t>
            </a:r>
            <a:r>
              <a:rPr lang="en-US" altLang="el-GR" dirty="0">
                <a:latin typeface="Calibri" panose="020F0502020204030204" pitchFamily="34" charset="0"/>
              </a:rPr>
              <a:t>m</a:t>
            </a:r>
            <a:r>
              <a:rPr lang="el-GR" altLang="el-GR" dirty="0">
                <a:latin typeface="Calibri" panose="020F0502020204030204" pitchFamily="34" charset="0"/>
              </a:rPr>
              <a:t> </a:t>
            </a:r>
            <a:r>
              <a:rPr lang="el-GR" altLang="el-GR" dirty="0" err="1">
                <a:latin typeface="Calibri" panose="020F0502020204030204" pitchFamily="34" charset="0"/>
              </a:rPr>
              <a:t>process</a:t>
            </a:r>
            <a:r>
              <a:rPr lang="el-GR" altLang="el-GR" dirty="0">
                <a:latin typeface="Calibri" panose="020F0502020204030204" pitchFamily="34" charset="0"/>
              </a:rPr>
              <a:t> </a:t>
            </a:r>
            <a:r>
              <a:rPr lang="el-GR" altLang="el-GR" dirty="0" err="1">
                <a:latin typeface="Calibri" panose="020F0502020204030204" pitchFamily="34" charset="0"/>
              </a:rPr>
              <a:t>from</a:t>
            </a:r>
            <a:r>
              <a:rPr lang="el-GR" altLang="el-GR" dirty="0">
                <a:latin typeface="Calibri" panose="020F0502020204030204" pitchFamily="34" charset="0"/>
              </a:rPr>
              <a:t> </a:t>
            </a:r>
            <a:r>
              <a:rPr lang="el-GR" altLang="el-GR" dirty="0" err="1">
                <a:latin typeface="Calibri" panose="020F0502020204030204" pitchFamily="34" charset="0"/>
              </a:rPr>
              <a:t>Texas</a:t>
            </a:r>
            <a:r>
              <a:rPr lang="el-GR" altLang="el-GR" dirty="0">
                <a:latin typeface="Calibri" panose="020F0502020204030204" pitchFamily="34" charset="0"/>
              </a:rPr>
              <a:t> </a:t>
            </a:r>
            <a:r>
              <a:rPr lang="el-GR" altLang="el-GR" dirty="0" err="1">
                <a:latin typeface="Calibri" panose="020F0502020204030204" pitchFamily="34" charset="0"/>
              </a:rPr>
              <a:t>Instruments</a:t>
            </a:r>
            <a:r>
              <a:rPr lang="el-GR" altLang="el-GR" dirty="0">
                <a:latin typeface="Calibri" panose="020F0502020204030204" pitchFamily="34" charset="0"/>
              </a:rPr>
              <a:t> </a:t>
            </a:r>
            <a:endParaRPr lang="en-US" altLang="el-GR" dirty="0">
              <a:latin typeface="Calibri" panose="020F0502020204030204" pitchFamily="34" charset="0"/>
            </a:endParaRPr>
          </a:p>
          <a:p>
            <a:pPr>
              <a:buFontTx/>
              <a:buNone/>
            </a:pPr>
            <a:r>
              <a:rPr lang="el-GR" altLang="el-GR" dirty="0">
                <a:latin typeface="Calibri" panose="020F0502020204030204" pitchFamily="34" charset="0"/>
              </a:rPr>
              <a:t>T2 </a:t>
            </a:r>
            <a:r>
              <a:rPr lang="el-GR" altLang="el-GR" dirty="0" err="1">
                <a:latin typeface="Calibri" panose="020F0502020204030204" pitchFamily="34" charset="0"/>
              </a:rPr>
              <a:t>chip</a:t>
            </a:r>
            <a:r>
              <a:rPr lang="el-GR" altLang="el-GR" dirty="0">
                <a:latin typeface="Calibri" panose="020F0502020204030204" pitchFamily="34" charset="0"/>
              </a:rPr>
              <a:t>, </a:t>
            </a:r>
            <a:r>
              <a:rPr lang="el-GR" altLang="el-GR" dirty="0" err="1">
                <a:latin typeface="Calibri" panose="020F0502020204030204" pitchFamily="34" charset="0"/>
              </a:rPr>
              <a:t>which</a:t>
            </a:r>
            <a:r>
              <a:rPr lang="el-GR" altLang="el-GR" dirty="0">
                <a:latin typeface="Calibri" panose="020F0502020204030204" pitchFamily="34" charset="0"/>
              </a:rPr>
              <a:t> </a:t>
            </a:r>
            <a:r>
              <a:rPr lang="el-GR" altLang="el-GR" dirty="0" err="1">
                <a:latin typeface="Calibri" panose="020F0502020204030204" pitchFamily="34" charset="0"/>
              </a:rPr>
              <a:t>has</a:t>
            </a:r>
            <a:r>
              <a:rPr lang="el-GR" altLang="el-GR" dirty="0">
                <a:latin typeface="Calibri" panose="020F0502020204030204" pitchFamily="34" charset="0"/>
              </a:rPr>
              <a:t> </a:t>
            </a:r>
            <a:r>
              <a:rPr lang="el-GR" altLang="el-GR" dirty="0" err="1">
                <a:latin typeface="Calibri" panose="020F0502020204030204" pitchFamily="34" charset="0"/>
              </a:rPr>
              <a:t>only</a:t>
            </a:r>
            <a:r>
              <a:rPr lang="el-GR" altLang="el-GR" dirty="0">
                <a:latin typeface="Calibri" panose="020F0502020204030204" pitchFamily="34" charset="0"/>
              </a:rPr>
              <a:t> 720 </a:t>
            </a:r>
            <a:r>
              <a:rPr lang="el-GR" altLang="el-GR" dirty="0" err="1">
                <a:latin typeface="Calibri" panose="020F0502020204030204" pitchFamily="34" charset="0"/>
              </a:rPr>
              <a:t>pins</a:t>
            </a:r>
            <a:r>
              <a:rPr lang="el-GR" altLang="el-GR" dirty="0">
                <a:latin typeface="Calibri" panose="020F0502020204030204" pitchFamily="34" charset="0"/>
              </a:rPr>
              <a:t>. </a:t>
            </a:r>
            <a:endParaRPr lang="en-US" altLang="el-GR" dirty="0">
              <a:latin typeface="Calibri" panose="020F0502020204030204" pitchFamily="34" charset="0"/>
            </a:endParaRPr>
          </a:p>
          <a:p>
            <a:pPr>
              <a:buFontTx/>
              <a:buNone/>
            </a:pPr>
            <a:r>
              <a:rPr lang="el-GR" altLang="el-GR" dirty="0">
                <a:latin typeface="Calibri" panose="020F0502020204030204" pitchFamily="34" charset="0"/>
              </a:rPr>
              <a:t>200 </a:t>
            </a:r>
            <a:r>
              <a:rPr lang="el-GR" altLang="el-GR" dirty="0" err="1">
                <a:latin typeface="Calibri" panose="020F0502020204030204" pitchFamily="34" charset="0"/>
              </a:rPr>
              <a:t>are</a:t>
            </a:r>
            <a:r>
              <a:rPr lang="el-GR" altLang="el-GR" dirty="0">
                <a:latin typeface="Calibri" panose="020F0502020204030204" pitchFamily="34" charset="0"/>
              </a:rPr>
              <a:t> </a:t>
            </a:r>
            <a:r>
              <a:rPr lang="el-GR" altLang="el-GR" dirty="0" err="1">
                <a:latin typeface="Calibri" panose="020F0502020204030204" pitchFamily="34" charset="0"/>
              </a:rPr>
              <a:t>used</a:t>
            </a:r>
            <a:r>
              <a:rPr lang="el-GR" altLang="el-GR" dirty="0">
                <a:latin typeface="Calibri" panose="020F0502020204030204" pitchFamily="34" charset="0"/>
              </a:rPr>
              <a:t> for </a:t>
            </a:r>
            <a:r>
              <a:rPr lang="el-GR" altLang="el-GR" dirty="0" err="1">
                <a:latin typeface="Calibri" panose="020F0502020204030204" pitchFamily="34" charset="0"/>
              </a:rPr>
              <a:t>testing</a:t>
            </a:r>
            <a:r>
              <a:rPr lang="el-GR" altLang="el-GR" dirty="0">
                <a:latin typeface="Calibri" panose="020F0502020204030204" pitchFamily="34" charset="0"/>
              </a:rPr>
              <a:t> the </a:t>
            </a:r>
            <a:r>
              <a:rPr lang="el-GR" altLang="el-GR" dirty="0" err="1">
                <a:latin typeface="Calibri" panose="020F0502020204030204" pitchFamily="34" charset="0"/>
              </a:rPr>
              <a:t>chip</a:t>
            </a:r>
            <a:endParaRPr lang="en-US" altLang="el-GR" dirty="0">
              <a:latin typeface="Calibri" panose="020F0502020204030204" pitchFamily="34" charset="0"/>
            </a:endParaRPr>
          </a:p>
          <a:p>
            <a:pPr>
              <a:buFontTx/>
              <a:buNone/>
            </a:pPr>
            <a:endParaRPr lang="en-US" altLang="el-GR" dirty="0">
              <a:latin typeface="Calibri" panose="020F0502020204030204" pitchFamily="34" charset="0"/>
            </a:endParaRPr>
          </a:p>
          <a:p>
            <a:pPr>
              <a:buFontTx/>
              <a:buNone/>
            </a:pPr>
            <a:r>
              <a:rPr lang="en-US" altLang="el-GR" dirty="0">
                <a:latin typeface="Calibri" panose="020F0502020204030204" pitchFamily="34" charset="0"/>
              </a:rPr>
              <a:t>8</a:t>
            </a:r>
            <a:r>
              <a:rPr lang="el-GR" altLang="el-GR" dirty="0">
                <a:latin typeface="Calibri" panose="020F0502020204030204" pitchFamily="34" charset="0"/>
              </a:rPr>
              <a:t> </a:t>
            </a:r>
            <a:r>
              <a:rPr lang="el-GR" altLang="el-GR" dirty="0" err="1">
                <a:latin typeface="Calibri" panose="020F0502020204030204" pitchFamily="34" charset="0"/>
              </a:rPr>
              <a:t>cores</a:t>
            </a:r>
            <a:r>
              <a:rPr lang="el-GR" altLang="el-GR" dirty="0">
                <a:latin typeface="Calibri" panose="020F0502020204030204" pitchFamily="34" charset="0"/>
              </a:rPr>
              <a:t>, κάθε </a:t>
            </a:r>
            <a:r>
              <a:rPr lang="en-US" altLang="el-GR" dirty="0">
                <a:latin typeface="Calibri" panose="020F0502020204030204" pitchFamily="34" charset="0"/>
              </a:rPr>
              <a:t>core </a:t>
            </a:r>
            <a:r>
              <a:rPr lang="el-GR" altLang="el-GR" dirty="0">
                <a:latin typeface="Calibri" panose="020F0502020204030204" pitchFamily="34" charset="0"/>
              </a:rPr>
              <a:t>τρέχει ταυτόχρονα 8 νήματα (</a:t>
            </a:r>
            <a:r>
              <a:rPr lang="el-GR" altLang="el-GR" dirty="0" err="1">
                <a:latin typeface="Calibri" panose="020F0502020204030204" pitchFamily="34" charset="0"/>
              </a:rPr>
              <a:t>threads</a:t>
            </a:r>
            <a:r>
              <a:rPr lang="el-GR" altLang="el-GR" dirty="0">
                <a:latin typeface="Calibri" panose="020F0502020204030204" pitchFamily="34" charset="0"/>
              </a:rPr>
              <a:t>)</a:t>
            </a:r>
          </a:p>
          <a:p>
            <a:pPr>
              <a:buFontTx/>
              <a:buNone/>
            </a:pPr>
            <a:r>
              <a:rPr lang="el-GR" altLang="el-GR" dirty="0">
                <a:latin typeface="Calibri" panose="020F0502020204030204" pitchFamily="34" charset="0"/>
              </a:rPr>
              <a:t>Σύνολο 64 νήματα ταυτόχρονα…..</a:t>
            </a:r>
            <a:endParaRPr lang="en-US" altLang="el-GR" dirty="0">
              <a:latin typeface="Calibri" panose="020F0502020204030204" pitchFamily="34" charset="0"/>
            </a:endParaRPr>
          </a:p>
          <a:p>
            <a:pPr>
              <a:buFontTx/>
              <a:buNone/>
            </a:pPr>
            <a:endParaRPr lang="en-US" altLang="el-GR" dirty="0">
              <a:latin typeface="Calibri" panose="020F0502020204030204" pitchFamily="34" charset="0"/>
            </a:endParaRPr>
          </a:p>
          <a:p>
            <a:pPr>
              <a:buFontTx/>
              <a:buNone/>
            </a:pPr>
            <a:r>
              <a:rPr lang="en-US" altLang="el-GR" dirty="0">
                <a:latin typeface="Calibri" panose="020F0502020204030204" pitchFamily="34" charset="0"/>
              </a:rPr>
              <a:t>2007</a:t>
            </a:r>
            <a:endParaRPr lang="el-GR" altLang="el-GR"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4265D36-6C28-4D3D-B460-4AB6A886ED6D}" type="slidenum">
              <a:rPr lang="en-US" altLang="el-GR" sz="1400">
                <a:solidFill>
                  <a:schemeClr val="bg2"/>
                </a:solidFill>
                <a:latin typeface="Calibri" panose="020F0502020204030204" pitchFamily="34" charset="0"/>
              </a:rPr>
              <a:pPr/>
              <a:t>15</a:t>
            </a:fld>
            <a:endParaRPr lang="en-US" altLang="el-GR" sz="1400">
              <a:solidFill>
                <a:schemeClr val="bg2"/>
              </a:solidFill>
              <a:latin typeface="Calibri" panose="020F0502020204030204" pitchFamily="34" charset="0"/>
            </a:endParaRPr>
          </a:p>
        </p:txBody>
      </p:sp>
      <p:pic>
        <p:nvPicPr>
          <p:cNvPr id="19459" name="Picture 2" descr="mooreslawgraph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800" y="3071813"/>
            <a:ext cx="5791200" cy="3333750"/>
          </a:xfrm>
          <a:noFill/>
        </p:spPr>
      </p:pic>
      <p:sp>
        <p:nvSpPr>
          <p:cNvPr id="19460" name="Rectangle 3"/>
          <p:cNvSpPr>
            <a:spLocks noGrp="1" noChangeArrowheads="1"/>
          </p:cNvSpPr>
          <p:nvPr>
            <p:ph type="title"/>
          </p:nvPr>
        </p:nvSpPr>
        <p:spPr>
          <a:xfrm>
            <a:off x="342900" y="0"/>
            <a:ext cx="8458200" cy="485775"/>
          </a:xfrm>
          <a:noFill/>
        </p:spPr>
        <p:txBody>
          <a:bodyPr lIns="90487" tIns="44450" rIns="90487" bIns="44450"/>
          <a:lstStyle/>
          <a:p>
            <a:r>
              <a:rPr lang="en-US" altLang="el-GR" sz="2800" dirty="0">
                <a:latin typeface="Calibri" panose="020F0502020204030204" pitchFamily="34" charset="0"/>
              </a:rPr>
              <a:t>Moore’s Law: Microprocessor Capacity</a:t>
            </a:r>
            <a:endParaRPr lang="en-US" altLang="el-GR" sz="3200" dirty="0">
              <a:latin typeface="Calibri" panose="020F0502020204030204" pitchFamily="34" charset="0"/>
            </a:endParaRPr>
          </a:p>
        </p:txBody>
      </p:sp>
      <p:pic>
        <p:nvPicPr>
          <p:cNvPr id="542728" name="Picture 8"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642938"/>
            <a:ext cx="450056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mo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42938"/>
            <a:ext cx="30480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1"/>
          <p:cNvSpPr>
            <a:spLocks noChangeArrowheads="1"/>
          </p:cNvSpPr>
          <p:nvPr/>
        </p:nvSpPr>
        <p:spPr bwMode="auto">
          <a:xfrm>
            <a:off x="395288" y="3500438"/>
            <a:ext cx="30956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kumimoji="1" lang="en-US" altLang="el-GR" sz="2000">
                <a:latin typeface="Calibri" panose="020F0502020204030204" pitchFamily="34" charset="0"/>
                <a:cs typeface="Arial" panose="020B0604020202020204" pitchFamily="34" charset="0"/>
              </a:rPr>
              <a:t>Gordon Moore (</a:t>
            </a:r>
            <a:r>
              <a:rPr kumimoji="1" lang="el-GR" altLang="el-GR" sz="2000">
                <a:latin typeface="Calibri" panose="020F0502020204030204" pitchFamily="34" charset="0"/>
                <a:cs typeface="Arial" panose="020B0604020202020204" pitchFamily="34" charset="0"/>
              </a:rPr>
              <a:t>συνιδρυτής της</a:t>
            </a:r>
            <a:r>
              <a:rPr kumimoji="1" lang="en-US" altLang="el-GR" sz="2000">
                <a:latin typeface="Calibri" panose="020F0502020204030204" pitchFamily="34" charset="0"/>
                <a:cs typeface="Arial" panose="020B0604020202020204" pitchFamily="34" charset="0"/>
              </a:rPr>
              <a:t> Intel)</a:t>
            </a:r>
            <a:endParaRPr kumimoji="1" lang="el-GR" altLang="el-GR" sz="2000">
              <a:latin typeface="Calibri" panose="020F0502020204030204" pitchFamily="34" charset="0"/>
              <a:cs typeface="Arial" panose="020B0604020202020204" pitchFamily="34" charset="0"/>
            </a:endParaRPr>
          </a:p>
          <a:p>
            <a:endParaRPr kumimoji="1" lang="el-GR" altLang="el-GR" sz="2000">
              <a:latin typeface="Calibri" panose="020F0502020204030204" pitchFamily="34" charset="0"/>
              <a:cs typeface="Arial" panose="020B0604020202020204" pitchFamily="34" charset="0"/>
            </a:endParaRPr>
          </a:p>
          <a:p>
            <a:r>
              <a:rPr kumimoji="1" lang="en-US" altLang="el-GR" sz="2000">
                <a:latin typeface="Calibri" panose="020F0502020204030204" pitchFamily="34" charset="0"/>
                <a:cs typeface="Arial" panose="020B0604020202020204" pitchFamily="34" charset="0"/>
              </a:rPr>
              <a:t> 1965</a:t>
            </a:r>
            <a:r>
              <a:rPr kumimoji="1" lang="el-GR" altLang="el-GR" sz="2000">
                <a:latin typeface="Calibri" panose="020F0502020204030204" pitchFamily="34" charset="0"/>
                <a:cs typeface="Arial" panose="020B0604020202020204" pitchFamily="34" charset="0"/>
              </a:rPr>
              <a:t>:η πυκνότητα των </a:t>
            </a:r>
            <a:r>
              <a:rPr kumimoji="1" lang="en-US" altLang="el-GR" sz="2000">
                <a:latin typeface="Calibri" panose="020F0502020204030204" pitchFamily="34" charset="0"/>
                <a:cs typeface="Arial" panose="020B0604020202020204" pitchFamily="34" charset="0"/>
              </a:rPr>
              <a:t>transistors </a:t>
            </a:r>
            <a:r>
              <a:rPr kumimoji="1" lang="el-GR" altLang="el-GR" sz="2000">
                <a:latin typeface="Calibri" panose="020F0502020204030204" pitchFamily="34" charset="0"/>
                <a:cs typeface="Arial" panose="020B0604020202020204" pitchFamily="34" charset="0"/>
              </a:rPr>
              <a:t>σε </a:t>
            </a:r>
            <a:r>
              <a:rPr kumimoji="1" lang="en-US" altLang="el-GR" sz="2000">
                <a:latin typeface="Calibri" panose="020F0502020204030204" pitchFamily="34" charset="0"/>
                <a:cs typeface="Arial" panose="020B0604020202020204" pitchFamily="34" charset="0"/>
              </a:rPr>
              <a:t>chips </a:t>
            </a:r>
            <a:r>
              <a:rPr kumimoji="1" lang="el-GR" altLang="el-GR" sz="2000">
                <a:latin typeface="Calibri" panose="020F0502020204030204" pitchFamily="34" charset="0"/>
                <a:cs typeface="Arial" panose="020B0604020202020204" pitchFamily="34" charset="0"/>
              </a:rPr>
              <a:t>ημιαγωγών θα</a:t>
            </a:r>
            <a:r>
              <a:rPr kumimoji="1" lang="en-US" altLang="el-GR" sz="2000">
                <a:latin typeface="Calibri" panose="020F0502020204030204" pitchFamily="34" charset="0"/>
                <a:cs typeface="Arial" panose="020B0604020202020204" pitchFamily="34" charset="0"/>
              </a:rPr>
              <a:t> </a:t>
            </a:r>
            <a:r>
              <a:rPr kumimoji="1" lang="el-GR" altLang="el-GR" sz="2000">
                <a:latin typeface="Calibri" panose="020F0502020204030204" pitchFamily="34" charset="0"/>
                <a:cs typeface="Arial" panose="020B0604020202020204" pitchFamily="34" charset="0"/>
              </a:rPr>
              <a:t>διπλασιάζεται κάθε</a:t>
            </a:r>
            <a:r>
              <a:rPr kumimoji="1" lang="en-US" altLang="el-GR" sz="2000">
                <a:latin typeface="Calibri" panose="020F0502020204030204" pitchFamily="34" charset="0"/>
                <a:cs typeface="Arial" panose="020B0604020202020204" pitchFamily="34" charset="0"/>
              </a:rPr>
              <a:t> </a:t>
            </a:r>
            <a:r>
              <a:rPr kumimoji="1" lang="el-GR" altLang="el-GR" sz="2000">
                <a:latin typeface="Calibri" panose="020F0502020204030204" pitchFamily="34" charset="0"/>
                <a:cs typeface="Arial" panose="020B0604020202020204" pitchFamily="34" charset="0"/>
              </a:rPr>
              <a:t>24</a:t>
            </a:r>
            <a:r>
              <a:rPr kumimoji="1" lang="en-US" altLang="el-GR" sz="2000">
                <a:latin typeface="Calibri" panose="020F0502020204030204" pitchFamily="34" charset="0"/>
                <a:cs typeface="Arial" panose="020B0604020202020204" pitchFamily="34" charset="0"/>
              </a:rPr>
              <a:t> </a:t>
            </a:r>
            <a:r>
              <a:rPr kumimoji="1" lang="el-GR" altLang="el-GR" sz="2000">
                <a:latin typeface="Calibri" panose="020F0502020204030204" pitchFamily="34" charset="0"/>
                <a:cs typeface="Arial" panose="020B0604020202020204" pitchFamily="34" charset="0"/>
              </a:rPr>
              <a:t>μήνες</a:t>
            </a:r>
            <a:r>
              <a:rPr kumimoji="1" lang="en-US" altLang="el-GR" sz="2000">
                <a:latin typeface="Calibri" panose="020F0502020204030204" pitchFamily="34" charset="0"/>
                <a:cs typeface="Arial" panose="020B06040202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28"/>
                                        </p:tgtEl>
                                        <p:attrNameLst>
                                          <p:attrName>style.visibility</p:attrName>
                                        </p:attrNameLst>
                                      </p:cBhvr>
                                      <p:to>
                                        <p:strVal val="visible"/>
                                      </p:to>
                                    </p:set>
                                    <p:animEffect transition="in" filter="fade">
                                      <p:cBhvr>
                                        <p:cTn id="7" dur="2000"/>
                                        <p:tgtEl>
                                          <p:spTgt spid="542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AC960B0-014F-484E-9CC0-55CDA3F88C0C}" type="slidenum">
              <a:rPr lang="en-US" altLang="el-GR" sz="1400">
                <a:solidFill>
                  <a:schemeClr val="bg2"/>
                </a:solidFill>
                <a:latin typeface="Calibri" panose="020F0502020204030204" pitchFamily="34" charset="0"/>
              </a:rPr>
              <a:pPr/>
              <a:t>16</a:t>
            </a:fld>
            <a:endParaRPr lang="en-US" altLang="el-GR" sz="1400">
              <a:solidFill>
                <a:schemeClr val="bg2"/>
              </a:solidFill>
              <a:latin typeface="Calibri" panose="020F0502020204030204" pitchFamily="34"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8" y="428625"/>
            <a:ext cx="7042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6" name="Text Box 6"/>
          <p:cNvSpPr txBox="1">
            <a:spLocks noChangeArrowheads="1"/>
          </p:cNvSpPr>
          <p:nvPr/>
        </p:nvSpPr>
        <p:spPr bwMode="auto">
          <a:xfrm>
            <a:off x="1476375" y="0"/>
            <a:ext cx="669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l-GR" altLang="el-GR" sz="2800" b="1" dirty="0" err="1">
                <a:solidFill>
                  <a:schemeClr val="accent2"/>
                </a:solidFill>
                <a:latin typeface="Calibri" panose="020F0502020204030204" pitchFamily="34" charset="0"/>
              </a:rPr>
              <a:t>Electronics</a:t>
            </a:r>
            <a:r>
              <a:rPr lang="el-GR" altLang="el-GR" sz="2800" b="1" dirty="0">
                <a:solidFill>
                  <a:schemeClr val="accent2"/>
                </a:solidFill>
                <a:latin typeface="Calibri" panose="020F0502020204030204" pitchFamily="34" charset="0"/>
              </a:rPr>
              <a:t> </a:t>
            </a:r>
            <a:r>
              <a:rPr lang="el-GR" altLang="el-GR" sz="2800" b="1" dirty="0" err="1">
                <a:solidFill>
                  <a:schemeClr val="accent2"/>
                </a:solidFill>
                <a:latin typeface="Calibri" panose="020F0502020204030204" pitchFamily="34" charset="0"/>
              </a:rPr>
              <a:t>Magazine</a:t>
            </a:r>
            <a:r>
              <a:rPr lang="el-GR" altLang="el-GR" sz="2800" b="1" dirty="0">
                <a:solidFill>
                  <a:schemeClr val="accent2"/>
                </a:solidFill>
                <a:latin typeface="Calibri" panose="020F0502020204030204" pitchFamily="34" charset="0"/>
              </a:rPr>
              <a:t>, 19 </a:t>
            </a:r>
            <a:r>
              <a:rPr lang="el-GR" altLang="el-GR" sz="2800" b="1" dirty="0" err="1">
                <a:solidFill>
                  <a:schemeClr val="accent2"/>
                </a:solidFill>
                <a:latin typeface="Calibri" panose="020F0502020204030204" pitchFamily="34" charset="0"/>
              </a:rPr>
              <a:t>April</a:t>
            </a:r>
            <a:r>
              <a:rPr lang="el-GR" altLang="el-GR" sz="2800" b="1" dirty="0">
                <a:solidFill>
                  <a:schemeClr val="accent2"/>
                </a:solidFill>
                <a:latin typeface="Calibri" panose="020F0502020204030204" pitchFamily="34" charset="0"/>
              </a:rPr>
              <a:t> 1965</a:t>
            </a:r>
          </a:p>
        </p:txBody>
      </p:sp>
      <p:sp>
        <p:nvSpPr>
          <p:cNvPr id="28677" name="Rectangle 7"/>
          <p:cNvSpPr>
            <a:spLocks noChangeArrowheads="1"/>
          </p:cNvSpPr>
          <p:nvPr/>
        </p:nvSpPr>
        <p:spPr bwMode="auto">
          <a:xfrm>
            <a:off x="349250" y="6215063"/>
            <a:ext cx="8543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l-GR" altLang="el-GR" sz="1400">
                <a:latin typeface="Calibri" panose="020F0502020204030204" pitchFamily="34" charset="0"/>
              </a:rPr>
              <a:t>Πηγή: </a:t>
            </a:r>
            <a:r>
              <a:rPr lang="el-GR" altLang="el-GR" sz="1400">
                <a:solidFill>
                  <a:srgbClr val="FF0000"/>
                </a:solidFill>
                <a:latin typeface="Calibri" panose="020F0502020204030204" pitchFamily="34" charset="0"/>
              </a:rPr>
              <a:t>ftp://download.intel.com/museum/Moores_Law/Articles-Press_Releases/Gordon_Moore_1965_Article.pdf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9E7114-D1D4-4D4F-B816-8EC0E48016D1}" type="slidenum">
              <a:rPr lang="en-US" altLang="el-GR" sz="1400">
                <a:solidFill>
                  <a:schemeClr val="bg2"/>
                </a:solidFill>
                <a:latin typeface="Calibri" panose="020F0502020204030204" pitchFamily="34" charset="0"/>
              </a:rPr>
              <a:pPr/>
              <a:t>17</a:t>
            </a:fld>
            <a:endParaRPr lang="en-US" altLang="el-GR" sz="1400">
              <a:solidFill>
                <a:schemeClr val="bg2"/>
              </a:solidFill>
              <a:latin typeface="Calibri" panose="020F0502020204030204" pitchFamily="34" charset="0"/>
            </a:endParaRPr>
          </a:p>
        </p:txBody>
      </p:sp>
      <p:pic>
        <p:nvPicPr>
          <p:cNvPr id="20483" name="Picture 4" descr="crude_transi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995613"/>
            <a:ext cx="4716462"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49725"/>
            <a:ext cx="3810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8913"/>
            <a:ext cx="49688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6" name="Text Box 7"/>
          <p:cNvSpPr txBox="1">
            <a:spLocks noChangeArrowheads="1"/>
          </p:cNvSpPr>
          <p:nvPr/>
        </p:nvSpPr>
        <p:spPr bwMode="auto">
          <a:xfrm>
            <a:off x="395288" y="765175"/>
            <a:ext cx="1512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l-GR">
                <a:latin typeface="Calibri" panose="020F0502020204030204" pitchFamily="34" charset="0"/>
              </a:rPr>
              <a:t>Intel 45nm  6T SRAM cell</a:t>
            </a:r>
            <a:endParaRPr lang="el-GR" altLang="el-GR">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CEE8FDF-E954-46FC-935F-CC6EB9EECDE5}" type="slidenum">
              <a:rPr lang="en-US" altLang="el-GR" sz="1400">
                <a:solidFill>
                  <a:schemeClr val="bg2"/>
                </a:solidFill>
                <a:latin typeface="Calibri" panose="020F0502020204030204" pitchFamily="34" charset="0"/>
              </a:rPr>
              <a:pPr/>
              <a:t>18</a:t>
            </a:fld>
            <a:endParaRPr lang="en-US" altLang="el-GR" sz="1400">
              <a:solidFill>
                <a:schemeClr val="bg2"/>
              </a:solidFill>
              <a:latin typeface="Calibri" panose="020F0502020204030204" pitchFamily="34" charset="0"/>
            </a:endParaRPr>
          </a:p>
        </p:txBody>
      </p:sp>
      <p:sp>
        <p:nvSpPr>
          <p:cNvPr id="21507" name="Rectangle 2"/>
          <p:cNvSpPr>
            <a:spLocks noGrp="1" noChangeArrowheads="1"/>
          </p:cNvSpPr>
          <p:nvPr>
            <p:ph type="title"/>
          </p:nvPr>
        </p:nvSpPr>
        <p:spPr>
          <a:xfrm>
            <a:off x="1581150" y="381000"/>
            <a:ext cx="5911850" cy="482600"/>
          </a:xfrm>
          <a:noFill/>
        </p:spPr>
        <p:txBody>
          <a:bodyPr wrap="none" lIns="63500" tIns="25400" rIns="63500" bIns="25400" anchor="t">
            <a:spAutoFit/>
          </a:bodyPr>
          <a:lstStyle/>
          <a:p>
            <a:r>
              <a:rPr lang="el-GR" altLang="en-US" sz="2800">
                <a:latin typeface="Calibri" panose="020F0502020204030204" pitchFamily="34" charset="0"/>
              </a:rPr>
              <a:t>Ρυθμός αύξηση</a:t>
            </a:r>
            <a:r>
              <a:rPr lang="en-US" altLang="en-US" sz="2800">
                <a:latin typeface="Calibri" panose="020F0502020204030204" pitchFamily="34" charset="0"/>
              </a:rPr>
              <a:t>ς</a:t>
            </a:r>
            <a:r>
              <a:rPr lang="el-GR" altLang="en-US" sz="2800">
                <a:latin typeface="Calibri" panose="020F0502020204030204" pitchFamily="34" charset="0"/>
              </a:rPr>
              <a:t> Συχνότητας Ρολογιού</a:t>
            </a:r>
            <a:endParaRPr lang="en-US" altLang="en-US" sz="2800">
              <a:latin typeface="Calibri" panose="020F0502020204030204" pitchFamily="34" charset="0"/>
            </a:endParaRPr>
          </a:p>
        </p:txBody>
      </p:sp>
      <p:sp>
        <p:nvSpPr>
          <p:cNvPr id="21508" name="Rectangle 3"/>
          <p:cNvSpPr>
            <a:spLocks noChangeArrowheads="1"/>
          </p:cNvSpPr>
          <p:nvPr/>
        </p:nvSpPr>
        <p:spPr bwMode="auto">
          <a:xfrm>
            <a:off x="611188" y="5876925"/>
            <a:ext cx="2022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buClr>
                <a:schemeClr val="accent2"/>
              </a:buClr>
              <a:buSzPct val="80000"/>
              <a:buFont typeface="Wingdings" panose="05000000000000000000" pitchFamily="2" charset="2"/>
              <a:buChar char="Ø"/>
            </a:pPr>
            <a:r>
              <a:rPr lang="en-US" altLang="en-US" sz="2000">
                <a:latin typeface="Calibri" panose="020F0502020204030204" pitchFamily="34" charset="0"/>
              </a:rPr>
              <a:t>  </a:t>
            </a:r>
            <a:r>
              <a:rPr lang="en-US" altLang="en-US" sz="2200">
                <a:latin typeface="Calibri" panose="020F0502020204030204" pitchFamily="34" charset="0"/>
              </a:rPr>
              <a:t>30% </a:t>
            </a:r>
            <a:r>
              <a:rPr lang="el-GR" altLang="en-US" sz="2200">
                <a:latin typeface="Calibri" panose="020F0502020204030204" pitchFamily="34" charset="0"/>
              </a:rPr>
              <a:t>το χρόνο</a:t>
            </a:r>
            <a:endParaRPr lang="en-US" altLang="en-US" sz="2200">
              <a:latin typeface="Calibri" panose="020F0502020204030204" pitchFamily="34" charset="0"/>
            </a:endParaRPr>
          </a:p>
        </p:txBody>
      </p:sp>
      <p:pic>
        <p:nvPicPr>
          <p:cNvPr id="21509" name="Picture 4" descr="01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341438"/>
            <a:ext cx="53752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0761861-5823-4228-B917-88C4A720AB50}" type="slidenum">
              <a:rPr lang="en-US" altLang="el-GR" sz="1400">
                <a:solidFill>
                  <a:schemeClr val="bg2"/>
                </a:solidFill>
                <a:latin typeface="Calibri" panose="020F0502020204030204" pitchFamily="34" charset="0"/>
              </a:rPr>
              <a:pPr/>
              <a:t>19</a:t>
            </a:fld>
            <a:endParaRPr lang="en-US" altLang="el-GR" sz="1400">
              <a:solidFill>
                <a:schemeClr val="bg2"/>
              </a:solidFill>
              <a:latin typeface="Calibri" panose="020F0502020204030204" pitchFamily="34" charset="0"/>
            </a:endParaRPr>
          </a:p>
        </p:txBody>
      </p:sp>
      <p:sp>
        <p:nvSpPr>
          <p:cNvPr id="22531" name="Rectangle 2"/>
          <p:cNvSpPr>
            <a:spLocks noChangeArrowheads="1"/>
          </p:cNvSpPr>
          <p:nvPr/>
        </p:nvSpPr>
        <p:spPr bwMode="auto">
          <a:xfrm>
            <a:off x="755650" y="188913"/>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b="1" dirty="0">
                <a:solidFill>
                  <a:schemeClr val="accent2"/>
                </a:solidFill>
                <a:latin typeface="Calibri" panose="020F0502020204030204" pitchFamily="34" charset="0"/>
              </a:rPr>
              <a:t>CPU Clock</a:t>
            </a:r>
          </a:p>
        </p:txBody>
      </p:sp>
      <p:pic>
        <p:nvPicPr>
          <p:cNvPr id="22532" name="Picture 3" descr="CPU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92150"/>
            <a:ext cx="5011737"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 Θέση αριθμού διαφάνειας"/>
          <p:cNvSpPr>
            <a:spLocks noGrp="1"/>
          </p:cNvSpPr>
          <p:nvPr>
            <p:ph type="sldNum" sz="quarter" idx="11"/>
          </p:nvPr>
        </p:nvSpPr>
        <p:spPr>
          <a:noFill/>
        </p:spPr>
        <p:txBody>
          <a:bodyPr/>
          <a:lstStyle/>
          <a:p>
            <a:fld id="{00BAC3B1-3491-4B6B-9F7C-C33299E0E92E}" type="slidenum">
              <a:rPr lang="en-US">
                <a:latin typeface="Calibri" pitchFamily="34" charset="0"/>
              </a:rPr>
              <a:pPr/>
              <a:t>2</a:t>
            </a:fld>
            <a:endParaRPr lang="en-US">
              <a:latin typeface="Calibri" pitchFamily="34" charset="0"/>
            </a:endParaRPr>
          </a:p>
        </p:txBody>
      </p:sp>
      <p:sp>
        <p:nvSpPr>
          <p:cNvPr id="5124" name="Text Box 4"/>
          <p:cNvSpPr txBox="1">
            <a:spLocks noChangeArrowheads="1"/>
          </p:cNvSpPr>
          <p:nvPr/>
        </p:nvSpPr>
        <p:spPr bwMode="auto">
          <a:xfrm>
            <a:off x="539750" y="1196975"/>
            <a:ext cx="8353425" cy="4893647"/>
          </a:xfrm>
          <a:prstGeom prst="rect">
            <a:avLst/>
          </a:prstGeom>
          <a:noFill/>
          <a:ln w="9525" algn="ctr">
            <a:noFill/>
            <a:miter lim="800000"/>
            <a:headEnd/>
            <a:tailEnd/>
          </a:ln>
        </p:spPr>
        <p:txBody>
          <a:bodyPr>
            <a:spAutoFit/>
          </a:bodyPr>
          <a:lstStyle/>
          <a:p>
            <a:pPr algn="l">
              <a:spcBef>
                <a:spcPct val="50000"/>
              </a:spcBef>
            </a:pPr>
            <a:r>
              <a:rPr lang="el-GR" sz="2400" u="sng" dirty="0">
                <a:latin typeface="Calibri" pitchFamily="34" charset="0"/>
              </a:rPr>
              <a:t>Λογική Σχεδίαση:</a:t>
            </a:r>
            <a:r>
              <a:rPr lang="el-GR" sz="2400" dirty="0">
                <a:latin typeface="Calibri" pitchFamily="34" charset="0"/>
              </a:rPr>
              <a:t> σχεδίαση βασικών ψηφιακών κυκλωμάτων</a:t>
            </a:r>
          </a:p>
          <a:p>
            <a:pPr>
              <a:spcBef>
                <a:spcPct val="50000"/>
              </a:spcBef>
            </a:pPr>
            <a:r>
              <a:rPr lang="el-GR" sz="2400" u="sng" dirty="0">
                <a:latin typeface="Calibri" pitchFamily="34" charset="0"/>
              </a:rPr>
              <a:t>Ψηφιακ</a:t>
            </a:r>
            <a:r>
              <a:rPr lang="el-GR" u="sng" dirty="0">
                <a:latin typeface="Calibri" pitchFamily="34" charset="0"/>
              </a:rPr>
              <a:t>ά Συστήματα</a:t>
            </a:r>
            <a:r>
              <a:rPr lang="el-GR" sz="2400" u="sng" dirty="0">
                <a:latin typeface="Calibri" pitchFamily="34" charset="0"/>
              </a:rPr>
              <a:t>:</a:t>
            </a:r>
            <a:r>
              <a:rPr lang="el-GR" sz="2400" dirty="0">
                <a:latin typeface="Calibri" pitchFamily="34" charset="0"/>
              </a:rPr>
              <a:t> σχεδίαση ψηφιακών κυκλωμάτων</a:t>
            </a:r>
          </a:p>
          <a:p>
            <a:pPr>
              <a:spcBef>
                <a:spcPct val="50000"/>
              </a:spcBef>
            </a:pPr>
            <a:r>
              <a:rPr lang="el-GR" u="sng" dirty="0">
                <a:latin typeface="Calibri" pitchFamily="34" charset="0"/>
              </a:rPr>
              <a:t>Μικροεπεξεργαστές</a:t>
            </a:r>
            <a:r>
              <a:rPr lang="el-GR" sz="2400" u="sng" dirty="0">
                <a:latin typeface="Calibri" pitchFamily="34" charset="0"/>
              </a:rPr>
              <a:t>:</a:t>
            </a:r>
            <a:r>
              <a:rPr lang="en-US" sz="2400" dirty="0">
                <a:latin typeface="Calibri" pitchFamily="34" charset="0"/>
              </a:rPr>
              <a:t> </a:t>
            </a:r>
            <a:r>
              <a:rPr lang="el-GR" sz="2400" dirty="0">
                <a:latin typeface="Calibri" pitchFamily="34" charset="0"/>
              </a:rPr>
              <a:t>Προγραμματισμός </a:t>
            </a:r>
            <a:r>
              <a:rPr lang="en-US" sz="2400" dirty="0">
                <a:latin typeface="Calibri" pitchFamily="34" charset="0"/>
              </a:rPr>
              <a:t>Assembly</a:t>
            </a:r>
            <a:endParaRPr lang="el-GR" sz="2400" dirty="0">
              <a:latin typeface="Calibri" pitchFamily="34" charset="0"/>
            </a:endParaRPr>
          </a:p>
          <a:p>
            <a:pPr>
              <a:spcBef>
                <a:spcPct val="50000"/>
              </a:spcBef>
            </a:pPr>
            <a:r>
              <a:rPr lang="el-GR" sz="2400" b="1" u="sng" dirty="0">
                <a:solidFill>
                  <a:srgbClr val="000090"/>
                </a:solidFill>
                <a:latin typeface="Calibri" pitchFamily="34" charset="0"/>
              </a:rPr>
              <a:t>Αρχιτεκτονική Υπολογιστών</a:t>
            </a:r>
            <a:r>
              <a:rPr lang="el-GR" sz="2400" u="sng" dirty="0">
                <a:latin typeface="Calibri" pitchFamily="34" charset="0"/>
              </a:rPr>
              <a:t>:</a:t>
            </a:r>
            <a:r>
              <a:rPr lang="el-GR" sz="2400" dirty="0">
                <a:latin typeface="Calibri" pitchFamily="34" charset="0"/>
              </a:rPr>
              <a:t> Σχεδίαση </a:t>
            </a:r>
            <a:r>
              <a:rPr lang="el-GR" sz="2400" b="1" u="sng" dirty="0">
                <a:solidFill>
                  <a:srgbClr val="3366FF"/>
                </a:solidFill>
                <a:latin typeface="Calibri" pitchFamily="34" charset="0"/>
              </a:rPr>
              <a:t>βασικού</a:t>
            </a:r>
            <a:r>
              <a:rPr lang="el-GR" sz="2400" dirty="0">
                <a:latin typeface="Calibri" pitchFamily="34" charset="0"/>
              </a:rPr>
              <a:t> (απλού) υπολογιστικού συστήματος</a:t>
            </a:r>
          </a:p>
          <a:p>
            <a:pPr>
              <a:spcBef>
                <a:spcPct val="50000"/>
              </a:spcBef>
            </a:pPr>
            <a:r>
              <a:rPr lang="el-GR" sz="2400" u="sng" dirty="0">
                <a:latin typeface="Calibri" pitchFamily="34" charset="0"/>
              </a:rPr>
              <a:t>Προηγμένη Αρχιτεκτονική Υπολογιστών:</a:t>
            </a:r>
            <a:r>
              <a:rPr lang="el-GR" sz="2400" dirty="0">
                <a:latin typeface="Calibri" pitchFamily="34" charset="0"/>
              </a:rPr>
              <a:t> Προχωρημένες τεχνικές για </a:t>
            </a:r>
            <a:r>
              <a:rPr lang="el-GR" sz="2400" b="1" u="sng" dirty="0">
                <a:solidFill>
                  <a:srgbClr val="3366FF"/>
                </a:solidFill>
                <a:latin typeface="Calibri" pitchFamily="34" charset="0"/>
              </a:rPr>
              <a:t>αποδοτική</a:t>
            </a:r>
            <a:r>
              <a:rPr lang="el-GR" sz="2400" dirty="0">
                <a:latin typeface="Calibri" pitchFamily="34" charset="0"/>
              </a:rPr>
              <a:t> σχεδίαση υπολογιστικών συστημάτων</a:t>
            </a:r>
          </a:p>
          <a:p>
            <a:pPr>
              <a:spcBef>
                <a:spcPct val="50000"/>
              </a:spcBef>
            </a:pPr>
            <a:r>
              <a:rPr lang="el-GR" sz="2400" u="sng" dirty="0">
                <a:latin typeface="Calibri" pitchFamily="34" charset="0"/>
              </a:rPr>
              <a:t>Συστήματα Παράλληλης Επεξεργασίας:</a:t>
            </a:r>
            <a:r>
              <a:rPr lang="el-GR" sz="2400" dirty="0">
                <a:latin typeface="Calibri" pitchFamily="34" charset="0"/>
              </a:rPr>
              <a:t> Θεματα στην σχεδίαση και προγραμματισμό παράλληλων υπολογιστικών συστημάτων</a:t>
            </a:r>
          </a:p>
          <a:p>
            <a:pPr marL="457200" indent="-457200" algn="l">
              <a:spcBef>
                <a:spcPct val="50000"/>
              </a:spcBef>
              <a:buFont typeface="Arial"/>
              <a:buChar char="•"/>
            </a:pPr>
            <a:endParaRPr lang="el-GR" sz="2400" dirty="0">
              <a:latin typeface="Calibri" pitchFamily="34" charset="0"/>
            </a:endParaRPr>
          </a:p>
        </p:txBody>
      </p:sp>
      <p:sp>
        <p:nvSpPr>
          <p:cNvPr id="5125" name="Rectangle 5"/>
          <p:cNvSpPr>
            <a:spLocks noGrp="1" noChangeArrowheads="1"/>
          </p:cNvSpPr>
          <p:nvPr>
            <p:ph type="title"/>
          </p:nvPr>
        </p:nvSpPr>
        <p:spPr>
          <a:xfrm>
            <a:off x="395288" y="332656"/>
            <a:ext cx="8458200" cy="826219"/>
          </a:xfrm>
        </p:spPr>
        <p:txBody>
          <a:bodyPr>
            <a:normAutofit/>
          </a:bodyPr>
          <a:lstStyle/>
          <a:p>
            <a:r>
              <a:rPr lang="el-GR" b="1" dirty="0">
                <a:solidFill>
                  <a:srgbClr val="000090"/>
                </a:solidFill>
                <a:latin typeface="Calibri" pitchFamily="34" charset="0"/>
              </a:rPr>
              <a:t>Τι είναι η «Αρχιτεκτονική Υπολογιστών»;</a:t>
            </a:r>
            <a:endParaRPr lang="el-GR" b="0" dirty="0">
              <a:latin typeface="Calibri" pitchFamily="34" charset="0"/>
            </a:endParaRPr>
          </a:p>
        </p:txBody>
      </p:sp>
      <p:sp>
        <p:nvSpPr>
          <p:cNvPr id="5" name="2 - Θέση αριθμού διαφάνειας">
            <a:extLst>
              <a:ext uri="{FF2B5EF4-FFF2-40B4-BE49-F238E27FC236}">
                <a16:creationId xmlns:a16="http://schemas.microsoft.com/office/drawing/2014/main" id="{EBA60010-8B45-E146-A48D-D7A850A6B06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2</a:t>
            </a:fld>
            <a:endParaRPr lang="en-US" sz="1600" dirty="0">
              <a:latin typeface="Calibri" charset="0"/>
            </a:endParaRPr>
          </a:p>
        </p:txBody>
      </p:sp>
    </p:spTree>
    <p:extLst>
      <p:ext uri="{BB962C8B-B14F-4D97-AF65-F5344CB8AC3E}">
        <p14:creationId xmlns:p14="http://schemas.microsoft.com/office/powerpoint/2010/main" val="334138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D8BB33C-667D-490C-964E-B14C1D870F67}" type="slidenum">
              <a:rPr lang="en-US" altLang="el-GR" sz="1400">
                <a:solidFill>
                  <a:schemeClr val="bg2"/>
                </a:solidFill>
                <a:latin typeface="Calibri" panose="020F0502020204030204" pitchFamily="34" charset="0"/>
              </a:rPr>
              <a:pPr/>
              <a:t>20</a:t>
            </a:fld>
            <a:endParaRPr lang="en-US" altLang="el-GR" sz="1400">
              <a:solidFill>
                <a:schemeClr val="bg2"/>
              </a:solidFill>
              <a:latin typeface="Calibri" panose="020F0502020204030204" pitchFamily="34" charset="0"/>
            </a:endParaRPr>
          </a:p>
        </p:txBody>
      </p:sp>
      <p:pic>
        <p:nvPicPr>
          <p:cNvPr id="24579" name="Picture 2" descr="NEWAP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5245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684213" y="333375"/>
            <a:ext cx="77724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b="1" dirty="0">
                <a:solidFill>
                  <a:schemeClr val="accent2"/>
                </a:solidFill>
                <a:latin typeface="Calibri" panose="020F0502020204030204" pitchFamily="34" charset="0"/>
              </a:rPr>
              <a:t>Clock Speeds</a:t>
            </a:r>
          </a:p>
        </p:txBody>
      </p:sp>
      <p:sp>
        <p:nvSpPr>
          <p:cNvPr id="24581" name="Rectangle 4"/>
          <p:cNvSpPr>
            <a:spLocks noChangeArrowheads="1"/>
          </p:cNvSpPr>
          <p:nvPr/>
        </p:nvSpPr>
        <p:spPr bwMode="auto">
          <a:xfrm>
            <a:off x="0" y="754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l-GR">
                <a:latin typeface="Calibri" panose="020F0502020204030204" pitchFamily="34" charset="0"/>
              </a:rPr>
              <a:t> </a:t>
            </a:r>
          </a:p>
        </p:txBody>
      </p:sp>
      <p:graphicFrame>
        <p:nvGraphicFramePr>
          <p:cNvPr id="24582" name="Object 5"/>
          <p:cNvGraphicFramePr>
            <a:graphicFrameLocks noChangeAspect="1"/>
          </p:cNvGraphicFramePr>
          <p:nvPr/>
        </p:nvGraphicFramePr>
        <p:xfrm>
          <a:off x="1522413" y="1069975"/>
          <a:ext cx="6578600" cy="4381500"/>
        </p:xfrm>
        <a:graphic>
          <a:graphicData uri="http://schemas.openxmlformats.org/presentationml/2006/ole">
            <mc:AlternateContent xmlns:mc="http://schemas.openxmlformats.org/markup-compatibility/2006">
              <mc:Choice xmlns:v="urn:schemas-microsoft-com:vml" Requires="v">
                <p:oleObj spid="_x0000_s24602" name="Chart" r:id="rId4" imgW="6629522" imgH="4419653" progId="MSGraph.Chart.8">
                  <p:embed followColorScheme="full"/>
                </p:oleObj>
              </mc:Choice>
              <mc:Fallback>
                <p:oleObj name="Chart" r:id="rId4" imgW="6629522" imgH="4419653"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1069975"/>
                        <a:ext cx="6578600" cy="43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3" name="Picture 6" descr="CLOCK SPEE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549400"/>
            <a:ext cx="5688013"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0440409-00B1-4DC2-A6F2-0E0230434FEB}" type="slidenum">
              <a:rPr lang="en-US" altLang="el-GR" sz="1400">
                <a:solidFill>
                  <a:schemeClr val="bg2"/>
                </a:solidFill>
                <a:latin typeface="Calibri" panose="020F0502020204030204" pitchFamily="34" charset="0"/>
              </a:rPr>
              <a:pPr/>
              <a:t>21</a:t>
            </a:fld>
            <a:endParaRPr lang="en-US" altLang="el-GR" sz="1400">
              <a:solidFill>
                <a:schemeClr val="bg2"/>
              </a:solidFill>
              <a:latin typeface="Calibri" panose="020F0502020204030204" pitchFamily="34" charset="0"/>
            </a:endParaRPr>
          </a:p>
        </p:txBody>
      </p:sp>
      <p:sp>
        <p:nvSpPr>
          <p:cNvPr id="609282" name="Rectangle 2"/>
          <p:cNvSpPr>
            <a:spLocks noGrp="1" noChangeArrowheads="1"/>
          </p:cNvSpPr>
          <p:nvPr>
            <p:ph type="title"/>
          </p:nvPr>
        </p:nvSpPr>
        <p:spPr/>
        <p:txBody>
          <a:bodyPr/>
          <a:lstStyle/>
          <a:p>
            <a:pPr>
              <a:defRPr/>
            </a:pPr>
            <a:r>
              <a:rPr lang="el-GR" sz="2400" dirty="0">
                <a:effectLst>
                  <a:outerShdw blurRad="38100" dist="38100" dir="2700000" algn="tl">
                    <a:srgbClr val="C0C0C0"/>
                  </a:outerShdw>
                </a:effectLst>
                <a:latin typeface="Calibri" pitchFamily="34" charset="0"/>
              </a:rPr>
              <a:t>Αύξηση της χωρητικότητας των </a:t>
            </a:r>
            <a:r>
              <a:rPr lang="en-US" sz="2400" dirty="0">
                <a:effectLst>
                  <a:outerShdw blurRad="38100" dist="38100" dir="2700000" algn="tl">
                    <a:srgbClr val="C0C0C0"/>
                  </a:outerShdw>
                </a:effectLst>
                <a:latin typeface="Calibri" pitchFamily="34" charset="0"/>
              </a:rPr>
              <a:t>VLSI</a:t>
            </a:r>
            <a:r>
              <a:rPr lang="el-GR" sz="2400" dirty="0">
                <a:effectLst>
                  <a:outerShdw blurRad="38100" dist="38100" dir="2700000" algn="tl">
                    <a:srgbClr val="C0C0C0"/>
                  </a:outerShdw>
                </a:effectLst>
                <a:latin typeface="Calibri" pitchFamily="34" charset="0"/>
              </a:rPr>
              <a:t> </a:t>
            </a:r>
            <a:r>
              <a:rPr lang="en-US" sz="2400" dirty="0">
                <a:effectLst>
                  <a:outerShdw blurRad="38100" dist="38100" dir="2700000" algn="tl">
                    <a:srgbClr val="C0C0C0"/>
                  </a:outerShdw>
                </a:effectLst>
                <a:latin typeface="Calibri" pitchFamily="34" charset="0"/>
              </a:rPr>
              <a:t>Dynamic RAM Chips</a:t>
            </a:r>
          </a:p>
        </p:txBody>
      </p:sp>
      <p:pic>
        <p:nvPicPr>
          <p:cNvPr id="235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1288"/>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7" name="Rectangle 4"/>
          <p:cNvSpPr>
            <a:spLocks noChangeArrowheads="1"/>
          </p:cNvSpPr>
          <p:nvPr/>
        </p:nvSpPr>
        <p:spPr bwMode="auto">
          <a:xfrm>
            <a:off x="6105525" y="1741488"/>
            <a:ext cx="26431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tabLst>
                <a:tab pos="1543050" algn="dec"/>
                <a:tab pos="2286000" algn="dec"/>
                <a:tab pos="3086100" algn="r"/>
              </a:tabLst>
              <a:defRPr sz="2400">
                <a:solidFill>
                  <a:schemeClr val="tx1"/>
                </a:solidFill>
                <a:latin typeface="Times" panose="02020603050405020304" pitchFamily="18" charset="0"/>
              </a:defRPr>
            </a:lvl1pPr>
            <a:lvl2pPr marL="742950" indent="-285750">
              <a:tabLst>
                <a:tab pos="1543050" algn="dec"/>
                <a:tab pos="2286000" algn="dec"/>
                <a:tab pos="3086100" algn="r"/>
              </a:tabLst>
              <a:defRPr sz="2400">
                <a:solidFill>
                  <a:schemeClr val="tx1"/>
                </a:solidFill>
                <a:latin typeface="Times" panose="02020603050405020304" pitchFamily="18" charset="0"/>
              </a:defRPr>
            </a:lvl2pPr>
            <a:lvl3pPr marL="1143000" indent="-228600">
              <a:tabLst>
                <a:tab pos="1543050" algn="dec"/>
                <a:tab pos="2286000" algn="dec"/>
                <a:tab pos="3086100" algn="r"/>
              </a:tabLst>
              <a:defRPr sz="2400">
                <a:solidFill>
                  <a:schemeClr val="tx1"/>
                </a:solidFill>
                <a:latin typeface="Times" panose="02020603050405020304" pitchFamily="18" charset="0"/>
              </a:defRPr>
            </a:lvl3pPr>
            <a:lvl4pPr marL="1600200" indent="-228600">
              <a:tabLst>
                <a:tab pos="1543050" algn="dec"/>
                <a:tab pos="2286000" algn="dec"/>
                <a:tab pos="3086100" algn="r"/>
              </a:tabLst>
              <a:defRPr sz="2400">
                <a:solidFill>
                  <a:schemeClr val="tx1"/>
                </a:solidFill>
                <a:latin typeface="Times" panose="02020603050405020304" pitchFamily="18" charset="0"/>
              </a:defRPr>
            </a:lvl4pPr>
            <a:lvl5pPr marL="2057400" indent="-228600">
              <a:tabLst>
                <a:tab pos="1543050" algn="dec"/>
                <a:tab pos="2286000" algn="dec"/>
                <a:tab pos="3086100" algn="r"/>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543050" algn="dec"/>
                <a:tab pos="2286000" algn="dec"/>
                <a:tab pos="3086100" algn="r"/>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543050" algn="dec"/>
                <a:tab pos="2286000" algn="dec"/>
                <a:tab pos="3086100" algn="r"/>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543050" algn="dec"/>
                <a:tab pos="2286000" algn="dec"/>
                <a:tab pos="3086100" algn="r"/>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543050" algn="dec"/>
                <a:tab pos="2286000" algn="dec"/>
                <a:tab pos="3086100" algn="r"/>
              </a:tabLst>
              <a:defRPr sz="2400">
                <a:solidFill>
                  <a:schemeClr val="tx1"/>
                </a:solidFill>
                <a:latin typeface="Times" panose="02020603050405020304" pitchFamily="18" charset="0"/>
              </a:defRPr>
            </a:lvl9pPr>
          </a:lstStyle>
          <a:p>
            <a:pPr>
              <a:lnSpc>
                <a:spcPct val="90000"/>
              </a:lnSpc>
              <a:spcBef>
                <a:spcPct val="30000"/>
              </a:spcBef>
            </a:pPr>
            <a:r>
              <a:rPr lang="el-GR" altLang="el-GR" sz="1800" b="1">
                <a:latin typeface="Calibri" panose="020F0502020204030204" pitchFamily="34" charset="0"/>
              </a:rPr>
              <a:t>έτος  μέγεθος</a:t>
            </a:r>
            <a:r>
              <a:rPr lang="en-US" altLang="el-GR" sz="1800" b="1">
                <a:latin typeface="Calibri" panose="020F0502020204030204" pitchFamily="34" charset="0"/>
              </a:rPr>
              <a:t>(Mbit)		</a:t>
            </a:r>
          </a:p>
          <a:p>
            <a:pPr>
              <a:lnSpc>
                <a:spcPct val="90000"/>
              </a:lnSpc>
              <a:spcBef>
                <a:spcPct val="30000"/>
              </a:spcBef>
            </a:pPr>
            <a:r>
              <a:rPr lang="en-US" altLang="el-GR" sz="1800" b="1">
                <a:latin typeface="Calibri" panose="020F0502020204030204" pitchFamily="34" charset="0"/>
              </a:rPr>
              <a:t>1980	0.0625	</a:t>
            </a:r>
          </a:p>
          <a:p>
            <a:pPr>
              <a:lnSpc>
                <a:spcPct val="90000"/>
              </a:lnSpc>
              <a:spcBef>
                <a:spcPct val="30000"/>
              </a:spcBef>
            </a:pPr>
            <a:r>
              <a:rPr lang="en-US" altLang="el-GR" sz="1800" b="1">
                <a:latin typeface="Calibri" panose="020F0502020204030204" pitchFamily="34" charset="0"/>
              </a:rPr>
              <a:t>1983	0.25	</a:t>
            </a:r>
          </a:p>
          <a:p>
            <a:pPr>
              <a:lnSpc>
                <a:spcPct val="90000"/>
              </a:lnSpc>
              <a:spcBef>
                <a:spcPct val="30000"/>
              </a:spcBef>
            </a:pPr>
            <a:r>
              <a:rPr lang="en-US" altLang="el-GR" sz="1800" b="1">
                <a:latin typeface="Calibri" panose="020F0502020204030204" pitchFamily="34" charset="0"/>
              </a:rPr>
              <a:t>1986	1	</a:t>
            </a:r>
          </a:p>
          <a:p>
            <a:pPr>
              <a:lnSpc>
                <a:spcPct val="90000"/>
              </a:lnSpc>
              <a:spcBef>
                <a:spcPct val="30000"/>
              </a:spcBef>
            </a:pPr>
            <a:r>
              <a:rPr lang="en-US" altLang="el-GR" sz="1800" b="1">
                <a:latin typeface="Calibri" panose="020F0502020204030204" pitchFamily="34" charset="0"/>
              </a:rPr>
              <a:t>1989	4	</a:t>
            </a:r>
          </a:p>
          <a:p>
            <a:pPr>
              <a:lnSpc>
                <a:spcPct val="90000"/>
              </a:lnSpc>
              <a:spcBef>
                <a:spcPct val="30000"/>
              </a:spcBef>
            </a:pPr>
            <a:r>
              <a:rPr lang="en-US" altLang="el-GR" sz="1800" b="1">
                <a:latin typeface="Calibri" panose="020F0502020204030204" pitchFamily="34" charset="0"/>
              </a:rPr>
              <a:t>1992	16	</a:t>
            </a:r>
          </a:p>
          <a:p>
            <a:pPr>
              <a:lnSpc>
                <a:spcPct val="90000"/>
              </a:lnSpc>
              <a:spcBef>
                <a:spcPct val="30000"/>
              </a:spcBef>
            </a:pPr>
            <a:r>
              <a:rPr lang="en-US" altLang="el-GR" sz="1800" b="1">
                <a:latin typeface="Calibri" panose="020F0502020204030204" pitchFamily="34" charset="0"/>
              </a:rPr>
              <a:t>1996	64	</a:t>
            </a:r>
          </a:p>
          <a:p>
            <a:pPr>
              <a:lnSpc>
                <a:spcPct val="90000"/>
              </a:lnSpc>
              <a:spcBef>
                <a:spcPct val="30000"/>
              </a:spcBef>
            </a:pPr>
            <a:r>
              <a:rPr lang="en-US" altLang="el-GR" sz="1800" b="1">
                <a:latin typeface="Calibri" panose="020F0502020204030204" pitchFamily="34" charset="0"/>
              </a:rPr>
              <a:t>1999	256</a:t>
            </a:r>
          </a:p>
          <a:p>
            <a:pPr>
              <a:lnSpc>
                <a:spcPct val="90000"/>
              </a:lnSpc>
              <a:spcBef>
                <a:spcPct val="30000"/>
              </a:spcBef>
            </a:pPr>
            <a:r>
              <a:rPr lang="en-US" altLang="el-GR" sz="1800" b="1">
                <a:solidFill>
                  <a:srgbClr val="FF0000"/>
                </a:solidFill>
                <a:latin typeface="Calibri" panose="020F0502020204030204" pitchFamily="34" charset="0"/>
              </a:rPr>
              <a:t>2000         1024</a:t>
            </a:r>
          </a:p>
          <a:p>
            <a:pPr>
              <a:lnSpc>
                <a:spcPct val="90000"/>
              </a:lnSpc>
              <a:spcBef>
                <a:spcPct val="30000"/>
              </a:spcBef>
            </a:pPr>
            <a:endParaRPr lang="en-US" altLang="el-GR" sz="1800" b="1">
              <a:latin typeface="Calibri" panose="020F0502020204030204" pitchFamily="34" charset="0"/>
            </a:endParaRPr>
          </a:p>
          <a:p>
            <a:pPr>
              <a:lnSpc>
                <a:spcPct val="90000"/>
              </a:lnSpc>
              <a:spcBef>
                <a:spcPct val="30000"/>
              </a:spcBef>
            </a:pPr>
            <a:r>
              <a:rPr lang="en-US" altLang="el-GR" sz="1800" b="1">
                <a:latin typeface="Calibri" panose="020F0502020204030204" pitchFamily="34" charset="0"/>
              </a:rPr>
              <a:t>1.55X/</a:t>
            </a:r>
            <a:r>
              <a:rPr lang="el-GR" altLang="el-GR" sz="1800" b="1">
                <a:latin typeface="Calibri" panose="020F0502020204030204" pitchFamily="34" charset="0"/>
              </a:rPr>
              <a:t>έτος</a:t>
            </a:r>
            <a:r>
              <a:rPr lang="en-US" altLang="el-GR" sz="1800" b="1">
                <a:latin typeface="Calibri" panose="020F0502020204030204" pitchFamily="34" charset="0"/>
              </a:rPr>
              <a:t>, </a:t>
            </a:r>
            <a:br>
              <a:rPr lang="en-US" altLang="el-GR" sz="1800" b="1">
                <a:latin typeface="Calibri" panose="020F0502020204030204" pitchFamily="34" charset="0"/>
              </a:rPr>
            </a:br>
            <a:r>
              <a:rPr lang="el-GR" altLang="el-GR" sz="1800" b="1">
                <a:latin typeface="Calibri" panose="020F0502020204030204" pitchFamily="34" charset="0"/>
              </a:rPr>
              <a:t>δηλαδή διπλασιάζεται κάθε</a:t>
            </a:r>
            <a:r>
              <a:rPr lang="en-US" altLang="el-GR" sz="1800" b="1">
                <a:latin typeface="Calibri" panose="020F0502020204030204" pitchFamily="34" charset="0"/>
              </a:rPr>
              <a:t> 1.6 </a:t>
            </a:r>
            <a:r>
              <a:rPr lang="el-GR" altLang="el-GR" sz="1800" b="1">
                <a:latin typeface="Calibri" panose="020F0502020204030204" pitchFamily="34" charset="0"/>
              </a:rPr>
              <a:t>χρόνια</a:t>
            </a:r>
            <a:endParaRPr lang="en-US" altLang="el-GR" sz="1800" b="1">
              <a:latin typeface="Calibri" panose="020F0502020204030204" pitchFamily="34" charset="0"/>
            </a:endParaRPr>
          </a:p>
          <a:p>
            <a:pPr>
              <a:lnSpc>
                <a:spcPct val="90000"/>
              </a:lnSpc>
              <a:spcBef>
                <a:spcPct val="30000"/>
              </a:spcBef>
            </a:pPr>
            <a:r>
              <a:rPr lang="en-US" altLang="el-GR" sz="1800" b="1">
                <a:latin typeface="Calibri" panose="020F050202020403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C0A39B2-E6FD-47DA-A0DF-8513825EDACB}" type="slidenum">
              <a:rPr lang="en-US" altLang="el-GR" sz="1400">
                <a:solidFill>
                  <a:schemeClr val="bg2"/>
                </a:solidFill>
                <a:latin typeface="Calibri" panose="020F0502020204030204" pitchFamily="34" charset="0"/>
              </a:rPr>
              <a:pPr/>
              <a:t>22</a:t>
            </a:fld>
            <a:endParaRPr lang="en-US" altLang="el-GR" sz="1400">
              <a:solidFill>
                <a:schemeClr val="bg2"/>
              </a:solidFill>
              <a:latin typeface="Calibri" panose="020F0502020204030204" pitchFamily="34" charset="0"/>
            </a:endParaRPr>
          </a:p>
        </p:txBody>
      </p:sp>
      <p:sp>
        <p:nvSpPr>
          <p:cNvPr id="25603" name="Rectangle 2"/>
          <p:cNvSpPr>
            <a:spLocks noGrp="1" noChangeArrowheads="1"/>
          </p:cNvSpPr>
          <p:nvPr>
            <p:ph type="title"/>
          </p:nvPr>
        </p:nvSpPr>
        <p:spPr>
          <a:xfrm>
            <a:off x="745058" y="228600"/>
            <a:ext cx="7499350" cy="604838"/>
          </a:xfrm>
          <a:noFill/>
        </p:spPr>
        <p:txBody>
          <a:bodyPr wrap="none" lIns="63500" tIns="25400" rIns="63500" bIns="25400" anchor="t">
            <a:spAutoFit/>
          </a:bodyPr>
          <a:lstStyle/>
          <a:p>
            <a:r>
              <a:rPr lang="el-GR" altLang="en-US" dirty="0">
                <a:latin typeface="Calibri" panose="020F0502020204030204" pitchFamily="34" charset="0"/>
              </a:rPr>
              <a:t>Ομοίως και για το χώρο αποθήκευσης</a:t>
            </a:r>
            <a:endParaRPr lang="en-US" altLang="en-US" dirty="0">
              <a:latin typeface="Calibri" panose="020F0502020204030204" pitchFamily="34" charset="0"/>
            </a:endParaRPr>
          </a:p>
        </p:txBody>
      </p:sp>
      <p:sp>
        <p:nvSpPr>
          <p:cNvPr id="25604" name="Rectangle 3"/>
          <p:cNvSpPr>
            <a:spLocks noGrp="1" noChangeArrowheads="1"/>
          </p:cNvSpPr>
          <p:nvPr>
            <p:ph type="body" idx="1"/>
          </p:nvPr>
        </p:nvSpPr>
        <p:spPr>
          <a:xfrm>
            <a:off x="179388" y="5445125"/>
            <a:ext cx="8964612" cy="1098550"/>
          </a:xfrm>
          <a:noFill/>
        </p:spPr>
        <p:txBody>
          <a:bodyPr lIns="90487" tIns="44450" rIns="90487" bIns="44450"/>
          <a:lstStyle/>
          <a:p>
            <a:pPr>
              <a:buFontTx/>
              <a:buNone/>
            </a:pPr>
            <a:r>
              <a:rPr lang="el-GR" altLang="en-US">
                <a:latin typeface="Calibri" panose="020F0502020204030204" pitchFamily="34" charset="0"/>
              </a:rPr>
              <a:t>Απόκλιση μεταξύ χωρητικότητας μνήμης και ταχύτητας μνήμης</a:t>
            </a:r>
            <a:endParaRPr lang="en-US" altLang="en-US">
              <a:latin typeface="Calibri" panose="020F0502020204030204" pitchFamily="34" charset="0"/>
            </a:endParaRPr>
          </a:p>
          <a:p>
            <a:pPr lvl="1"/>
            <a:r>
              <a:rPr lang="el-GR" altLang="en-US">
                <a:latin typeface="Calibri" panose="020F0502020204030204" pitchFamily="34" charset="0"/>
              </a:rPr>
              <a:t>η ταχύτητα μόνο 7% το χρόνο</a:t>
            </a:r>
            <a:endParaRPr lang="en-US" altLang="en-US">
              <a:latin typeface="Calibri" panose="020F0502020204030204" pitchFamily="34" charset="0"/>
            </a:endParaRPr>
          </a:p>
          <a:p>
            <a:pPr>
              <a:buFontTx/>
              <a:buNone/>
            </a:pPr>
            <a:endParaRPr lang="en-US" altLang="en-US">
              <a:latin typeface="Calibri" panose="020F0502020204030204" pitchFamily="34" charset="0"/>
            </a:endParaRPr>
          </a:p>
        </p:txBody>
      </p:sp>
      <p:sp>
        <p:nvSpPr>
          <p:cNvPr id="25605" name="Rectangle 4"/>
          <p:cNvSpPr>
            <a:spLocks noChangeArrowheads="1"/>
          </p:cNvSpPr>
          <p:nvPr/>
        </p:nvSpPr>
        <p:spPr bwMode="auto">
          <a:xfrm>
            <a:off x="179388" y="981075"/>
            <a:ext cx="87487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l-GR" altLang="el-GR" sz="2000" dirty="0">
                <a:latin typeface="Calibri" panose="020F0502020204030204" pitchFamily="34" charset="0"/>
              </a:rPr>
              <a:t>Επεξεργαστής</a:t>
            </a:r>
            <a:r>
              <a:rPr lang="en-US" altLang="el-GR" sz="2000" dirty="0">
                <a:latin typeface="Calibri" panose="020F0502020204030204" pitchFamily="34" charset="0"/>
              </a:rPr>
              <a:t>:</a:t>
            </a:r>
          </a:p>
          <a:p>
            <a:pPr lvl="1" algn="ctr"/>
            <a:r>
              <a:rPr lang="en-US" altLang="el-GR" sz="2000" dirty="0">
                <a:latin typeface="Calibri" panose="020F0502020204030204" pitchFamily="34" charset="0"/>
              </a:rPr>
              <a:t>2X </a:t>
            </a:r>
            <a:r>
              <a:rPr lang="el-GR" altLang="el-GR" sz="2000" dirty="0">
                <a:latin typeface="Calibri" panose="020F0502020204030204" pitchFamily="34" charset="0"/>
              </a:rPr>
              <a:t>ταχύτητα</a:t>
            </a:r>
            <a:r>
              <a:rPr lang="en-US" altLang="el-GR" sz="2000" dirty="0">
                <a:latin typeface="Calibri" panose="020F0502020204030204" pitchFamily="34" charset="0"/>
              </a:rPr>
              <a:t> </a:t>
            </a:r>
            <a:r>
              <a:rPr lang="el-GR" altLang="el-GR" sz="2000" dirty="0">
                <a:latin typeface="Calibri" panose="020F0502020204030204" pitchFamily="34" charset="0"/>
              </a:rPr>
              <a:t>κάθε</a:t>
            </a:r>
            <a:r>
              <a:rPr lang="en-US" altLang="el-GR" sz="2000" dirty="0">
                <a:latin typeface="Calibri" panose="020F0502020204030204" pitchFamily="34" charset="0"/>
              </a:rPr>
              <a:t> 1.5 </a:t>
            </a:r>
            <a:r>
              <a:rPr lang="el-GR" altLang="el-GR" sz="2000" dirty="0">
                <a:latin typeface="Calibri" panose="020F0502020204030204" pitchFamily="34" charset="0"/>
              </a:rPr>
              <a:t>έτος</a:t>
            </a:r>
            <a:r>
              <a:rPr lang="en-US" altLang="el-GR" sz="2000" dirty="0">
                <a:latin typeface="Calibri" panose="020F0502020204030204" pitchFamily="34" charset="0"/>
              </a:rPr>
              <a:t>.  </a:t>
            </a:r>
            <a:endParaRPr lang="el-GR" altLang="el-GR" sz="2000" dirty="0">
              <a:latin typeface="Calibri" panose="020F0502020204030204" pitchFamily="34" charset="0"/>
            </a:endParaRPr>
          </a:p>
          <a:p>
            <a:pPr lvl="1" algn="ctr"/>
            <a:r>
              <a:rPr lang="el-GR" altLang="el-GR" sz="2000" dirty="0">
                <a:latin typeface="Calibri" panose="020F0502020204030204" pitchFamily="34" charset="0"/>
              </a:rPr>
              <a:t>~</a:t>
            </a:r>
            <a:r>
              <a:rPr lang="en-US" altLang="el-GR" sz="2000" dirty="0">
                <a:latin typeface="Calibri" panose="020F0502020204030204" pitchFamily="34" charset="0"/>
              </a:rPr>
              <a:t>1000X </a:t>
            </a:r>
            <a:r>
              <a:rPr lang="el-GR" altLang="el-GR" sz="2000" dirty="0">
                <a:latin typeface="Calibri" panose="020F0502020204030204" pitchFamily="34" charset="0"/>
              </a:rPr>
              <a:t>απόδοση τη τελευταία 10ετία</a:t>
            </a:r>
            <a:r>
              <a:rPr lang="en-US" altLang="el-GR" sz="2000" dirty="0">
                <a:latin typeface="Calibri" panose="020F0502020204030204" pitchFamily="34" charset="0"/>
              </a:rPr>
              <a:t>.</a:t>
            </a:r>
          </a:p>
          <a:p>
            <a:pPr algn="ctr"/>
            <a:endParaRPr lang="en-US" altLang="el-GR" sz="2000" dirty="0">
              <a:latin typeface="Calibri" panose="020F0502020204030204" pitchFamily="34" charset="0"/>
            </a:endParaRPr>
          </a:p>
          <a:p>
            <a:pPr algn="ctr"/>
            <a:r>
              <a:rPr lang="el-GR" altLang="el-GR" sz="2000" dirty="0">
                <a:latin typeface="Calibri" panose="020F0502020204030204" pitchFamily="34" charset="0"/>
              </a:rPr>
              <a:t>Μνήμη</a:t>
            </a:r>
            <a:r>
              <a:rPr lang="en-US" altLang="el-GR" sz="2000" dirty="0">
                <a:latin typeface="Calibri" panose="020F0502020204030204" pitchFamily="34" charset="0"/>
              </a:rPr>
              <a:t>:</a:t>
            </a:r>
          </a:p>
          <a:p>
            <a:pPr lvl="1" algn="ctr"/>
            <a:r>
              <a:rPr lang="en-US" altLang="el-GR" sz="2000" dirty="0">
                <a:latin typeface="Calibri" panose="020F0502020204030204" pitchFamily="34" charset="0"/>
              </a:rPr>
              <a:t>DRAM </a:t>
            </a:r>
            <a:r>
              <a:rPr lang="el-GR" altLang="el-GR" sz="2000" dirty="0">
                <a:latin typeface="Calibri" panose="020F0502020204030204" pitchFamily="34" charset="0"/>
              </a:rPr>
              <a:t>χωρητικότητα</a:t>
            </a:r>
            <a:r>
              <a:rPr lang="en-US" altLang="el-GR" sz="2000" dirty="0">
                <a:latin typeface="Calibri" panose="020F0502020204030204" pitchFamily="34" charset="0"/>
              </a:rPr>
              <a:t>:  &gt; 2x </a:t>
            </a:r>
            <a:r>
              <a:rPr lang="el-GR" altLang="el-GR" sz="2000" dirty="0">
                <a:latin typeface="Calibri" panose="020F0502020204030204" pitchFamily="34" charset="0"/>
              </a:rPr>
              <a:t>κάθε</a:t>
            </a:r>
            <a:r>
              <a:rPr lang="en-US" altLang="el-GR" sz="2000" dirty="0">
                <a:latin typeface="Calibri" panose="020F0502020204030204" pitchFamily="34" charset="0"/>
              </a:rPr>
              <a:t> 1.5 </a:t>
            </a:r>
            <a:r>
              <a:rPr lang="el-GR" altLang="el-GR" sz="2000" dirty="0">
                <a:latin typeface="Calibri" panose="020F0502020204030204" pitchFamily="34" charset="0"/>
              </a:rPr>
              <a:t>έτος</a:t>
            </a:r>
            <a:r>
              <a:rPr lang="en-US" altLang="el-GR" sz="2000" dirty="0">
                <a:latin typeface="Calibri" panose="020F0502020204030204" pitchFamily="34" charset="0"/>
              </a:rPr>
              <a:t>.</a:t>
            </a:r>
            <a:endParaRPr lang="el-GR" altLang="el-GR" sz="2000" dirty="0">
              <a:latin typeface="Calibri" panose="020F0502020204030204" pitchFamily="34" charset="0"/>
            </a:endParaRPr>
          </a:p>
          <a:p>
            <a:pPr lvl="1" algn="ctr"/>
            <a:r>
              <a:rPr lang="el-GR" altLang="el-GR" sz="2000" dirty="0">
                <a:latin typeface="Calibri" panose="020F0502020204030204" pitchFamily="34" charset="0"/>
              </a:rPr>
              <a:t>~</a:t>
            </a:r>
            <a:r>
              <a:rPr lang="en-US" altLang="el-GR" sz="2000" dirty="0">
                <a:latin typeface="Calibri" panose="020F0502020204030204" pitchFamily="34" charset="0"/>
              </a:rPr>
              <a:t>1000X</a:t>
            </a:r>
            <a:r>
              <a:rPr lang="el-GR" altLang="el-GR" sz="2000" b="1" dirty="0">
                <a:latin typeface="Calibri" panose="020F0502020204030204" pitchFamily="34" charset="0"/>
              </a:rPr>
              <a:t> </a:t>
            </a:r>
            <a:r>
              <a:rPr lang="el-GR" altLang="el-GR" sz="2000" dirty="0">
                <a:latin typeface="Calibri" panose="020F0502020204030204" pitchFamily="34" charset="0"/>
              </a:rPr>
              <a:t>χωρητικότητα</a:t>
            </a:r>
            <a:r>
              <a:rPr lang="en-US" altLang="el-GR" sz="2000" dirty="0">
                <a:latin typeface="Calibri" panose="020F0502020204030204" pitchFamily="34" charset="0"/>
              </a:rPr>
              <a:t> </a:t>
            </a:r>
            <a:r>
              <a:rPr lang="el-GR" altLang="el-GR" sz="2000" dirty="0">
                <a:latin typeface="Calibri" panose="020F0502020204030204" pitchFamily="34" charset="0"/>
              </a:rPr>
              <a:t>τη τελευταία 10ετία</a:t>
            </a:r>
            <a:r>
              <a:rPr lang="en-US" altLang="el-GR" sz="2000" dirty="0">
                <a:latin typeface="Calibri" panose="020F0502020204030204" pitchFamily="34" charset="0"/>
              </a:rPr>
              <a:t>.</a:t>
            </a:r>
          </a:p>
          <a:p>
            <a:pPr lvl="1" algn="ctr"/>
            <a:r>
              <a:rPr lang="el-GR" altLang="el-GR" sz="2000" dirty="0">
                <a:latin typeface="Calibri" panose="020F0502020204030204" pitchFamily="34" charset="0"/>
              </a:rPr>
              <a:t>Κόστος ανά</a:t>
            </a:r>
            <a:r>
              <a:rPr lang="en-US" altLang="el-GR" sz="2000" dirty="0">
                <a:latin typeface="Calibri" panose="020F0502020204030204" pitchFamily="34" charset="0"/>
              </a:rPr>
              <a:t> bit:  </a:t>
            </a:r>
            <a:r>
              <a:rPr lang="el-GR" altLang="el-GR" sz="2000" dirty="0">
                <a:latin typeface="Calibri" panose="020F0502020204030204" pitchFamily="34" charset="0"/>
              </a:rPr>
              <a:t>πέφτει κατά</a:t>
            </a:r>
            <a:r>
              <a:rPr lang="en-US" altLang="el-GR" sz="2000" dirty="0">
                <a:latin typeface="Calibri" panose="020F0502020204030204" pitchFamily="34" charset="0"/>
              </a:rPr>
              <a:t> 25% </a:t>
            </a:r>
            <a:r>
              <a:rPr lang="el-GR" altLang="el-GR" sz="2000" dirty="0">
                <a:latin typeface="Calibri" panose="020F0502020204030204" pitchFamily="34" charset="0"/>
              </a:rPr>
              <a:t>το χρόνο</a:t>
            </a:r>
            <a:r>
              <a:rPr lang="en-US" altLang="el-GR" sz="2000" dirty="0">
                <a:latin typeface="Calibri" panose="020F0502020204030204" pitchFamily="34" charset="0"/>
              </a:rPr>
              <a:t>.</a:t>
            </a:r>
          </a:p>
          <a:p>
            <a:pPr algn="ctr"/>
            <a:endParaRPr lang="en-US" altLang="el-GR" sz="2000" dirty="0">
              <a:latin typeface="Calibri" panose="020F0502020204030204" pitchFamily="34" charset="0"/>
            </a:endParaRPr>
          </a:p>
          <a:p>
            <a:pPr algn="ctr"/>
            <a:r>
              <a:rPr lang="en-US" altLang="el-GR" sz="2000" dirty="0">
                <a:latin typeface="Calibri" panose="020F0502020204030204" pitchFamily="34" charset="0"/>
              </a:rPr>
              <a:t>Disk:</a:t>
            </a:r>
          </a:p>
          <a:p>
            <a:pPr lvl="1" algn="ctr"/>
            <a:r>
              <a:rPr lang="el-GR" altLang="el-GR" sz="2000" dirty="0">
                <a:latin typeface="Calibri" panose="020F0502020204030204" pitchFamily="34" charset="0"/>
              </a:rPr>
              <a:t>Χωρητικότητα</a:t>
            </a:r>
            <a:r>
              <a:rPr lang="en-US" altLang="el-GR" sz="2000" dirty="0">
                <a:latin typeface="Calibri" panose="020F0502020204030204" pitchFamily="34" charset="0"/>
              </a:rPr>
              <a:t>:  &gt; 2X </a:t>
            </a:r>
            <a:r>
              <a:rPr lang="el-GR" altLang="el-GR" sz="2000" dirty="0">
                <a:latin typeface="Calibri" panose="020F0502020204030204" pitchFamily="34" charset="0"/>
              </a:rPr>
              <a:t> κάθε</a:t>
            </a:r>
            <a:r>
              <a:rPr lang="en-US" altLang="el-GR" sz="2000" dirty="0">
                <a:latin typeface="Calibri" panose="020F0502020204030204" pitchFamily="34" charset="0"/>
              </a:rPr>
              <a:t> 1.5 </a:t>
            </a:r>
            <a:r>
              <a:rPr lang="el-GR" altLang="el-GR" sz="2000" dirty="0">
                <a:latin typeface="Calibri" panose="020F0502020204030204" pitchFamily="34" charset="0"/>
              </a:rPr>
              <a:t>έτος</a:t>
            </a:r>
            <a:r>
              <a:rPr lang="en-US" altLang="el-GR" sz="2000" dirty="0">
                <a:latin typeface="Calibri" panose="020F0502020204030204" pitchFamily="34" charset="0"/>
              </a:rPr>
              <a:t>.</a:t>
            </a:r>
          </a:p>
          <a:p>
            <a:pPr lvl="1" algn="ctr"/>
            <a:r>
              <a:rPr lang="el-GR" altLang="el-GR" sz="2000" dirty="0">
                <a:latin typeface="Calibri" panose="020F0502020204030204" pitchFamily="34" charset="0"/>
              </a:rPr>
              <a:t>Κόστος ανά</a:t>
            </a:r>
            <a:r>
              <a:rPr lang="en-US" altLang="el-GR" sz="2000" dirty="0">
                <a:latin typeface="Calibri" panose="020F0502020204030204" pitchFamily="34" charset="0"/>
              </a:rPr>
              <a:t> bit:  </a:t>
            </a:r>
            <a:r>
              <a:rPr lang="el-GR" altLang="el-GR" sz="2000" dirty="0">
                <a:latin typeface="Calibri" panose="020F0502020204030204" pitchFamily="34" charset="0"/>
              </a:rPr>
              <a:t>πέφτει κατά</a:t>
            </a:r>
            <a:r>
              <a:rPr lang="en-US" altLang="el-GR" sz="2000" dirty="0">
                <a:latin typeface="Calibri" panose="020F0502020204030204" pitchFamily="34" charset="0"/>
              </a:rPr>
              <a:t> </a:t>
            </a:r>
            <a:r>
              <a:rPr lang="el-GR" altLang="el-GR" sz="2000" dirty="0">
                <a:latin typeface="Calibri" panose="020F0502020204030204" pitchFamily="34" charset="0"/>
              </a:rPr>
              <a:t>60</a:t>
            </a:r>
            <a:r>
              <a:rPr lang="en-US" altLang="el-GR" sz="2000" dirty="0">
                <a:latin typeface="Calibri" panose="020F0502020204030204" pitchFamily="34" charset="0"/>
              </a:rPr>
              <a:t>% </a:t>
            </a:r>
            <a:r>
              <a:rPr lang="el-GR" altLang="el-GR" sz="2000" dirty="0">
                <a:latin typeface="Calibri" panose="020F0502020204030204" pitchFamily="34" charset="0"/>
              </a:rPr>
              <a:t>το χρόνο</a:t>
            </a:r>
            <a:r>
              <a:rPr lang="en-US" altLang="el-GR" sz="2000" dirty="0">
                <a:latin typeface="Calibri" panose="020F0502020204030204" pitchFamily="34" charset="0"/>
              </a:rPr>
              <a:t>.</a:t>
            </a:r>
          </a:p>
          <a:p>
            <a:pPr lvl="1" algn="ctr"/>
            <a:r>
              <a:rPr lang="en-US" altLang="el-GR" sz="2000" dirty="0">
                <a:latin typeface="Calibri" panose="020F0502020204030204" pitchFamily="34" charset="0"/>
              </a:rPr>
              <a:t>200X</a:t>
            </a:r>
            <a:r>
              <a:rPr lang="en-US" altLang="el-GR" sz="2000" b="1" dirty="0">
                <a:latin typeface="Calibri" panose="020F0502020204030204" pitchFamily="34" charset="0"/>
              </a:rPr>
              <a:t> </a:t>
            </a:r>
            <a:r>
              <a:rPr lang="el-GR" altLang="el-GR" sz="2000" dirty="0">
                <a:latin typeface="Calibri" panose="020F0502020204030204" pitchFamily="34" charset="0"/>
              </a:rPr>
              <a:t>χωρητικότητα τη τελευταία 10ετία</a:t>
            </a:r>
            <a:r>
              <a:rPr lang="en-US" altLang="el-GR" sz="2000" dirty="0">
                <a:latin typeface="Calibri" panose="020F0502020204030204" pitchFamily="34" charset="0"/>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49597A9-EABA-49F1-A281-814136FD927B}" type="slidenum">
              <a:rPr lang="en-US" altLang="el-GR" sz="1400">
                <a:solidFill>
                  <a:schemeClr val="bg2"/>
                </a:solidFill>
                <a:latin typeface="Calibri" panose="020F0502020204030204" pitchFamily="34" charset="0"/>
              </a:rPr>
              <a:pPr/>
              <a:t>23</a:t>
            </a:fld>
            <a:endParaRPr lang="en-US" altLang="el-GR" sz="1400">
              <a:solidFill>
                <a:schemeClr val="bg2"/>
              </a:solidFill>
              <a:latin typeface="Calibri" panose="020F0502020204030204" pitchFamily="34" charset="0"/>
            </a:endParaRP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96944" cy="6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A1DF2C-B906-4C95-97D2-4A40FE7EB5F0}" type="slidenum">
              <a:rPr lang="en-US" altLang="el-GR" sz="1400">
                <a:solidFill>
                  <a:schemeClr val="bg2"/>
                </a:solidFill>
                <a:latin typeface="Calibri" panose="020F0502020204030204" pitchFamily="34" charset="0"/>
              </a:rPr>
              <a:pPr/>
              <a:t>24</a:t>
            </a:fld>
            <a:endParaRPr lang="en-US" altLang="el-GR" sz="1400">
              <a:solidFill>
                <a:schemeClr val="bg2"/>
              </a:solidFill>
              <a:latin typeface="Calibri" panose="020F0502020204030204" pitchFamily="34" charset="0"/>
            </a:endParaRPr>
          </a:p>
        </p:txBody>
      </p:sp>
      <p:sp>
        <p:nvSpPr>
          <p:cNvPr id="27651" name="Rectangle 2"/>
          <p:cNvSpPr>
            <a:spLocks noChangeArrowheads="1"/>
          </p:cNvSpPr>
          <p:nvPr/>
        </p:nvSpPr>
        <p:spPr bwMode="auto">
          <a:xfrm>
            <a:off x="1357313" y="0"/>
            <a:ext cx="6921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sz="3600" b="1" dirty="0">
                <a:solidFill>
                  <a:schemeClr val="accent2"/>
                </a:solidFill>
                <a:latin typeface="Calibri" panose="020F0502020204030204" pitchFamily="34" charset="0"/>
              </a:rPr>
              <a:t>Microprocessor Clock Rate</a:t>
            </a:r>
          </a:p>
        </p:txBody>
      </p:sp>
      <p:pic>
        <p:nvPicPr>
          <p:cNvPr id="27652" name="Picture 3" descr="mhz-ch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0125"/>
            <a:ext cx="86106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600E715-D2A8-4039-85C3-2A7A9A45D34E}" type="slidenum">
              <a:rPr lang="en-US" altLang="el-GR" sz="1400">
                <a:solidFill>
                  <a:schemeClr val="bg2"/>
                </a:solidFill>
                <a:latin typeface="Calibri" panose="020F0502020204030204" pitchFamily="34" charset="0"/>
              </a:rPr>
              <a:pPr/>
              <a:t>25</a:t>
            </a:fld>
            <a:endParaRPr lang="en-US" altLang="el-GR" sz="1400">
              <a:solidFill>
                <a:schemeClr val="bg2"/>
              </a:solidFill>
              <a:latin typeface="Calibri" panose="020F0502020204030204" pitchFamily="34" charset="0"/>
            </a:endParaRPr>
          </a:p>
        </p:txBody>
      </p:sp>
      <p:sp>
        <p:nvSpPr>
          <p:cNvPr id="29699" name="Rectangle 2"/>
          <p:cNvSpPr>
            <a:spLocks noChangeArrowheads="1"/>
          </p:cNvSpPr>
          <p:nvPr/>
        </p:nvSpPr>
        <p:spPr bwMode="auto">
          <a:xfrm>
            <a:off x="323528" y="333375"/>
            <a:ext cx="8441060" cy="6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sz="3600" b="1" dirty="0">
                <a:solidFill>
                  <a:schemeClr val="accent2"/>
                </a:solidFill>
                <a:latin typeface="Calibri" panose="020F0502020204030204" pitchFamily="34" charset="0"/>
              </a:rPr>
              <a:t>Processor-Memory Gap</a:t>
            </a:r>
          </a:p>
        </p:txBody>
      </p:sp>
      <p:sp>
        <p:nvSpPr>
          <p:cNvPr id="29700" name="Rectangle 3"/>
          <p:cNvSpPr>
            <a:spLocks noChangeArrowheads="1"/>
          </p:cNvSpPr>
          <p:nvPr/>
        </p:nvSpPr>
        <p:spPr bwMode="auto">
          <a:xfrm rot="-5400000">
            <a:off x="6587331" y="4995069"/>
            <a:ext cx="874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2000</a:t>
            </a:r>
          </a:p>
        </p:txBody>
      </p:sp>
      <p:sp>
        <p:nvSpPr>
          <p:cNvPr id="29701" name="Rectangle 4"/>
          <p:cNvSpPr>
            <a:spLocks noChangeArrowheads="1"/>
          </p:cNvSpPr>
          <p:nvPr/>
        </p:nvSpPr>
        <p:spPr bwMode="auto">
          <a:xfrm>
            <a:off x="7543800" y="1524000"/>
            <a:ext cx="1238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i="1">
                <a:latin typeface="Calibri" panose="020F0502020204030204" pitchFamily="34" charset="0"/>
              </a:rPr>
              <a:t>processor</a:t>
            </a:r>
          </a:p>
          <a:p>
            <a:r>
              <a:rPr lang="en-US" altLang="el-GR" sz="1800" i="1">
                <a:latin typeface="Calibri" panose="020F0502020204030204" pitchFamily="34" charset="0"/>
              </a:rPr>
              <a:t>60%/yr</a:t>
            </a:r>
          </a:p>
        </p:txBody>
      </p:sp>
      <p:sp>
        <p:nvSpPr>
          <p:cNvPr id="29702" name="Rectangle 5"/>
          <p:cNvSpPr>
            <a:spLocks noChangeArrowheads="1"/>
          </p:cNvSpPr>
          <p:nvPr/>
        </p:nvSpPr>
        <p:spPr bwMode="auto">
          <a:xfrm>
            <a:off x="7553325" y="4064000"/>
            <a:ext cx="1238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i="1">
                <a:latin typeface="Calibri" panose="020F0502020204030204" pitchFamily="34" charset="0"/>
              </a:rPr>
              <a:t>memory</a:t>
            </a:r>
          </a:p>
          <a:p>
            <a:r>
              <a:rPr lang="en-US" altLang="el-GR" sz="1800" i="1">
                <a:latin typeface="Calibri" panose="020F0502020204030204" pitchFamily="34" charset="0"/>
              </a:rPr>
              <a:t>7%/yr</a:t>
            </a:r>
          </a:p>
        </p:txBody>
      </p:sp>
      <p:sp>
        <p:nvSpPr>
          <p:cNvPr id="29703" name="Arc 6"/>
          <p:cNvSpPr>
            <a:spLocks/>
          </p:cNvSpPr>
          <p:nvPr/>
        </p:nvSpPr>
        <p:spPr bwMode="auto">
          <a:xfrm>
            <a:off x="7011988" y="4211638"/>
            <a:ext cx="560387" cy="1873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1"/>
                  <a:pt x="9637" y="29"/>
                  <a:pt x="21546" y="0"/>
                </a:cubicBezTo>
              </a:path>
              <a:path w="21600" h="21600" stroke="0" extrusionOk="0">
                <a:moveTo>
                  <a:pt x="0" y="21600"/>
                </a:moveTo>
                <a:cubicBezTo>
                  <a:pt x="0" y="9691"/>
                  <a:pt x="9637" y="29"/>
                  <a:pt x="21546" y="0"/>
                </a:cubicBezTo>
                <a:lnTo>
                  <a:pt x="21600" y="21600"/>
                </a:lnTo>
                <a:lnTo>
                  <a:pt x="0" y="2160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29704" name="Line 7"/>
          <p:cNvSpPr>
            <a:spLocks noChangeShapeType="1"/>
          </p:cNvSpPr>
          <p:nvPr/>
        </p:nvSpPr>
        <p:spPr bwMode="auto">
          <a:xfrm>
            <a:off x="1728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5" name="Line 8"/>
          <p:cNvSpPr>
            <a:spLocks noChangeShapeType="1"/>
          </p:cNvSpPr>
          <p:nvPr/>
        </p:nvSpPr>
        <p:spPr bwMode="auto">
          <a:xfrm>
            <a:off x="1804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6" name="Line 9"/>
          <p:cNvSpPr>
            <a:spLocks noChangeShapeType="1"/>
          </p:cNvSpPr>
          <p:nvPr/>
        </p:nvSpPr>
        <p:spPr bwMode="auto">
          <a:xfrm>
            <a:off x="1881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7" name="Line 10"/>
          <p:cNvSpPr>
            <a:spLocks noChangeShapeType="1"/>
          </p:cNvSpPr>
          <p:nvPr/>
        </p:nvSpPr>
        <p:spPr bwMode="auto">
          <a:xfrm>
            <a:off x="1957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8" name="Line 11"/>
          <p:cNvSpPr>
            <a:spLocks noChangeShapeType="1"/>
          </p:cNvSpPr>
          <p:nvPr/>
        </p:nvSpPr>
        <p:spPr bwMode="auto">
          <a:xfrm>
            <a:off x="2033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9" name="Line 12"/>
          <p:cNvSpPr>
            <a:spLocks noChangeShapeType="1"/>
          </p:cNvSpPr>
          <p:nvPr/>
        </p:nvSpPr>
        <p:spPr bwMode="auto">
          <a:xfrm>
            <a:off x="2109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0" name="Line 13"/>
          <p:cNvSpPr>
            <a:spLocks noChangeShapeType="1"/>
          </p:cNvSpPr>
          <p:nvPr/>
        </p:nvSpPr>
        <p:spPr bwMode="auto">
          <a:xfrm>
            <a:off x="2185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1" name="Line 14"/>
          <p:cNvSpPr>
            <a:spLocks noChangeShapeType="1"/>
          </p:cNvSpPr>
          <p:nvPr/>
        </p:nvSpPr>
        <p:spPr bwMode="auto">
          <a:xfrm>
            <a:off x="2262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2" name="Line 15"/>
          <p:cNvSpPr>
            <a:spLocks noChangeShapeType="1"/>
          </p:cNvSpPr>
          <p:nvPr/>
        </p:nvSpPr>
        <p:spPr bwMode="auto">
          <a:xfrm>
            <a:off x="2338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3" name="Line 16"/>
          <p:cNvSpPr>
            <a:spLocks noChangeShapeType="1"/>
          </p:cNvSpPr>
          <p:nvPr/>
        </p:nvSpPr>
        <p:spPr bwMode="auto">
          <a:xfrm>
            <a:off x="2414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4" name="Line 17"/>
          <p:cNvSpPr>
            <a:spLocks noChangeShapeType="1"/>
          </p:cNvSpPr>
          <p:nvPr/>
        </p:nvSpPr>
        <p:spPr bwMode="auto">
          <a:xfrm>
            <a:off x="2490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5" name="Line 18"/>
          <p:cNvSpPr>
            <a:spLocks noChangeShapeType="1"/>
          </p:cNvSpPr>
          <p:nvPr/>
        </p:nvSpPr>
        <p:spPr bwMode="auto">
          <a:xfrm>
            <a:off x="2566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6" name="Line 19"/>
          <p:cNvSpPr>
            <a:spLocks noChangeShapeType="1"/>
          </p:cNvSpPr>
          <p:nvPr/>
        </p:nvSpPr>
        <p:spPr bwMode="auto">
          <a:xfrm>
            <a:off x="2643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7" name="Line 20"/>
          <p:cNvSpPr>
            <a:spLocks noChangeShapeType="1"/>
          </p:cNvSpPr>
          <p:nvPr/>
        </p:nvSpPr>
        <p:spPr bwMode="auto">
          <a:xfrm>
            <a:off x="2719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8" name="Line 21"/>
          <p:cNvSpPr>
            <a:spLocks noChangeShapeType="1"/>
          </p:cNvSpPr>
          <p:nvPr/>
        </p:nvSpPr>
        <p:spPr bwMode="auto">
          <a:xfrm>
            <a:off x="2795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19" name="Line 22"/>
          <p:cNvSpPr>
            <a:spLocks noChangeShapeType="1"/>
          </p:cNvSpPr>
          <p:nvPr/>
        </p:nvSpPr>
        <p:spPr bwMode="auto">
          <a:xfrm>
            <a:off x="2871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0" name="Line 23"/>
          <p:cNvSpPr>
            <a:spLocks noChangeShapeType="1"/>
          </p:cNvSpPr>
          <p:nvPr/>
        </p:nvSpPr>
        <p:spPr bwMode="auto">
          <a:xfrm>
            <a:off x="2947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1" name="Line 24"/>
          <p:cNvSpPr>
            <a:spLocks noChangeShapeType="1"/>
          </p:cNvSpPr>
          <p:nvPr/>
        </p:nvSpPr>
        <p:spPr bwMode="auto">
          <a:xfrm>
            <a:off x="3024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2" name="Line 25"/>
          <p:cNvSpPr>
            <a:spLocks noChangeShapeType="1"/>
          </p:cNvSpPr>
          <p:nvPr/>
        </p:nvSpPr>
        <p:spPr bwMode="auto">
          <a:xfrm>
            <a:off x="3100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3" name="Line 26"/>
          <p:cNvSpPr>
            <a:spLocks noChangeShapeType="1"/>
          </p:cNvSpPr>
          <p:nvPr/>
        </p:nvSpPr>
        <p:spPr bwMode="auto">
          <a:xfrm>
            <a:off x="3176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4" name="Line 27"/>
          <p:cNvSpPr>
            <a:spLocks noChangeShapeType="1"/>
          </p:cNvSpPr>
          <p:nvPr/>
        </p:nvSpPr>
        <p:spPr bwMode="auto">
          <a:xfrm>
            <a:off x="3252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5" name="Line 28"/>
          <p:cNvSpPr>
            <a:spLocks noChangeShapeType="1"/>
          </p:cNvSpPr>
          <p:nvPr/>
        </p:nvSpPr>
        <p:spPr bwMode="auto">
          <a:xfrm>
            <a:off x="3328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6" name="Line 29"/>
          <p:cNvSpPr>
            <a:spLocks noChangeShapeType="1"/>
          </p:cNvSpPr>
          <p:nvPr/>
        </p:nvSpPr>
        <p:spPr bwMode="auto">
          <a:xfrm>
            <a:off x="3405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7" name="Line 30"/>
          <p:cNvSpPr>
            <a:spLocks noChangeShapeType="1"/>
          </p:cNvSpPr>
          <p:nvPr/>
        </p:nvSpPr>
        <p:spPr bwMode="auto">
          <a:xfrm>
            <a:off x="3481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8" name="Line 31"/>
          <p:cNvSpPr>
            <a:spLocks noChangeShapeType="1"/>
          </p:cNvSpPr>
          <p:nvPr/>
        </p:nvSpPr>
        <p:spPr bwMode="auto">
          <a:xfrm>
            <a:off x="3557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29" name="Line 32"/>
          <p:cNvSpPr>
            <a:spLocks noChangeShapeType="1"/>
          </p:cNvSpPr>
          <p:nvPr/>
        </p:nvSpPr>
        <p:spPr bwMode="auto">
          <a:xfrm>
            <a:off x="3633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0" name="Line 33"/>
          <p:cNvSpPr>
            <a:spLocks noChangeShapeType="1"/>
          </p:cNvSpPr>
          <p:nvPr/>
        </p:nvSpPr>
        <p:spPr bwMode="auto">
          <a:xfrm>
            <a:off x="3709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1" name="Line 34"/>
          <p:cNvSpPr>
            <a:spLocks noChangeShapeType="1"/>
          </p:cNvSpPr>
          <p:nvPr/>
        </p:nvSpPr>
        <p:spPr bwMode="auto">
          <a:xfrm>
            <a:off x="3786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2" name="Line 35"/>
          <p:cNvSpPr>
            <a:spLocks noChangeShapeType="1"/>
          </p:cNvSpPr>
          <p:nvPr/>
        </p:nvSpPr>
        <p:spPr bwMode="auto">
          <a:xfrm>
            <a:off x="3862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3" name="Line 36"/>
          <p:cNvSpPr>
            <a:spLocks noChangeShapeType="1"/>
          </p:cNvSpPr>
          <p:nvPr/>
        </p:nvSpPr>
        <p:spPr bwMode="auto">
          <a:xfrm>
            <a:off x="3938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4" name="Line 37"/>
          <p:cNvSpPr>
            <a:spLocks noChangeShapeType="1"/>
          </p:cNvSpPr>
          <p:nvPr/>
        </p:nvSpPr>
        <p:spPr bwMode="auto">
          <a:xfrm>
            <a:off x="4014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5" name="Line 38"/>
          <p:cNvSpPr>
            <a:spLocks noChangeShapeType="1"/>
          </p:cNvSpPr>
          <p:nvPr/>
        </p:nvSpPr>
        <p:spPr bwMode="auto">
          <a:xfrm>
            <a:off x="4090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6" name="Line 39"/>
          <p:cNvSpPr>
            <a:spLocks noChangeShapeType="1"/>
          </p:cNvSpPr>
          <p:nvPr/>
        </p:nvSpPr>
        <p:spPr bwMode="auto">
          <a:xfrm>
            <a:off x="4167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7" name="Line 40"/>
          <p:cNvSpPr>
            <a:spLocks noChangeShapeType="1"/>
          </p:cNvSpPr>
          <p:nvPr/>
        </p:nvSpPr>
        <p:spPr bwMode="auto">
          <a:xfrm>
            <a:off x="4243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8" name="Line 41"/>
          <p:cNvSpPr>
            <a:spLocks noChangeShapeType="1"/>
          </p:cNvSpPr>
          <p:nvPr/>
        </p:nvSpPr>
        <p:spPr bwMode="auto">
          <a:xfrm>
            <a:off x="4319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39" name="Line 42"/>
          <p:cNvSpPr>
            <a:spLocks noChangeShapeType="1"/>
          </p:cNvSpPr>
          <p:nvPr/>
        </p:nvSpPr>
        <p:spPr bwMode="auto">
          <a:xfrm>
            <a:off x="4395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0" name="Line 43"/>
          <p:cNvSpPr>
            <a:spLocks noChangeShapeType="1"/>
          </p:cNvSpPr>
          <p:nvPr/>
        </p:nvSpPr>
        <p:spPr bwMode="auto">
          <a:xfrm>
            <a:off x="4471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1" name="Line 44"/>
          <p:cNvSpPr>
            <a:spLocks noChangeShapeType="1"/>
          </p:cNvSpPr>
          <p:nvPr/>
        </p:nvSpPr>
        <p:spPr bwMode="auto">
          <a:xfrm>
            <a:off x="4548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2" name="Line 45"/>
          <p:cNvSpPr>
            <a:spLocks noChangeShapeType="1"/>
          </p:cNvSpPr>
          <p:nvPr/>
        </p:nvSpPr>
        <p:spPr bwMode="auto">
          <a:xfrm>
            <a:off x="4624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3" name="Line 46"/>
          <p:cNvSpPr>
            <a:spLocks noChangeShapeType="1"/>
          </p:cNvSpPr>
          <p:nvPr/>
        </p:nvSpPr>
        <p:spPr bwMode="auto">
          <a:xfrm>
            <a:off x="4700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4" name="Line 47"/>
          <p:cNvSpPr>
            <a:spLocks noChangeShapeType="1"/>
          </p:cNvSpPr>
          <p:nvPr/>
        </p:nvSpPr>
        <p:spPr bwMode="auto">
          <a:xfrm>
            <a:off x="4776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5" name="Line 48"/>
          <p:cNvSpPr>
            <a:spLocks noChangeShapeType="1"/>
          </p:cNvSpPr>
          <p:nvPr/>
        </p:nvSpPr>
        <p:spPr bwMode="auto">
          <a:xfrm>
            <a:off x="4852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6" name="Line 49"/>
          <p:cNvSpPr>
            <a:spLocks noChangeShapeType="1"/>
          </p:cNvSpPr>
          <p:nvPr/>
        </p:nvSpPr>
        <p:spPr bwMode="auto">
          <a:xfrm>
            <a:off x="4929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7" name="Line 50"/>
          <p:cNvSpPr>
            <a:spLocks noChangeShapeType="1"/>
          </p:cNvSpPr>
          <p:nvPr/>
        </p:nvSpPr>
        <p:spPr bwMode="auto">
          <a:xfrm>
            <a:off x="5005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8" name="Line 51"/>
          <p:cNvSpPr>
            <a:spLocks noChangeShapeType="1"/>
          </p:cNvSpPr>
          <p:nvPr/>
        </p:nvSpPr>
        <p:spPr bwMode="auto">
          <a:xfrm>
            <a:off x="5081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49" name="Line 52"/>
          <p:cNvSpPr>
            <a:spLocks noChangeShapeType="1"/>
          </p:cNvSpPr>
          <p:nvPr/>
        </p:nvSpPr>
        <p:spPr bwMode="auto">
          <a:xfrm>
            <a:off x="5157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0" name="Line 53"/>
          <p:cNvSpPr>
            <a:spLocks noChangeShapeType="1"/>
          </p:cNvSpPr>
          <p:nvPr/>
        </p:nvSpPr>
        <p:spPr bwMode="auto">
          <a:xfrm>
            <a:off x="5233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1" name="Line 54"/>
          <p:cNvSpPr>
            <a:spLocks noChangeShapeType="1"/>
          </p:cNvSpPr>
          <p:nvPr/>
        </p:nvSpPr>
        <p:spPr bwMode="auto">
          <a:xfrm>
            <a:off x="5310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2" name="Line 55"/>
          <p:cNvSpPr>
            <a:spLocks noChangeShapeType="1"/>
          </p:cNvSpPr>
          <p:nvPr/>
        </p:nvSpPr>
        <p:spPr bwMode="auto">
          <a:xfrm>
            <a:off x="5386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3" name="Line 56"/>
          <p:cNvSpPr>
            <a:spLocks noChangeShapeType="1"/>
          </p:cNvSpPr>
          <p:nvPr/>
        </p:nvSpPr>
        <p:spPr bwMode="auto">
          <a:xfrm>
            <a:off x="5462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4" name="Line 57"/>
          <p:cNvSpPr>
            <a:spLocks noChangeShapeType="1"/>
          </p:cNvSpPr>
          <p:nvPr/>
        </p:nvSpPr>
        <p:spPr bwMode="auto">
          <a:xfrm>
            <a:off x="5538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5" name="Line 58"/>
          <p:cNvSpPr>
            <a:spLocks noChangeShapeType="1"/>
          </p:cNvSpPr>
          <p:nvPr/>
        </p:nvSpPr>
        <p:spPr bwMode="auto">
          <a:xfrm>
            <a:off x="5614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6" name="Line 59"/>
          <p:cNvSpPr>
            <a:spLocks noChangeShapeType="1"/>
          </p:cNvSpPr>
          <p:nvPr/>
        </p:nvSpPr>
        <p:spPr bwMode="auto">
          <a:xfrm>
            <a:off x="5691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7" name="Line 60"/>
          <p:cNvSpPr>
            <a:spLocks noChangeShapeType="1"/>
          </p:cNvSpPr>
          <p:nvPr/>
        </p:nvSpPr>
        <p:spPr bwMode="auto">
          <a:xfrm>
            <a:off x="5767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8" name="Line 61"/>
          <p:cNvSpPr>
            <a:spLocks noChangeShapeType="1"/>
          </p:cNvSpPr>
          <p:nvPr/>
        </p:nvSpPr>
        <p:spPr bwMode="auto">
          <a:xfrm>
            <a:off x="5843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59" name="Line 62"/>
          <p:cNvSpPr>
            <a:spLocks noChangeShapeType="1"/>
          </p:cNvSpPr>
          <p:nvPr/>
        </p:nvSpPr>
        <p:spPr bwMode="auto">
          <a:xfrm>
            <a:off x="5919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0" name="Line 63"/>
          <p:cNvSpPr>
            <a:spLocks noChangeShapeType="1"/>
          </p:cNvSpPr>
          <p:nvPr/>
        </p:nvSpPr>
        <p:spPr bwMode="auto">
          <a:xfrm>
            <a:off x="5995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1" name="Line 64"/>
          <p:cNvSpPr>
            <a:spLocks noChangeShapeType="1"/>
          </p:cNvSpPr>
          <p:nvPr/>
        </p:nvSpPr>
        <p:spPr bwMode="auto">
          <a:xfrm>
            <a:off x="6072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2" name="Line 65"/>
          <p:cNvSpPr>
            <a:spLocks noChangeShapeType="1"/>
          </p:cNvSpPr>
          <p:nvPr/>
        </p:nvSpPr>
        <p:spPr bwMode="auto">
          <a:xfrm>
            <a:off x="6148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3" name="Line 66"/>
          <p:cNvSpPr>
            <a:spLocks noChangeShapeType="1"/>
          </p:cNvSpPr>
          <p:nvPr/>
        </p:nvSpPr>
        <p:spPr bwMode="auto">
          <a:xfrm>
            <a:off x="6224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4" name="Line 67"/>
          <p:cNvSpPr>
            <a:spLocks noChangeShapeType="1"/>
          </p:cNvSpPr>
          <p:nvPr/>
        </p:nvSpPr>
        <p:spPr bwMode="auto">
          <a:xfrm>
            <a:off x="6300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5" name="Line 68"/>
          <p:cNvSpPr>
            <a:spLocks noChangeShapeType="1"/>
          </p:cNvSpPr>
          <p:nvPr/>
        </p:nvSpPr>
        <p:spPr bwMode="auto">
          <a:xfrm>
            <a:off x="6376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6" name="Line 69"/>
          <p:cNvSpPr>
            <a:spLocks noChangeShapeType="1"/>
          </p:cNvSpPr>
          <p:nvPr/>
        </p:nvSpPr>
        <p:spPr bwMode="auto">
          <a:xfrm>
            <a:off x="6453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7" name="Line 70"/>
          <p:cNvSpPr>
            <a:spLocks noChangeShapeType="1"/>
          </p:cNvSpPr>
          <p:nvPr/>
        </p:nvSpPr>
        <p:spPr bwMode="auto">
          <a:xfrm>
            <a:off x="6529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8" name="Line 71"/>
          <p:cNvSpPr>
            <a:spLocks noChangeShapeType="1"/>
          </p:cNvSpPr>
          <p:nvPr/>
        </p:nvSpPr>
        <p:spPr bwMode="auto">
          <a:xfrm>
            <a:off x="66055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69" name="Line 72"/>
          <p:cNvSpPr>
            <a:spLocks noChangeShapeType="1"/>
          </p:cNvSpPr>
          <p:nvPr/>
        </p:nvSpPr>
        <p:spPr bwMode="auto">
          <a:xfrm>
            <a:off x="66817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0" name="Line 73"/>
          <p:cNvSpPr>
            <a:spLocks noChangeShapeType="1"/>
          </p:cNvSpPr>
          <p:nvPr/>
        </p:nvSpPr>
        <p:spPr bwMode="auto">
          <a:xfrm>
            <a:off x="67579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1" name="Line 74"/>
          <p:cNvSpPr>
            <a:spLocks noChangeShapeType="1"/>
          </p:cNvSpPr>
          <p:nvPr/>
        </p:nvSpPr>
        <p:spPr bwMode="auto">
          <a:xfrm>
            <a:off x="68341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2" name="Line 75"/>
          <p:cNvSpPr>
            <a:spLocks noChangeShapeType="1"/>
          </p:cNvSpPr>
          <p:nvPr/>
        </p:nvSpPr>
        <p:spPr bwMode="auto">
          <a:xfrm>
            <a:off x="6910388" y="40100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3" name="Line 76"/>
          <p:cNvSpPr>
            <a:spLocks noChangeShapeType="1"/>
          </p:cNvSpPr>
          <p:nvPr/>
        </p:nvSpPr>
        <p:spPr bwMode="auto">
          <a:xfrm>
            <a:off x="1728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4" name="Line 77"/>
          <p:cNvSpPr>
            <a:spLocks noChangeShapeType="1"/>
          </p:cNvSpPr>
          <p:nvPr/>
        </p:nvSpPr>
        <p:spPr bwMode="auto">
          <a:xfrm>
            <a:off x="1804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5" name="Line 78"/>
          <p:cNvSpPr>
            <a:spLocks noChangeShapeType="1"/>
          </p:cNvSpPr>
          <p:nvPr/>
        </p:nvSpPr>
        <p:spPr bwMode="auto">
          <a:xfrm>
            <a:off x="1881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6" name="Line 79"/>
          <p:cNvSpPr>
            <a:spLocks noChangeShapeType="1"/>
          </p:cNvSpPr>
          <p:nvPr/>
        </p:nvSpPr>
        <p:spPr bwMode="auto">
          <a:xfrm>
            <a:off x="1957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7" name="Line 80"/>
          <p:cNvSpPr>
            <a:spLocks noChangeShapeType="1"/>
          </p:cNvSpPr>
          <p:nvPr/>
        </p:nvSpPr>
        <p:spPr bwMode="auto">
          <a:xfrm>
            <a:off x="2033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8" name="Line 81"/>
          <p:cNvSpPr>
            <a:spLocks noChangeShapeType="1"/>
          </p:cNvSpPr>
          <p:nvPr/>
        </p:nvSpPr>
        <p:spPr bwMode="auto">
          <a:xfrm>
            <a:off x="2109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79" name="Line 82"/>
          <p:cNvSpPr>
            <a:spLocks noChangeShapeType="1"/>
          </p:cNvSpPr>
          <p:nvPr/>
        </p:nvSpPr>
        <p:spPr bwMode="auto">
          <a:xfrm>
            <a:off x="2185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0" name="Line 83"/>
          <p:cNvSpPr>
            <a:spLocks noChangeShapeType="1"/>
          </p:cNvSpPr>
          <p:nvPr/>
        </p:nvSpPr>
        <p:spPr bwMode="auto">
          <a:xfrm>
            <a:off x="2262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1" name="Line 84"/>
          <p:cNvSpPr>
            <a:spLocks noChangeShapeType="1"/>
          </p:cNvSpPr>
          <p:nvPr/>
        </p:nvSpPr>
        <p:spPr bwMode="auto">
          <a:xfrm>
            <a:off x="2338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2" name="Line 85"/>
          <p:cNvSpPr>
            <a:spLocks noChangeShapeType="1"/>
          </p:cNvSpPr>
          <p:nvPr/>
        </p:nvSpPr>
        <p:spPr bwMode="auto">
          <a:xfrm>
            <a:off x="2414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3" name="Line 86"/>
          <p:cNvSpPr>
            <a:spLocks noChangeShapeType="1"/>
          </p:cNvSpPr>
          <p:nvPr/>
        </p:nvSpPr>
        <p:spPr bwMode="auto">
          <a:xfrm>
            <a:off x="2490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4" name="Line 87"/>
          <p:cNvSpPr>
            <a:spLocks noChangeShapeType="1"/>
          </p:cNvSpPr>
          <p:nvPr/>
        </p:nvSpPr>
        <p:spPr bwMode="auto">
          <a:xfrm>
            <a:off x="2566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5" name="Line 88"/>
          <p:cNvSpPr>
            <a:spLocks noChangeShapeType="1"/>
          </p:cNvSpPr>
          <p:nvPr/>
        </p:nvSpPr>
        <p:spPr bwMode="auto">
          <a:xfrm>
            <a:off x="2643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6" name="Line 89"/>
          <p:cNvSpPr>
            <a:spLocks noChangeShapeType="1"/>
          </p:cNvSpPr>
          <p:nvPr/>
        </p:nvSpPr>
        <p:spPr bwMode="auto">
          <a:xfrm>
            <a:off x="2719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7" name="Line 90"/>
          <p:cNvSpPr>
            <a:spLocks noChangeShapeType="1"/>
          </p:cNvSpPr>
          <p:nvPr/>
        </p:nvSpPr>
        <p:spPr bwMode="auto">
          <a:xfrm>
            <a:off x="2795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8" name="Line 91"/>
          <p:cNvSpPr>
            <a:spLocks noChangeShapeType="1"/>
          </p:cNvSpPr>
          <p:nvPr/>
        </p:nvSpPr>
        <p:spPr bwMode="auto">
          <a:xfrm>
            <a:off x="2871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89" name="Line 92"/>
          <p:cNvSpPr>
            <a:spLocks noChangeShapeType="1"/>
          </p:cNvSpPr>
          <p:nvPr/>
        </p:nvSpPr>
        <p:spPr bwMode="auto">
          <a:xfrm>
            <a:off x="2947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0" name="Line 93"/>
          <p:cNvSpPr>
            <a:spLocks noChangeShapeType="1"/>
          </p:cNvSpPr>
          <p:nvPr/>
        </p:nvSpPr>
        <p:spPr bwMode="auto">
          <a:xfrm>
            <a:off x="3024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1" name="Line 94"/>
          <p:cNvSpPr>
            <a:spLocks noChangeShapeType="1"/>
          </p:cNvSpPr>
          <p:nvPr/>
        </p:nvSpPr>
        <p:spPr bwMode="auto">
          <a:xfrm>
            <a:off x="3100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2" name="Line 95"/>
          <p:cNvSpPr>
            <a:spLocks noChangeShapeType="1"/>
          </p:cNvSpPr>
          <p:nvPr/>
        </p:nvSpPr>
        <p:spPr bwMode="auto">
          <a:xfrm>
            <a:off x="3176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3" name="Line 96"/>
          <p:cNvSpPr>
            <a:spLocks noChangeShapeType="1"/>
          </p:cNvSpPr>
          <p:nvPr/>
        </p:nvSpPr>
        <p:spPr bwMode="auto">
          <a:xfrm>
            <a:off x="3252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4" name="Line 97"/>
          <p:cNvSpPr>
            <a:spLocks noChangeShapeType="1"/>
          </p:cNvSpPr>
          <p:nvPr/>
        </p:nvSpPr>
        <p:spPr bwMode="auto">
          <a:xfrm>
            <a:off x="3328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5" name="Line 98"/>
          <p:cNvSpPr>
            <a:spLocks noChangeShapeType="1"/>
          </p:cNvSpPr>
          <p:nvPr/>
        </p:nvSpPr>
        <p:spPr bwMode="auto">
          <a:xfrm>
            <a:off x="3405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6" name="Line 99"/>
          <p:cNvSpPr>
            <a:spLocks noChangeShapeType="1"/>
          </p:cNvSpPr>
          <p:nvPr/>
        </p:nvSpPr>
        <p:spPr bwMode="auto">
          <a:xfrm>
            <a:off x="3481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7" name="Line 100"/>
          <p:cNvSpPr>
            <a:spLocks noChangeShapeType="1"/>
          </p:cNvSpPr>
          <p:nvPr/>
        </p:nvSpPr>
        <p:spPr bwMode="auto">
          <a:xfrm>
            <a:off x="3557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8" name="Line 101"/>
          <p:cNvSpPr>
            <a:spLocks noChangeShapeType="1"/>
          </p:cNvSpPr>
          <p:nvPr/>
        </p:nvSpPr>
        <p:spPr bwMode="auto">
          <a:xfrm>
            <a:off x="3633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99" name="Line 102"/>
          <p:cNvSpPr>
            <a:spLocks noChangeShapeType="1"/>
          </p:cNvSpPr>
          <p:nvPr/>
        </p:nvSpPr>
        <p:spPr bwMode="auto">
          <a:xfrm>
            <a:off x="3709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0" name="Line 103"/>
          <p:cNvSpPr>
            <a:spLocks noChangeShapeType="1"/>
          </p:cNvSpPr>
          <p:nvPr/>
        </p:nvSpPr>
        <p:spPr bwMode="auto">
          <a:xfrm>
            <a:off x="3786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1" name="Line 104"/>
          <p:cNvSpPr>
            <a:spLocks noChangeShapeType="1"/>
          </p:cNvSpPr>
          <p:nvPr/>
        </p:nvSpPr>
        <p:spPr bwMode="auto">
          <a:xfrm>
            <a:off x="3862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2" name="Line 105"/>
          <p:cNvSpPr>
            <a:spLocks noChangeShapeType="1"/>
          </p:cNvSpPr>
          <p:nvPr/>
        </p:nvSpPr>
        <p:spPr bwMode="auto">
          <a:xfrm>
            <a:off x="3938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3" name="Line 106"/>
          <p:cNvSpPr>
            <a:spLocks noChangeShapeType="1"/>
          </p:cNvSpPr>
          <p:nvPr/>
        </p:nvSpPr>
        <p:spPr bwMode="auto">
          <a:xfrm>
            <a:off x="4014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4" name="Line 107"/>
          <p:cNvSpPr>
            <a:spLocks noChangeShapeType="1"/>
          </p:cNvSpPr>
          <p:nvPr/>
        </p:nvSpPr>
        <p:spPr bwMode="auto">
          <a:xfrm>
            <a:off x="4090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5" name="Line 108"/>
          <p:cNvSpPr>
            <a:spLocks noChangeShapeType="1"/>
          </p:cNvSpPr>
          <p:nvPr/>
        </p:nvSpPr>
        <p:spPr bwMode="auto">
          <a:xfrm>
            <a:off x="4167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6" name="Line 109"/>
          <p:cNvSpPr>
            <a:spLocks noChangeShapeType="1"/>
          </p:cNvSpPr>
          <p:nvPr/>
        </p:nvSpPr>
        <p:spPr bwMode="auto">
          <a:xfrm>
            <a:off x="4243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7" name="Line 110"/>
          <p:cNvSpPr>
            <a:spLocks noChangeShapeType="1"/>
          </p:cNvSpPr>
          <p:nvPr/>
        </p:nvSpPr>
        <p:spPr bwMode="auto">
          <a:xfrm>
            <a:off x="4319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8" name="Line 111"/>
          <p:cNvSpPr>
            <a:spLocks noChangeShapeType="1"/>
          </p:cNvSpPr>
          <p:nvPr/>
        </p:nvSpPr>
        <p:spPr bwMode="auto">
          <a:xfrm>
            <a:off x="4395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09" name="Line 112"/>
          <p:cNvSpPr>
            <a:spLocks noChangeShapeType="1"/>
          </p:cNvSpPr>
          <p:nvPr/>
        </p:nvSpPr>
        <p:spPr bwMode="auto">
          <a:xfrm>
            <a:off x="4471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0" name="Line 113"/>
          <p:cNvSpPr>
            <a:spLocks noChangeShapeType="1"/>
          </p:cNvSpPr>
          <p:nvPr/>
        </p:nvSpPr>
        <p:spPr bwMode="auto">
          <a:xfrm>
            <a:off x="4548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1" name="Line 114"/>
          <p:cNvSpPr>
            <a:spLocks noChangeShapeType="1"/>
          </p:cNvSpPr>
          <p:nvPr/>
        </p:nvSpPr>
        <p:spPr bwMode="auto">
          <a:xfrm>
            <a:off x="4624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2" name="Line 115"/>
          <p:cNvSpPr>
            <a:spLocks noChangeShapeType="1"/>
          </p:cNvSpPr>
          <p:nvPr/>
        </p:nvSpPr>
        <p:spPr bwMode="auto">
          <a:xfrm>
            <a:off x="4700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3" name="Line 116"/>
          <p:cNvSpPr>
            <a:spLocks noChangeShapeType="1"/>
          </p:cNvSpPr>
          <p:nvPr/>
        </p:nvSpPr>
        <p:spPr bwMode="auto">
          <a:xfrm>
            <a:off x="4776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4" name="Line 117"/>
          <p:cNvSpPr>
            <a:spLocks noChangeShapeType="1"/>
          </p:cNvSpPr>
          <p:nvPr/>
        </p:nvSpPr>
        <p:spPr bwMode="auto">
          <a:xfrm>
            <a:off x="4852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5" name="Line 118"/>
          <p:cNvSpPr>
            <a:spLocks noChangeShapeType="1"/>
          </p:cNvSpPr>
          <p:nvPr/>
        </p:nvSpPr>
        <p:spPr bwMode="auto">
          <a:xfrm>
            <a:off x="4929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6" name="Line 119"/>
          <p:cNvSpPr>
            <a:spLocks noChangeShapeType="1"/>
          </p:cNvSpPr>
          <p:nvPr/>
        </p:nvSpPr>
        <p:spPr bwMode="auto">
          <a:xfrm>
            <a:off x="5005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7" name="Line 120"/>
          <p:cNvSpPr>
            <a:spLocks noChangeShapeType="1"/>
          </p:cNvSpPr>
          <p:nvPr/>
        </p:nvSpPr>
        <p:spPr bwMode="auto">
          <a:xfrm>
            <a:off x="5081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8" name="Line 121"/>
          <p:cNvSpPr>
            <a:spLocks noChangeShapeType="1"/>
          </p:cNvSpPr>
          <p:nvPr/>
        </p:nvSpPr>
        <p:spPr bwMode="auto">
          <a:xfrm>
            <a:off x="5157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19" name="Line 122"/>
          <p:cNvSpPr>
            <a:spLocks noChangeShapeType="1"/>
          </p:cNvSpPr>
          <p:nvPr/>
        </p:nvSpPr>
        <p:spPr bwMode="auto">
          <a:xfrm>
            <a:off x="5233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0" name="Line 123"/>
          <p:cNvSpPr>
            <a:spLocks noChangeShapeType="1"/>
          </p:cNvSpPr>
          <p:nvPr/>
        </p:nvSpPr>
        <p:spPr bwMode="auto">
          <a:xfrm>
            <a:off x="5310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1" name="Line 124"/>
          <p:cNvSpPr>
            <a:spLocks noChangeShapeType="1"/>
          </p:cNvSpPr>
          <p:nvPr/>
        </p:nvSpPr>
        <p:spPr bwMode="auto">
          <a:xfrm>
            <a:off x="5386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2" name="Line 125"/>
          <p:cNvSpPr>
            <a:spLocks noChangeShapeType="1"/>
          </p:cNvSpPr>
          <p:nvPr/>
        </p:nvSpPr>
        <p:spPr bwMode="auto">
          <a:xfrm>
            <a:off x="5462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3" name="Line 126"/>
          <p:cNvSpPr>
            <a:spLocks noChangeShapeType="1"/>
          </p:cNvSpPr>
          <p:nvPr/>
        </p:nvSpPr>
        <p:spPr bwMode="auto">
          <a:xfrm>
            <a:off x="5538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4" name="Line 127"/>
          <p:cNvSpPr>
            <a:spLocks noChangeShapeType="1"/>
          </p:cNvSpPr>
          <p:nvPr/>
        </p:nvSpPr>
        <p:spPr bwMode="auto">
          <a:xfrm>
            <a:off x="5614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5" name="Line 128"/>
          <p:cNvSpPr>
            <a:spLocks noChangeShapeType="1"/>
          </p:cNvSpPr>
          <p:nvPr/>
        </p:nvSpPr>
        <p:spPr bwMode="auto">
          <a:xfrm>
            <a:off x="5691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6" name="Line 129"/>
          <p:cNvSpPr>
            <a:spLocks noChangeShapeType="1"/>
          </p:cNvSpPr>
          <p:nvPr/>
        </p:nvSpPr>
        <p:spPr bwMode="auto">
          <a:xfrm>
            <a:off x="5767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7" name="Line 130"/>
          <p:cNvSpPr>
            <a:spLocks noChangeShapeType="1"/>
          </p:cNvSpPr>
          <p:nvPr/>
        </p:nvSpPr>
        <p:spPr bwMode="auto">
          <a:xfrm>
            <a:off x="5843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8" name="Line 131"/>
          <p:cNvSpPr>
            <a:spLocks noChangeShapeType="1"/>
          </p:cNvSpPr>
          <p:nvPr/>
        </p:nvSpPr>
        <p:spPr bwMode="auto">
          <a:xfrm>
            <a:off x="5919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29" name="Line 132"/>
          <p:cNvSpPr>
            <a:spLocks noChangeShapeType="1"/>
          </p:cNvSpPr>
          <p:nvPr/>
        </p:nvSpPr>
        <p:spPr bwMode="auto">
          <a:xfrm>
            <a:off x="5995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0" name="Line 133"/>
          <p:cNvSpPr>
            <a:spLocks noChangeShapeType="1"/>
          </p:cNvSpPr>
          <p:nvPr/>
        </p:nvSpPr>
        <p:spPr bwMode="auto">
          <a:xfrm>
            <a:off x="6072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1" name="Line 134"/>
          <p:cNvSpPr>
            <a:spLocks noChangeShapeType="1"/>
          </p:cNvSpPr>
          <p:nvPr/>
        </p:nvSpPr>
        <p:spPr bwMode="auto">
          <a:xfrm>
            <a:off x="6148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2" name="Line 135"/>
          <p:cNvSpPr>
            <a:spLocks noChangeShapeType="1"/>
          </p:cNvSpPr>
          <p:nvPr/>
        </p:nvSpPr>
        <p:spPr bwMode="auto">
          <a:xfrm>
            <a:off x="6224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3" name="Line 136"/>
          <p:cNvSpPr>
            <a:spLocks noChangeShapeType="1"/>
          </p:cNvSpPr>
          <p:nvPr/>
        </p:nvSpPr>
        <p:spPr bwMode="auto">
          <a:xfrm>
            <a:off x="6300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4" name="Line 137"/>
          <p:cNvSpPr>
            <a:spLocks noChangeShapeType="1"/>
          </p:cNvSpPr>
          <p:nvPr/>
        </p:nvSpPr>
        <p:spPr bwMode="auto">
          <a:xfrm>
            <a:off x="6376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5" name="Line 138"/>
          <p:cNvSpPr>
            <a:spLocks noChangeShapeType="1"/>
          </p:cNvSpPr>
          <p:nvPr/>
        </p:nvSpPr>
        <p:spPr bwMode="auto">
          <a:xfrm>
            <a:off x="6453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6" name="Line 139"/>
          <p:cNvSpPr>
            <a:spLocks noChangeShapeType="1"/>
          </p:cNvSpPr>
          <p:nvPr/>
        </p:nvSpPr>
        <p:spPr bwMode="auto">
          <a:xfrm>
            <a:off x="6529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7" name="Line 140"/>
          <p:cNvSpPr>
            <a:spLocks noChangeShapeType="1"/>
          </p:cNvSpPr>
          <p:nvPr/>
        </p:nvSpPr>
        <p:spPr bwMode="auto">
          <a:xfrm>
            <a:off x="66055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8" name="Line 141"/>
          <p:cNvSpPr>
            <a:spLocks noChangeShapeType="1"/>
          </p:cNvSpPr>
          <p:nvPr/>
        </p:nvSpPr>
        <p:spPr bwMode="auto">
          <a:xfrm>
            <a:off x="66817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39" name="Line 142"/>
          <p:cNvSpPr>
            <a:spLocks noChangeShapeType="1"/>
          </p:cNvSpPr>
          <p:nvPr/>
        </p:nvSpPr>
        <p:spPr bwMode="auto">
          <a:xfrm>
            <a:off x="67579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0" name="Line 143"/>
          <p:cNvSpPr>
            <a:spLocks noChangeShapeType="1"/>
          </p:cNvSpPr>
          <p:nvPr/>
        </p:nvSpPr>
        <p:spPr bwMode="auto">
          <a:xfrm>
            <a:off x="68341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1" name="Line 144"/>
          <p:cNvSpPr>
            <a:spLocks noChangeShapeType="1"/>
          </p:cNvSpPr>
          <p:nvPr/>
        </p:nvSpPr>
        <p:spPr bwMode="auto">
          <a:xfrm>
            <a:off x="6910388" y="30448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2" name="Line 145"/>
          <p:cNvSpPr>
            <a:spLocks noChangeShapeType="1"/>
          </p:cNvSpPr>
          <p:nvPr/>
        </p:nvSpPr>
        <p:spPr bwMode="auto">
          <a:xfrm>
            <a:off x="1728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3" name="Line 146"/>
          <p:cNvSpPr>
            <a:spLocks noChangeShapeType="1"/>
          </p:cNvSpPr>
          <p:nvPr/>
        </p:nvSpPr>
        <p:spPr bwMode="auto">
          <a:xfrm>
            <a:off x="1804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4" name="Line 147"/>
          <p:cNvSpPr>
            <a:spLocks noChangeShapeType="1"/>
          </p:cNvSpPr>
          <p:nvPr/>
        </p:nvSpPr>
        <p:spPr bwMode="auto">
          <a:xfrm>
            <a:off x="1881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5" name="Line 148"/>
          <p:cNvSpPr>
            <a:spLocks noChangeShapeType="1"/>
          </p:cNvSpPr>
          <p:nvPr/>
        </p:nvSpPr>
        <p:spPr bwMode="auto">
          <a:xfrm>
            <a:off x="1957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6" name="Line 149"/>
          <p:cNvSpPr>
            <a:spLocks noChangeShapeType="1"/>
          </p:cNvSpPr>
          <p:nvPr/>
        </p:nvSpPr>
        <p:spPr bwMode="auto">
          <a:xfrm>
            <a:off x="2033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7" name="Line 150"/>
          <p:cNvSpPr>
            <a:spLocks noChangeShapeType="1"/>
          </p:cNvSpPr>
          <p:nvPr/>
        </p:nvSpPr>
        <p:spPr bwMode="auto">
          <a:xfrm>
            <a:off x="2109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8" name="Line 151"/>
          <p:cNvSpPr>
            <a:spLocks noChangeShapeType="1"/>
          </p:cNvSpPr>
          <p:nvPr/>
        </p:nvSpPr>
        <p:spPr bwMode="auto">
          <a:xfrm>
            <a:off x="2185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49" name="Line 152"/>
          <p:cNvSpPr>
            <a:spLocks noChangeShapeType="1"/>
          </p:cNvSpPr>
          <p:nvPr/>
        </p:nvSpPr>
        <p:spPr bwMode="auto">
          <a:xfrm>
            <a:off x="2262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0" name="Line 153"/>
          <p:cNvSpPr>
            <a:spLocks noChangeShapeType="1"/>
          </p:cNvSpPr>
          <p:nvPr/>
        </p:nvSpPr>
        <p:spPr bwMode="auto">
          <a:xfrm>
            <a:off x="2338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1" name="Line 154"/>
          <p:cNvSpPr>
            <a:spLocks noChangeShapeType="1"/>
          </p:cNvSpPr>
          <p:nvPr/>
        </p:nvSpPr>
        <p:spPr bwMode="auto">
          <a:xfrm>
            <a:off x="2414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2" name="Line 155"/>
          <p:cNvSpPr>
            <a:spLocks noChangeShapeType="1"/>
          </p:cNvSpPr>
          <p:nvPr/>
        </p:nvSpPr>
        <p:spPr bwMode="auto">
          <a:xfrm>
            <a:off x="2490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3" name="Line 156"/>
          <p:cNvSpPr>
            <a:spLocks noChangeShapeType="1"/>
          </p:cNvSpPr>
          <p:nvPr/>
        </p:nvSpPr>
        <p:spPr bwMode="auto">
          <a:xfrm>
            <a:off x="2566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4" name="Line 157"/>
          <p:cNvSpPr>
            <a:spLocks noChangeShapeType="1"/>
          </p:cNvSpPr>
          <p:nvPr/>
        </p:nvSpPr>
        <p:spPr bwMode="auto">
          <a:xfrm>
            <a:off x="2643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5" name="Line 158"/>
          <p:cNvSpPr>
            <a:spLocks noChangeShapeType="1"/>
          </p:cNvSpPr>
          <p:nvPr/>
        </p:nvSpPr>
        <p:spPr bwMode="auto">
          <a:xfrm>
            <a:off x="2719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6" name="Line 159"/>
          <p:cNvSpPr>
            <a:spLocks noChangeShapeType="1"/>
          </p:cNvSpPr>
          <p:nvPr/>
        </p:nvSpPr>
        <p:spPr bwMode="auto">
          <a:xfrm>
            <a:off x="2795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7" name="Line 160"/>
          <p:cNvSpPr>
            <a:spLocks noChangeShapeType="1"/>
          </p:cNvSpPr>
          <p:nvPr/>
        </p:nvSpPr>
        <p:spPr bwMode="auto">
          <a:xfrm>
            <a:off x="2871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8" name="Line 161"/>
          <p:cNvSpPr>
            <a:spLocks noChangeShapeType="1"/>
          </p:cNvSpPr>
          <p:nvPr/>
        </p:nvSpPr>
        <p:spPr bwMode="auto">
          <a:xfrm>
            <a:off x="2947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59" name="Line 162"/>
          <p:cNvSpPr>
            <a:spLocks noChangeShapeType="1"/>
          </p:cNvSpPr>
          <p:nvPr/>
        </p:nvSpPr>
        <p:spPr bwMode="auto">
          <a:xfrm>
            <a:off x="3024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0" name="Line 163"/>
          <p:cNvSpPr>
            <a:spLocks noChangeShapeType="1"/>
          </p:cNvSpPr>
          <p:nvPr/>
        </p:nvSpPr>
        <p:spPr bwMode="auto">
          <a:xfrm>
            <a:off x="3100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1" name="Line 164"/>
          <p:cNvSpPr>
            <a:spLocks noChangeShapeType="1"/>
          </p:cNvSpPr>
          <p:nvPr/>
        </p:nvSpPr>
        <p:spPr bwMode="auto">
          <a:xfrm>
            <a:off x="3176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2" name="Line 165"/>
          <p:cNvSpPr>
            <a:spLocks noChangeShapeType="1"/>
          </p:cNvSpPr>
          <p:nvPr/>
        </p:nvSpPr>
        <p:spPr bwMode="auto">
          <a:xfrm>
            <a:off x="3252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3" name="Line 166"/>
          <p:cNvSpPr>
            <a:spLocks noChangeShapeType="1"/>
          </p:cNvSpPr>
          <p:nvPr/>
        </p:nvSpPr>
        <p:spPr bwMode="auto">
          <a:xfrm>
            <a:off x="3328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4" name="Line 167"/>
          <p:cNvSpPr>
            <a:spLocks noChangeShapeType="1"/>
          </p:cNvSpPr>
          <p:nvPr/>
        </p:nvSpPr>
        <p:spPr bwMode="auto">
          <a:xfrm>
            <a:off x="3405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5" name="Line 168"/>
          <p:cNvSpPr>
            <a:spLocks noChangeShapeType="1"/>
          </p:cNvSpPr>
          <p:nvPr/>
        </p:nvSpPr>
        <p:spPr bwMode="auto">
          <a:xfrm>
            <a:off x="3481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6" name="Line 169"/>
          <p:cNvSpPr>
            <a:spLocks noChangeShapeType="1"/>
          </p:cNvSpPr>
          <p:nvPr/>
        </p:nvSpPr>
        <p:spPr bwMode="auto">
          <a:xfrm>
            <a:off x="3557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7" name="Line 170"/>
          <p:cNvSpPr>
            <a:spLocks noChangeShapeType="1"/>
          </p:cNvSpPr>
          <p:nvPr/>
        </p:nvSpPr>
        <p:spPr bwMode="auto">
          <a:xfrm>
            <a:off x="3633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8" name="Line 171"/>
          <p:cNvSpPr>
            <a:spLocks noChangeShapeType="1"/>
          </p:cNvSpPr>
          <p:nvPr/>
        </p:nvSpPr>
        <p:spPr bwMode="auto">
          <a:xfrm>
            <a:off x="3709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69" name="Line 172"/>
          <p:cNvSpPr>
            <a:spLocks noChangeShapeType="1"/>
          </p:cNvSpPr>
          <p:nvPr/>
        </p:nvSpPr>
        <p:spPr bwMode="auto">
          <a:xfrm>
            <a:off x="3786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0" name="Line 173"/>
          <p:cNvSpPr>
            <a:spLocks noChangeShapeType="1"/>
          </p:cNvSpPr>
          <p:nvPr/>
        </p:nvSpPr>
        <p:spPr bwMode="auto">
          <a:xfrm>
            <a:off x="3862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1" name="Line 174"/>
          <p:cNvSpPr>
            <a:spLocks noChangeShapeType="1"/>
          </p:cNvSpPr>
          <p:nvPr/>
        </p:nvSpPr>
        <p:spPr bwMode="auto">
          <a:xfrm>
            <a:off x="3938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2" name="Line 175"/>
          <p:cNvSpPr>
            <a:spLocks noChangeShapeType="1"/>
          </p:cNvSpPr>
          <p:nvPr/>
        </p:nvSpPr>
        <p:spPr bwMode="auto">
          <a:xfrm>
            <a:off x="4014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3" name="Line 176"/>
          <p:cNvSpPr>
            <a:spLocks noChangeShapeType="1"/>
          </p:cNvSpPr>
          <p:nvPr/>
        </p:nvSpPr>
        <p:spPr bwMode="auto">
          <a:xfrm>
            <a:off x="4090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4" name="Line 177"/>
          <p:cNvSpPr>
            <a:spLocks noChangeShapeType="1"/>
          </p:cNvSpPr>
          <p:nvPr/>
        </p:nvSpPr>
        <p:spPr bwMode="auto">
          <a:xfrm>
            <a:off x="4167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5" name="Line 178"/>
          <p:cNvSpPr>
            <a:spLocks noChangeShapeType="1"/>
          </p:cNvSpPr>
          <p:nvPr/>
        </p:nvSpPr>
        <p:spPr bwMode="auto">
          <a:xfrm>
            <a:off x="4243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6" name="Line 179"/>
          <p:cNvSpPr>
            <a:spLocks noChangeShapeType="1"/>
          </p:cNvSpPr>
          <p:nvPr/>
        </p:nvSpPr>
        <p:spPr bwMode="auto">
          <a:xfrm>
            <a:off x="4319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7" name="Line 180"/>
          <p:cNvSpPr>
            <a:spLocks noChangeShapeType="1"/>
          </p:cNvSpPr>
          <p:nvPr/>
        </p:nvSpPr>
        <p:spPr bwMode="auto">
          <a:xfrm>
            <a:off x="4395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8" name="Line 181"/>
          <p:cNvSpPr>
            <a:spLocks noChangeShapeType="1"/>
          </p:cNvSpPr>
          <p:nvPr/>
        </p:nvSpPr>
        <p:spPr bwMode="auto">
          <a:xfrm>
            <a:off x="4471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79" name="Line 182"/>
          <p:cNvSpPr>
            <a:spLocks noChangeShapeType="1"/>
          </p:cNvSpPr>
          <p:nvPr/>
        </p:nvSpPr>
        <p:spPr bwMode="auto">
          <a:xfrm>
            <a:off x="4548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0" name="Line 183"/>
          <p:cNvSpPr>
            <a:spLocks noChangeShapeType="1"/>
          </p:cNvSpPr>
          <p:nvPr/>
        </p:nvSpPr>
        <p:spPr bwMode="auto">
          <a:xfrm>
            <a:off x="4624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1" name="Line 184"/>
          <p:cNvSpPr>
            <a:spLocks noChangeShapeType="1"/>
          </p:cNvSpPr>
          <p:nvPr/>
        </p:nvSpPr>
        <p:spPr bwMode="auto">
          <a:xfrm>
            <a:off x="4700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2" name="Line 185"/>
          <p:cNvSpPr>
            <a:spLocks noChangeShapeType="1"/>
          </p:cNvSpPr>
          <p:nvPr/>
        </p:nvSpPr>
        <p:spPr bwMode="auto">
          <a:xfrm>
            <a:off x="4776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3" name="Line 186"/>
          <p:cNvSpPr>
            <a:spLocks noChangeShapeType="1"/>
          </p:cNvSpPr>
          <p:nvPr/>
        </p:nvSpPr>
        <p:spPr bwMode="auto">
          <a:xfrm>
            <a:off x="4852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4" name="Line 187"/>
          <p:cNvSpPr>
            <a:spLocks noChangeShapeType="1"/>
          </p:cNvSpPr>
          <p:nvPr/>
        </p:nvSpPr>
        <p:spPr bwMode="auto">
          <a:xfrm>
            <a:off x="4929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5" name="Line 188"/>
          <p:cNvSpPr>
            <a:spLocks noChangeShapeType="1"/>
          </p:cNvSpPr>
          <p:nvPr/>
        </p:nvSpPr>
        <p:spPr bwMode="auto">
          <a:xfrm>
            <a:off x="5005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6" name="Line 189"/>
          <p:cNvSpPr>
            <a:spLocks noChangeShapeType="1"/>
          </p:cNvSpPr>
          <p:nvPr/>
        </p:nvSpPr>
        <p:spPr bwMode="auto">
          <a:xfrm>
            <a:off x="5081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7" name="Line 190"/>
          <p:cNvSpPr>
            <a:spLocks noChangeShapeType="1"/>
          </p:cNvSpPr>
          <p:nvPr/>
        </p:nvSpPr>
        <p:spPr bwMode="auto">
          <a:xfrm>
            <a:off x="5157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8" name="Line 191"/>
          <p:cNvSpPr>
            <a:spLocks noChangeShapeType="1"/>
          </p:cNvSpPr>
          <p:nvPr/>
        </p:nvSpPr>
        <p:spPr bwMode="auto">
          <a:xfrm>
            <a:off x="5233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89" name="Line 192"/>
          <p:cNvSpPr>
            <a:spLocks noChangeShapeType="1"/>
          </p:cNvSpPr>
          <p:nvPr/>
        </p:nvSpPr>
        <p:spPr bwMode="auto">
          <a:xfrm>
            <a:off x="5310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0" name="Line 193"/>
          <p:cNvSpPr>
            <a:spLocks noChangeShapeType="1"/>
          </p:cNvSpPr>
          <p:nvPr/>
        </p:nvSpPr>
        <p:spPr bwMode="auto">
          <a:xfrm>
            <a:off x="5386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1" name="Line 194"/>
          <p:cNvSpPr>
            <a:spLocks noChangeShapeType="1"/>
          </p:cNvSpPr>
          <p:nvPr/>
        </p:nvSpPr>
        <p:spPr bwMode="auto">
          <a:xfrm>
            <a:off x="5462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2" name="Line 195"/>
          <p:cNvSpPr>
            <a:spLocks noChangeShapeType="1"/>
          </p:cNvSpPr>
          <p:nvPr/>
        </p:nvSpPr>
        <p:spPr bwMode="auto">
          <a:xfrm>
            <a:off x="5538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3" name="Line 196"/>
          <p:cNvSpPr>
            <a:spLocks noChangeShapeType="1"/>
          </p:cNvSpPr>
          <p:nvPr/>
        </p:nvSpPr>
        <p:spPr bwMode="auto">
          <a:xfrm>
            <a:off x="5614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4" name="Line 197"/>
          <p:cNvSpPr>
            <a:spLocks noChangeShapeType="1"/>
          </p:cNvSpPr>
          <p:nvPr/>
        </p:nvSpPr>
        <p:spPr bwMode="auto">
          <a:xfrm>
            <a:off x="5691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5" name="Line 198"/>
          <p:cNvSpPr>
            <a:spLocks noChangeShapeType="1"/>
          </p:cNvSpPr>
          <p:nvPr/>
        </p:nvSpPr>
        <p:spPr bwMode="auto">
          <a:xfrm>
            <a:off x="5767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6" name="Line 199"/>
          <p:cNvSpPr>
            <a:spLocks noChangeShapeType="1"/>
          </p:cNvSpPr>
          <p:nvPr/>
        </p:nvSpPr>
        <p:spPr bwMode="auto">
          <a:xfrm>
            <a:off x="5843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7" name="Line 200"/>
          <p:cNvSpPr>
            <a:spLocks noChangeShapeType="1"/>
          </p:cNvSpPr>
          <p:nvPr/>
        </p:nvSpPr>
        <p:spPr bwMode="auto">
          <a:xfrm>
            <a:off x="5919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8" name="Line 201"/>
          <p:cNvSpPr>
            <a:spLocks noChangeShapeType="1"/>
          </p:cNvSpPr>
          <p:nvPr/>
        </p:nvSpPr>
        <p:spPr bwMode="auto">
          <a:xfrm>
            <a:off x="5995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899" name="Line 202"/>
          <p:cNvSpPr>
            <a:spLocks noChangeShapeType="1"/>
          </p:cNvSpPr>
          <p:nvPr/>
        </p:nvSpPr>
        <p:spPr bwMode="auto">
          <a:xfrm>
            <a:off x="6072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0" name="Line 203"/>
          <p:cNvSpPr>
            <a:spLocks noChangeShapeType="1"/>
          </p:cNvSpPr>
          <p:nvPr/>
        </p:nvSpPr>
        <p:spPr bwMode="auto">
          <a:xfrm>
            <a:off x="6148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1" name="Line 204"/>
          <p:cNvSpPr>
            <a:spLocks noChangeShapeType="1"/>
          </p:cNvSpPr>
          <p:nvPr/>
        </p:nvSpPr>
        <p:spPr bwMode="auto">
          <a:xfrm>
            <a:off x="6224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2" name="Line 205"/>
          <p:cNvSpPr>
            <a:spLocks noChangeShapeType="1"/>
          </p:cNvSpPr>
          <p:nvPr/>
        </p:nvSpPr>
        <p:spPr bwMode="auto">
          <a:xfrm>
            <a:off x="6300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3" name="Line 206"/>
          <p:cNvSpPr>
            <a:spLocks noChangeShapeType="1"/>
          </p:cNvSpPr>
          <p:nvPr/>
        </p:nvSpPr>
        <p:spPr bwMode="auto">
          <a:xfrm>
            <a:off x="6376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4" name="Line 207"/>
          <p:cNvSpPr>
            <a:spLocks noChangeShapeType="1"/>
          </p:cNvSpPr>
          <p:nvPr/>
        </p:nvSpPr>
        <p:spPr bwMode="auto">
          <a:xfrm>
            <a:off x="6453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5" name="Line 208"/>
          <p:cNvSpPr>
            <a:spLocks noChangeShapeType="1"/>
          </p:cNvSpPr>
          <p:nvPr/>
        </p:nvSpPr>
        <p:spPr bwMode="auto">
          <a:xfrm>
            <a:off x="6529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6" name="Line 209"/>
          <p:cNvSpPr>
            <a:spLocks noChangeShapeType="1"/>
          </p:cNvSpPr>
          <p:nvPr/>
        </p:nvSpPr>
        <p:spPr bwMode="auto">
          <a:xfrm>
            <a:off x="66055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7" name="Line 210"/>
          <p:cNvSpPr>
            <a:spLocks noChangeShapeType="1"/>
          </p:cNvSpPr>
          <p:nvPr/>
        </p:nvSpPr>
        <p:spPr bwMode="auto">
          <a:xfrm>
            <a:off x="66817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8" name="Line 211"/>
          <p:cNvSpPr>
            <a:spLocks noChangeShapeType="1"/>
          </p:cNvSpPr>
          <p:nvPr/>
        </p:nvSpPr>
        <p:spPr bwMode="auto">
          <a:xfrm>
            <a:off x="67579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09" name="Line 212"/>
          <p:cNvSpPr>
            <a:spLocks noChangeShapeType="1"/>
          </p:cNvSpPr>
          <p:nvPr/>
        </p:nvSpPr>
        <p:spPr bwMode="auto">
          <a:xfrm>
            <a:off x="68341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0" name="Line 213"/>
          <p:cNvSpPr>
            <a:spLocks noChangeShapeType="1"/>
          </p:cNvSpPr>
          <p:nvPr/>
        </p:nvSpPr>
        <p:spPr bwMode="auto">
          <a:xfrm>
            <a:off x="6910388" y="2079625"/>
            <a:ext cx="142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1" name="Line 214"/>
          <p:cNvSpPr>
            <a:spLocks noChangeShapeType="1"/>
          </p:cNvSpPr>
          <p:nvPr/>
        </p:nvSpPr>
        <p:spPr bwMode="auto">
          <a:xfrm flipV="1">
            <a:off x="1576388" y="2066925"/>
            <a:ext cx="0" cy="292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2" name="Line 215"/>
          <p:cNvSpPr>
            <a:spLocks noChangeShapeType="1"/>
          </p:cNvSpPr>
          <p:nvPr/>
        </p:nvSpPr>
        <p:spPr bwMode="auto">
          <a:xfrm>
            <a:off x="1538288" y="4987925"/>
            <a:ext cx="650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3" name="Line 216"/>
          <p:cNvSpPr>
            <a:spLocks noChangeShapeType="1"/>
          </p:cNvSpPr>
          <p:nvPr/>
        </p:nvSpPr>
        <p:spPr bwMode="auto">
          <a:xfrm>
            <a:off x="1576388" y="4987925"/>
            <a:ext cx="5360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4" name="Line 217"/>
          <p:cNvSpPr>
            <a:spLocks noChangeShapeType="1"/>
          </p:cNvSpPr>
          <p:nvPr/>
        </p:nvSpPr>
        <p:spPr bwMode="auto">
          <a:xfrm flipV="1">
            <a:off x="15763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5" name="Line 218"/>
          <p:cNvSpPr>
            <a:spLocks noChangeShapeType="1"/>
          </p:cNvSpPr>
          <p:nvPr/>
        </p:nvSpPr>
        <p:spPr bwMode="auto">
          <a:xfrm flipV="1">
            <a:off x="18430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6" name="Line 219"/>
          <p:cNvSpPr>
            <a:spLocks noChangeShapeType="1"/>
          </p:cNvSpPr>
          <p:nvPr/>
        </p:nvSpPr>
        <p:spPr bwMode="auto">
          <a:xfrm flipV="1">
            <a:off x="21224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7" name="Line 220"/>
          <p:cNvSpPr>
            <a:spLocks noChangeShapeType="1"/>
          </p:cNvSpPr>
          <p:nvPr/>
        </p:nvSpPr>
        <p:spPr bwMode="auto">
          <a:xfrm flipV="1">
            <a:off x="23891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8" name="Line 221"/>
          <p:cNvSpPr>
            <a:spLocks noChangeShapeType="1"/>
          </p:cNvSpPr>
          <p:nvPr/>
        </p:nvSpPr>
        <p:spPr bwMode="auto">
          <a:xfrm flipV="1">
            <a:off x="26558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19" name="Line 222"/>
          <p:cNvSpPr>
            <a:spLocks noChangeShapeType="1"/>
          </p:cNvSpPr>
          <p:nvPr/>
        </p:nvSpPr>
        <p:spPr bwMode="auto">
          <a:xfrm flipV="1">
            <a:off x="29225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0" name="Line 223"/>
          <p:cNvSpPr>
            <a:spLocks noChangeShapeType="1"/>
          </p:cNvSpPr>
          <p:nvPr/>
        </p:nvSpPr>
        <p:spPr bwMode="auto">
          <a:xfrm flipV="1">
            <a:off x="31892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1" name="Line 224"/>
          <p:cNvSpPr>
            <a:spLocks noChangeShapeType="1"/>
          </p:cNvSpPr>
          <p:nvPr/>
        </p:nvSpPr>
        <p:spPr bwMode="auto">
          <a:xfrm flipV="1">
            <a:off x="34559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2" name="Line 225"/>
          <p:cNvSpPr>
            <a:spLocks noChangeShapeType="1"/>
          </p:cNvSpPr>
          <p:nvPr/>
        </p:nvSpPr>
        <p:spPr bwMode="auto">
          <a:xfrm flipV="1">
            <a:off x="37226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3" name="Line 226"/>
          <p:cNvSpPr>
            <a:spLocks noChangeShapeType="1"/>
          </p:cNvSpPr>
          <p:nvPr/>
        </p:nvSpPr>
        <p:spPr bwMode="auto">
          <a:xfrm flipV="1">
            <a:off x="40020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4" name="Line 227"/>
          <p:cNvSpPr>
            <a:spLocks noChangeShapeType="1"/>
          </p:cNvSpPr>
          <p:nvPr/>
        </p:nvSpPr>
        <p:spPr bwMode="auto">
          <a:xfrm flipV="1">
            <a:off x="42687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5" name="Line 228"/>
          <p:cNvSpPr>
            <a:spLocks noChangeShapeType="1"/>
          </p:cNvSpPr>
          <p:nvPr/>
        </p:nvSpPr>
        <p:spPr bwMode="auto">
          <a:xfrm flipV="1">
            <a:off x="45354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6" name="Line 229"/>
          <p:cNvSpPr>
            <a:spLocks noChangeShapeType="1"/>
          </p:cNvSpPr>
          <p:nvPr/>
        </p:nvSpPr>
        <p:spPr bwMode="auto">
          <a:xfrm flipV="1">
            <a:off x="48021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7" name="Line 230"/>
          <p:cNvSpPr>
            <a:spLocks noChangeShapeType="1"/>
          </p:cNvSpPr>
          <p:nvPr/>
        </p:nvSpPr>
        <p:spPr bwMode="auto">
          <a:xfrm flipV="1">
            <a:off x="50688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8" name="Line 231"/>
          <p:cNvSpPr>
            <a:spLocks noChangeShapeType="1"/>
          </p:cNvSpPr>
          <p:nvPr/>
        </p:nvSpPr>
        <p:spPr bwMode="auto">
          <a:xfrm flipV="1">
            <a:off x="53355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29" name="Line 232"/>
          <p:cNvSpPr>
            <a:spLocks noChangeShapeType="1"/>
          </p:cNvSpPr>
          <p:nvPr/>
        </p:nvSpPr>
        <p:spPr bwMode="auto">
          <a:xfrm flipV="1">
            <a:off x="56022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0" name="Line 233"/>
          <p:cNvSpPr>
            <a:spLocks noChangeShapeType="1"/>
          </p:cNvSpPr>
          <p:nvPr/>
        </p:nvSpPr>
        <p:spPr bwMode="auto">
          <a:xfrm flipV="1">
            <a:off x="58816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1" name="Line 234"/>
          <p:cNvSpPr>
            <a:spLocks noChangeShapeType="1"/>
          </p:cNvSpPr>
          <p:nvPr/>
        </p:nvSpPr>
        <p:spPr bwMode="auto">
          <a:xfrm flipV="1">
            <a:off x="61483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2" name="Line 235"/>
          <p:cNvSpPr>
            <a:spLocks noChangeShapeType="1"/>
          </p:cNvSpPr>
          <p:nvPr/>
        </p:nvSpPr>
        <p:spPr bwMode="auto">
          <a:xfrm flipV="1">
            <a:off x="64150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3" name="Line 236"/>
          <p:cNvSpPr>
            <a:spLocks noChangeShapeType="1"/>
          </p:cNvSpPr>
          <p:nvPr/>
        </p:nvSpPr>
        <p:spPr bwMode="auto">
          <a:xfrm flipV="1">
            <a:off x="66817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4" name="Line 237"/>
          <p:cNvSpPr>
            <a:spLocks noChangeShapeType="1"/>
          </p:cNvSpPr>
          <p:nvPr/>
        </p:nvSpPr>
        <p:spPr bwMode="auto">
          <a:xfrm flipV="1">
            <a:off x="6948488" y="4927600"/>
            <a:ext cx="0"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935" name="Freeform 238"/>
          <p:cNvSpPr>
            <a:spLocks/>
          </p:cNvSpPr>
          <p:nvPr/>
        </p:nvSpPr>
        <p:spPr bwMode="auto">
          <a:xfrm>
            <a:off x="1570038" y="2098675"/>
            <a:ext cx="5373687" cy="2884488"/>
          </a:xfrm>
          <a:custGeom>
            <a:avLst/>
            <a:gdLst>
              <a:gd name="T0" fmla="*/ 0 w 3808"/>
              <a:gd name="T1" fmla="*/ 2147483647 h 1817"/>
              <a:gd name="T2" fmla="*/ 2147483647 w 3808"/>
              <a:gd name="T3" fmla="*/ 2147483647 h 1817"/>
              <a:gd name="T4" fmla="*/ 2147483647 w 3808"/>
              <a:gd name="T5" fmla="*/ 2147483647 h 1817"/>
              <a:gd name="T6" fmla="*/ 2147483647 w 3808"/>
              <a:gd name="T7" fmla="*/ 2147483647 h 1817"/>
              <a:gd name="T8" fmla="*/ 2147483647 w 3808"/>
              <a:gd name="T9" fmla="*/ 2147483647 h 1817"/>
              <a:gd name="T10" fmla="*/ 2147483647 w 3808"/>
              <a:gd name="T11" fmla="*/ 2147483647 h 1817"/>
              <a:gd name="T12" fmla="*/ 2147483647 w 3808"/>
              <a:gd name="T13" fmla="*/ 2147483647 h 1817"/>
              <a:gd name="T14" fmla="*/ 2147483647 w 3808"/>
              <a:gd name="T15" fmla="*/ 2147483647 h 1817"/>
              <a:gd name="T16" fmla="*/ 2147483647 w 3808"/>
              <a:gd name="T17" fmla="*/ 2147483647 h 1817"/>
              <a:gd name="T18" fmla="*/ 2147483647 w 3808"/>
              <a:gd name="T19" fmla="*/ 2147483647 h 1817"/>
              <a:gd name="T20" fmla="*/ 2147483647 w 3808"/>
              <a:gd name="T21" fmla="*/ 2147483647 h 1817"/>
              <a:gd name="T22" fmla="*/ 2147483647 w 3808"/>
              <a:gd name="T23" fmla="*/ 2147483647 h 1817"/>
              <a:gd name="T24" fmla="*/ 2147483647 w 3808"/>
              <a:gd name="T25" fmla="*/ 2147483647 h 1817"/>
              <a:gd name="T26" fmla="*/ 2147483647 w 3808"/>
              <a:gd name="T27" fmla="*/ 2147483647 h 1817"/>
              <a:gd name="T28" fmla="*/ 2147483647 w 3808"/>
              <a:gd name="T29" fmla="*/ 2147483647 h 1817"/>
              <a:gd name="T30" fmla="*/ 2147483647 w 3808"/>
              <a:gd name="T31" fmla="*/ 2147483647 h 1817"/>
              <a:gd name="T32" fmla="*/ 2147483647 w 3808"/>
              <a:gd name="T33" fmla="*/ 2147483647 h 1817"/>
              <a:gd name="T34" fmla="*/ 2147483647 w 3808"/>
              <a:gd name="T35" fmla="*/ 2147483647 h 1817"/>
              <a:gd name="T36" fmla="*/ 2147483647 w 3808"/>
              <a:gd name="T37" fmla="*/ 2147483647 h 1817"/>
              <a:gd name="T38" fmla="*/ 2147483647 w 3808"/>
              <a:gd name="T39" fmla="*/ 2147483647 h 1817"/>
              <a:gd name="T40" fmla="*/ 2147483647 w 3808"/>
              <a:gd name="T41" fmla="*/ 0 h 18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8"/>
              <a:gd name="T64" fmla="*/ 0 h 1817"/>
              <a:gd name="T65" fmla="*/ 3808 w 3808"/>
              <a:gd name="T66" fmla="*/ 1817 h 18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8" h="1817">
                <a:moveTo>
                  <a:pt x="0" y="1816"/>
                </a:moveTo>
                <a:lnTo>
                  <a:pt x="189" y="1752"/>
                </a:lnTo>
                <a:lnTo>
                  <a:pt x="387" y="1696"/>
                </a:lnTo>
                <a:lnTo>
                  <a:pt x="576" y="1640"/>
                </a:lnTo>
                <a:lnTo>
                  <a:pt x="765" y="1576"/>
                </a:lnTo>
                <a:lnTo>
                  <a:pt x="954" y="1520"/>
                </a:lnTo>
                <a:lnTo>
                  <a:pt x="1143" y="1456"/>
                </a:lnTo>
                <a:lnTo>
                  <a:pt x="1332" y="1400"/>
                </a:lnTo>
                <a:lnTo>
                  <a:pt x="1521" y="1296"/>
                </a:lnTo>
                <a:lnTo>
                  <a:pt x="1719" y="1184"/>
                </a:lnTo>
                <a:lnTo>
                  <a:pt x="1908" y="1080"/>
                </a:lnTo>
                <a:lnTo>
                  <a:pt x="2097" y="968"/>
                </a:lnTo>
                <a:lnTo>
                  <a:pt x="2286" y="864"/>
                </a:lnTo>
                <a:lnTo>
                  <a:pt x="2475" y="752"/>
                </a:lnTo>
                <a:lnTo>
                  <a:pt x="2664" y="648"/>
                </a:lnTo>
                <a:lnTo>
                  <a:pt x="2853" y="536"/>
                </a:lnTo>
                <a:lnTo>
                  <a:pt x="3051" y="432"/>
                </a:lnTo>
                <a:lnTo>
                  <a:pt x="3240" y="328"/>
                </a:lnTo>
                <a:lnTo>
                  <a:pt x="3429" y="216"/>
                </a:lnTo>
                <a:lnTo>
                  <a:pt x="3618" y="112"/>
                </a:lnTo>
                <a:lnTo>
                  <a:pt x="380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9936" name="Freeform 239"/>
          <p:cNvSpPr>
            <a:spLocks/>
          </p:cNvSpPr>
          <p:nvPr/>
        </p:nvSpPr>
        <p:spPr bwMode="auto">
          <a:xfrm>
            <a:off x="1570038" y="4410075"/>
            <a:ext cx="5373687" cy="573088"/>
          </a:xfrm>
          <a:custGeom>
            <a:avLst/>
            <a:gdLst>
              <a:gd name="T0" fmla="*/ 0 w 3808"/>
              <a:gd name="T1" fmla="*/ 2147483647 h 361"/>
              <a:gd name="T2" fmla="*/ 2147483647 w 3808"/>
              <a:gd name="T3" fmla="*/ 2147483647 h 361"/>
              <a:gd name="T4" fmla="*/ 2147483647 w 3808"/>
              <a:gd name="T5" fmla="*/ 2147483647 h 361"/>
              <a:gd name="T6" fmla="*/ 2147483647 w 3808"/>
              <a:gd name="T7" fmla="*/ 2147483647 h 361"/>
              <a:gd name="T8" fmla="*/ 2147483647 w 3808"/>
              <a:gd name="T9" fmla="*/ 2147483647 h 361"/>
              <a:gd name="T10" fmla="*/ 2147483647 w 3808"/>
              <a:gd name="T11" fmla="*/ 2147483647 h 361"/>
              <a:gd name="T12" fmla="*/ 2147483647 w 3808"/>
              <a:gd name="T13" fmla="*/ 2147483647 h 361"/>
              <a:gd name="T14" fmla="*/ 2147483647 w 3808"/>
              <a:gd name="T15" fmla="*/ 2147483647 h 361"/>
              <a:gd name="T16" fmla="*/ 2147483647 w 3808"/>
              <a:gd name="T17" fmla="*/ 2147483647 h 361"/>
              <a:gd name="T18" fmla="*/ 2147483647 w 3808"/>
              <a:gd name="T19" fmla="*/ 2147483647 h 361"/>
              <a:gd name="T20" fmla="*/ 2147483647 w 3808"/>
              <a:gd name="T21" fmla="*/ 2147483647 h 361"/>
              <a:gd name="T22" fmla="*/ 2147483647 w 3808"/>
              <a:gd name="T23" fmla="*/ 2147483647 h 361"/>
              <a:gd name="T24" fmla="*/ 2147483647 w 3808"/>
              <a:gd name="T25" fmla="*/ 2147483647 h 361"/>
              <a:gd name="T26" fmla="*/ 2147483647 w 3808"/>
              <a:gd name="T27" fmla="*/ 2147483647 h 361"/>
              <a:gd name="T28" fmla="*/ 2147483647 w 3808"/>
              <a:gd name="T29" fmla="*/ 2147483647 h 361"/>
              <a:gd name="T30" fmla="*/ 2147483647 w 3808"/>
              <a:gd name="T31" fmla="*/ 2147483647 h 361"/>
              <a:gd name="T32" fmla="*/ 2147483647 w 3808"/>
              <a:gd name="T33" fmla="*/ 2147483647 h 361"/>
              <a:gd name="T34" fmla="*/ 2147483647 w 3808"/>
              <a:gd name="T35" fmla="*/ 2147483647 h 361"/>
              <a:gd name="T36" fmla="*/ 2147483647 w 3808"/>
              <a:gd name="T37" fmla="*/ 2147483647 h 361"/>
              <a:gd name="T38" fmla="*/ 2147483647 w 3808"/>
              <a:gd name="T39" fmla="*/ 2147483647 h 361"/>
              <a:gd name="T40" fmla="*/ 2147483647 w 3808"/>
              <a:gd name="T41" fmla="*/ 0 h 3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8"/>
              <a:gd name="T64" fmla="*/ 0 h 361"/>
              <a:gd name="T65" fmla="*/ 3808 w 3808"/>
              <a:gd name="T66" fmla="*/ 361 h 3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8" h="361">
                <a:moveTo>
                  <a:pt x="0" y="360"/>
                </a:moveTo>
                <a:lnTo>
                  <a:pt x="189" y="344"/>
                </a:lnTo>
                <a:lnTo>
                  <a:pt x="387" y="320"/>
                </a:lnTo>
                <a:lnTo>
                  <a:pt x="576" y="304"/>
                </a:lnTo>
                <a:lnTo>
                  <a:pt x="765" y="288"/>
                </a:lnTo>
                <a:lnTo>
                  <a:pt x="954" y="272"/>
                </a:lnTo>
                <a:lnTo>
                  <a:pt x="1143" y="248"/>
                </a:lnTo>
                <a:lnTo>
                  <a:pt x="1332" y="232"/>
                </a:lnTo>
                <a:lnTo>
                  <a:pt x="1521" y="216"/>
                </a:lnTo>
                <a:lnTo>
                  <a:pt x="1719" y="200"/>
                </a:lnTo>
                <a:lnTo>
                  <a:pt x="1908" y="176"/>
                </a:lnTo>
                <a:lnTo>
                  <a:pt x="2097" y="160"/>
                </a:lnTo>
                <a:lnTo>
                  <a:pt x="2286" y="144"/>
                </a:lnTo>
                <a:lnTo>
                  <a:pt x="2475" y="128"/>
                </a:lnTo>
                <a:lnTo>
                  <a:pt x="2664" y="104"/>
                </a:lnTo>
                <a:lnTo>
                  <a:pt x="2853" y="88"/>
                </a:lnTo>
                <a:lnTo>
                  <a:pt x="3051" y="72"/>
                </a:lnTo>
                <a:lnTo>
                  <a:pt x="3240" y="56"/>
                </a:lnTo>
                <a:lnTo>
                  <a:pt x="3429" y="32"/>
                </a:lnTo>
                <a:lnTo>
                  <a:pt x="3618" y="16"/>
                </a:lnTo>
                <a:lnTo>
                  <a:pt x="380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9937" name="Rectangle 240"/>
          <p:cNvSpPr>
            <a:spLocks noChangeArrowheads="1"/>
          </p:cNvSpPr>
          <p:nvPr/>
        </p:nvSpPr>
        <p:spPr bwMode="auto">
          <a:xfrm>
            <a:off x="1538288" y="4941888"/>
            <a:ext cx="52387" cy="66675"/>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38" name="Rectangle 241"/>
          <p:cNvSpPr>
            <a:spLocks noChangeArrowheads="1"/>
          </p:cNvSpPr>
          <p:nvPr/>
        </p:nvSpPr>
        <p:spPr bwMode="auto">
          <a:xfrm>
            <a:off x="1804988" y="4840288"/>
            <a:ext cx="52387" cy="66675"/>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39" name="Rectangle 242"/>
          <p:cNvSpPr>
            <a:spLocks noChangeArrowheads="1"/>
          </p:cNvSpPr>
          <p:nvPr/>
        </p:nvSpPr>
        <p:spPr bwMode="auto">
          <a:xfrm>
            <a:off x="2084388" y="47593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0" name="Rectangle 243"/>
          <p:cNvSpPr>
            <a:spLocks noChangeArrowheads="1"/>
          </p:cNvSpPr>
          <p:nvPr/>
        </p:nvSpPr>
        <p:spPr bwMode="auto">
          <a:xfrm>
            <a:off x="2351088" y="46704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1" name="Rectangle 244"/>
          <p:cNvSpPr>
            <a:spLocks noChangeArrowheads="1"/>
          </p:cNvSpPr>
          <p:nvPr/>
        </p:nvSpPr>
        <p:spPr bwMode="auto">
          <a:xfrm>
            <a:off x="2617788" y="45688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2" name="Rectangle 245"/>
          <p:cNvSpPr>
            <a:spLocks noChangeArrowheads="1"/>
          </p:cNvSpPr>
          <p:nvPr/>
        </p:nvSpPr>
        <p:spPr bwMode="auto">
          <a:xfrm>
            <a:off x="2884488" y="44799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3" name="Rectangle 246"/>
          <p:cNvSpPr>
            <a:spLocks noChangeArrowheads="1"/>
          </p:cNvSpPr>
          <p:nvPr/>
        </p:nvSpPr>
        <p:spPr bwMode="auto">
          <a:xfrm>
            <a:off x="3151188" y="43783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4" name="Rectangle 247"/>
          <p:cNvSpPr>
            <a:spLocks noChangeArrowheads="1"/>
          </p:cNvSpPr>
          <p:nvPr/>
        </p:nvSpPr>
        <p:spPr bwMode="auto">
          <a:xfrm>
            <a:off x="3417888" y="42894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5" name="Rectangle 248"/>
          <p:cNvSpPr>
            <a:spLocks noChangeArrowheads="1"/>
          </p:cNvSpPr>
          <p:nvPr/>
        </p:nvSpPr>
        <p:spPr bwMode="auto">
          <a:xfrm>
            <a:off x="3684588" y="41243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6" name="Rectangle 249"/>
          <p:cNvSpPr>
            <a:spLocks noChangeArrowheads="1"/>
          </p:cNvSpPr>
          <p:nvPr/>
        </p:nvSpPr>
        <p:spPr bwMode="auto">
          <a:xfrm>
            <a:off x="3963988" y="39465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7" name="Rectangle 250"/>
          <p:cNvSpPr>
            <a:spLocks noChangeArrowheads="1"/>
          </p:cNvSpPr>
          <p:nvPr/>
        </p:nvSpPr>
        <p:spPr bwMode="auto">
          <a:xfrm>
            <a:off x="4230688" y="37814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8" name="Rectangle 251"/>
          <p:cNvSpPr>
            <a:spLocks noChangeArrowheads="1"/>
          </p:cNvSpPr>
          <p:nvPr/>
        </p:nvSpPr>
        <p:spPr bwMode="auto">
          <a:xfrm>
            <a:off x="4497388" y="36036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49" name="Rectangle 252"/>
          <p:cNvSpPr>
            <a:spLocks noChangeArrowheads="1"/>
          </p:cNvSpPr>
          <p:nvPr/>
        </p:nvSpPr>
        <p:spPr bwMode="auto">
          <a:xfrm>
            <a:off x="4764088" y="34385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0" name="Rectangle 253"/>
          <p:cNvSpPr>
            <a:spLocks noChangeArrowheads="1"/>
          </p:cNvSpPr>
          <p:nvPr/>
        </p:nvSpPr>
        <p:spPr bwMode="auto">
          <a:xfrm>
            <a:off x="5030788" y="32607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1" name="Rectangle 254"/>
          <p:cNvSpPr>
            <a:spLocks noChangeArrowheads="1"/>
          </p:cNvSpPr>
          <p:nvPr/>
        </p:nvSpPr>
        <p:spPr bwMode="auto">
          <a:xfrm>
            <a:off x="5297488" y="30956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2" name="Rectangle 255"/>
          <p:cNvSpPr>
            <a:spLocks noChangeArrowheads="1"/>
          </p:cNvSpPr>
          <p:nvPr/>
        </p:nvSpPr>
        <p:spPr bwMode="auto">
          <a:xfrm>
            <a:off x="5564188" y="29178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3" name="Rectangle 256"/>
          <p:cNvSpPr>
            <a:spLocks noChangeArrowheads="1"/>
          </p:cNvSpPr>
          <p:nvPr/>
        </p:nvSpPr>
        <p:spPr bwMode="auto">
          <a:xfrm>
            <a:off x="5843588" y="27527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4" name="Rectangle 257"/>
          <p:cNvSpPr>
            <a:spLocks noChangeArrowheads="1"/>
          </p:cNvSpPr>
          <p:nvPr/>
        </p:nvSpPr>
        <p:spPr bwMode="auto">
          <a:xfrm>
            <a:off x="6110288" y="25876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5" name="Rectangle 258"/>
          <p:cNvSpPr>
            <a:spLocks noChangeArrowheads="1"/>
          </p:cNvSpPr>
          <p:nvPr/>
        </p:nvSpPr>
        <p:spPr bwMode="auto">
          <a:xfrm>
            <a:off x="6376988" y="24098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6" name="Rectangle 259"/>
          <p:cNvSpPr>
            <a:spLocks noChangeArrowheads="1"/>
          </p:cNvSpPr>
          <p:nvPr/>
        </p:nvSpPr>
        <p:spPr bwMode="auto">
          <a:xfrm>
            <a:off x="6643688" y="22447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7" name="Rectangle 260"/>
          <p:cNvSpPr>
            <a:spLocks noChangeArrowheads="1"/>
          </p:cNvSpPr>
          <p:nvPr/>
        </p:nvSpPr>
        <p:spPr bwMode="auto">
          <a:xfrm>
            <a:off x="6910388" y="2066925"/>
            <a:ext cx="52387" cy="50800"/>
          </a:xfrm>
          <a:prstGeom prst="rect">
            <a:avLst/>
          </a:prstGeom>
          <a:solidFill>
            <a:srgbClr val="DD0806"/>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8" name="Rectangle 261"/>
          <p:cNvSpPr>
            <a:spLocks noChangeArrowheads="1"/>
          </p:cNvSpPr>
          <p:nvPr/>
        </p:nvSpPr>
        <p:spPr bwMode="auto">
          <a:xfrm>
            <a:off x="1538288" y="49418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59" name="Rectangle 262"/>
          <p:cNvSpPr>
            <a:spLocks noChangeArrowheads="1"/>
          </p:cNvSpPr>
          <p:nvPr/>
        </p:nvSpPr>
        <p:spPr bwMode="auto">
          <a:xfrm>
            <a:off x="1804988" y="49164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0" name="Rectangle 263"/>
          <p:cNvSpPr>
            <a:spLocks noChangeArrowheads="1"/>
          </p:cNvSpPr>
          <p:nvPr/>
        </p:nvSpPr>
        <p:spPr bwMode="auto">
          <a:xfrm>
            <a:off x="2084388" y="48783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1" name="Rectangle 264"/>
          <p:cNvSpPr>
            <a:spLocks noChangeArrowheads="1"/>
          </p:cNvSpPr>
          <p:nvPr/>
        </p:nvSpPr>
        <p:spPr bwMode="auto">
          <a:xfrm>
            <a:off x="2351088" y="48529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2" name="Rectangle 265"/>
          <p:cNvSpPr>
            <a:spLocks noChangeArrowheads="1"/>
          </p:cNvSpPr>
          <p:nvPr/>
        </p:nvSpPr>
        <p:spPr bwMode="auto">
          <a:xfrm>
            <a:off x="2617788" y="48275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3" name="Rectangle 266"/>
          <p:cNvSpPr>
            <a:spLocks noChangeArrowheads="1"/>
          </p:cNvSpPr>
          <p:nvPr/>
        </p:nvSpPr>
        <p:spPr bwMode="auto">
          <a:xfrm>
            <a:off x="2884488" y="48021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4" name="Rectangle 267"/>
          <p:cNvSpPr>
            <a:spLocks noChangeArrowheads="1"/>
          </p:cNvSpPr>
          <p:nvPr/>
        </p:nvSpPr>
        <p:spPr bwMode="auto">
          <a:xfrm>
            <a:off x="3151188" y="4764088"/>
            <a:ext cx="52387" cy="66675"/>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5" name="Rectangle 268"/>
          <p:cNvSpPr>
            <a:spLocks noChangeArrowheads="1"/>
          </p:cNvSpPr>
          <p:nvPr/>
        </p:nvSpPr>
        <p:spPr bwMode="auto">
          <a:xfrm>
            <a:off x="3417888" y="47466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6" name="Rectangle 269"/>
          <p:cNvSpPr>
            <a:spLocks noChangeArrowheads="1"/>
          </p:cNvSpPr>
          <p:nvPr/>
        </p:nvSpPr>
        <p:spPr bwMode="auto">
          <a:xfrm>
            <a:off x="3684588" y="47212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7" name="Rectangle 270"/>
          <p:cNvSpPr>
            <a:spLocks noChangeArrowheads="1"/>
          </p:cNvSpPr>
          <p:nvPr/>
        </p:nvSpPr>
        <p:spPr bwMode="auto">
          <a:xfrm>
            <a:off x="3963988" y="46958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8" name="Rectangle 271"/>
          <p:cNvSpPr>
            <a:spLocks noChangeArrowheads="1"/>
          </p:cNvSpPr>
          <p:nvPr/>
        </p:nvSpPr>
        <p:spPr bwMode="auto">
          <a:xfrm>
            <a:off x="4230688" y="46577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69" name="Rectangle 272"/>
          <p:cNvSpPr>
            <a:spLocks noChangeArrowheads="1"/>
          </p:cNvSpPr>
          <p:nvPr/>
        </p:nvSpPr>
        <p:spPr bwMode="auto">
          <a:xfrm>
            <a:off x="4497388" y="46323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0" name="Rectangle 273"/>
          <p:cNvSpPr>
            <a:spLocks noChangeArrowheads="1"/>
          </p:cNvSpPr>
          <p:nvPr/>
        </p:nvSpPr>
        <p:spPr bwMode="auto">
          <a:xfrm>
            <a:off x="4764088" y="46069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1" name="Rectangle 274"/>
          <p:cNvSpPr>
            <a:spLocks noChangeArrowheads="1"/>
          </p:cNvSpPr>
          <p:nvPr/>
        </p:nvSpPr>
        <p:spPr bwMode="auto">
          <a:xfrm>
            <a:off x="5030788" y="45815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2" name="Rectangle 275"/>
          <p:cNvSpPr>
            <a:spLocks noChangeArrowheads="1"/>
          </p:cNvSpPr>
          <p:nvPr/>
        </p:nvSpPr>
        <p:spPr bwMode="auto">
          <a:xfrm>
            <a:off x="5297488" y="45434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3" name="Rectangle 276"/>
          <p:cNvSpPr>
            <a:spLocks noChangeArrowheads="1"/>
          </p:cNvSpPr>
          <p:nvPr/>
        </p:nvSpPr>
        <p:spPr bwMode="auto">
          <a:xfrm>
            <a:off x="5564188" y="45180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4" name="Rectangle 277"/>
          <p:cNvSpPr>
            <a:spLocks noChangeArrowheads="1"/>
          </p:cNvSpPr>
          <p:nvPr/>
        </p:nvSpPr>
        <p:spPr bwMode="auto">
          <a:xfrm>
            <a:off x="5843588" y="44926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5" name="Rectangle 278"/>
          <p:cNvSpPr>
            <a:spLocks noChangeArrowheads="1"/>
          </p:cNvSpPr>
          <p:nvPr/>
        </p:nvSpPr>
        <p:spPr bwMode="auto">
          <a:xfrm>
            <a:off x="6110288" y="44672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6" name="Rectangle 279"/>
          <p:cNvSpPr>
            <a:spLocks noChangeArrowheads="1"/>
          </p:cNvSpPr>
          <p:nvPr/>
        </p:nvSpPr>
        <p:spPr bwMode="auto">
          <a:xfrm>
            <a:off x="6376988" y="44291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7" name="Rectangle 280"/>
          <p:cNvSpPr>
            <a:spLocks noChangeArrowheads="1"/>
          </p:cNvSpPr>
          <p:nvPr/>
        </p:nvSpPr>
        <p:spPr bwMode="auto">
          <a:xfrm>
            <a:off x="6643688" y="44037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8" name="Rectangle 281"/>
          <p:cNvSpPr>
            <a:spLocks noChangeArrowheads="1"/>
          </p:cNvSpPr>
          <p:nvPr/>
        </p:nvSpPr>
        <p:spPr bwMode="auto">
          <a:xfrm>
            <a:off x="6910388" y="4378325"/>
            <a:ext cx="52387" cy="50800"/>
          </a:xfrm>
          <a:prstGeom prst="rect">
            <a:avLst/>
          </a:prstGeom>
          <a:solidFill>
            <a:srgbClr val="008011"/>
          </a:solidFill>
          <a:ln w="12700">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29979" name="Rectangle 282"/>
          <p:cNvSpPr>
            <a:spLocks noChangeArrowheads="1"/>
          </p:cNvSpPr>
          <p:nvPr/>
        </p:nvSpPr>
        <p:spPr bwMode="auto">
          <a:xfrm>
            <a:off x="1181100" y="4730750"/>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 1</a:t>
            </a:r>
          </a:p>
        </p:txBody>
      </p:sp>
      <p:sp>
        <p:nvSpPr>
          <p:cNvPr id="29980" name="Rectangle 283"/>
          <p:cNvSpPr>
            <a:spLocks noChangeArrowheads="1"/>
          </p:cNvSpPr>
          <p:nvPr/>
        </p:nvSpPr>
        <p:spPr bwMode="auto">
          <a:xfrm>
            <a:off x="939800" y="3765550"/>
            <a:ext cx="511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a:latin typeface="Calibri" panose="020F0502020204030204" pitchFamily="34" charset="0"/>
              </a:rPr>
              <a:t>  </a:t>
            </a:r>
            <a:r>
              <a:rPr lang="en-US" altLang="el-GR" sz="1600">
                <a:latin typeface="Calibri" panose="020F0502020204030204" pitchFamily="34" charset="0"/>
              </a:rPr>
              <a:t>10</a:t>
            </a:r>
          </a:p>
        </p:txBody>
      </p:sp>
      <p:sp>
        <p:nvSpPr>
          <p:cNvPr id="29981" name="Rectangle 284"/>
          <p:cNvSpPr>
            <a:spLocks noChangeArrowheads="1"/>
          </p:cNvSpPr>
          <p:nvPr/>
        </p:nvSpPr>
        <p:spPr bwMode="auto">
          <a:xfrm>
            <a:off x="774700" y="2876550"/>
            <a:ext cx="739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a:latin typeface="Calibri" panose="020F0502020204030204" pitchFamily="34" charset="0"/>
              </a:rPr>
              <a:t>    </a:t>
            </a:r>
            <a:r>
              <a:rPr lang="en-US" altLang="el-GR" sz="1600">
                <a:latin typeface="Calibri" panose="020F0502020204030204" pitchFamily="34" charset="0"/>
              </a:rPr>
              <a:t>100</a:t>
            </a:r>
          </a:p>
        </p:txBody>
      </p:sp>
      <p:sp>
        <p:nvSpPr>
          <p:cNvPr id="29982" name="Rectangle 285"/>
          <p:cNvSpPr>
            <a:spLocks noChangeArrowheads="1"/>
          </p:cNvSpPr>
          <p:nvPr/>
        </p:nvSpPr>
        <p:spPr bwMode="auto">
          <a:xfrm>
            <a:off x="533400" y="1822450"/>
            <a:ext cx="968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a:latin typeface="Calibri" panose="020F0502020204030204" pitchFamily="34" charset="0"/>
              </a:rPr>
              <a:t>      </a:t>
            </a:r>
            <a:r>
              <a:rPr lang="en-US" altLang="el-GR" sz="1600">
                <a:latin typeface="Calibri" panose="020F0502020204030204" pitchFamily="34" charset="0"/>
              </a:rPr>
              <a:t>1000</a:t>
            </a:r>
          </a:p>
        </p:txBody>
      </p:sp>
      <p:sp>
        <p:nvSpPr>
          <p:cNvPr id="29983" name="Rectangle 286"/>
          <p:cNvSpPr>
            <a:spLocks noChangeArrowheads="1"/>
          </p:cNvSpPr>
          <p:nvPr/>
        </p:nvSpPr>
        <p:spPr bwMode="auto">
          <a:xfrm rot="-5400000">
            <a:off x="12739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1980</a:t>
            </a:r>
          </a:p>
        </p:txBody>
      </p:sp>
      <p:sp>
        <p:nvSpPr>
          <p:cNvPr id="29984" name="Rectangle 287"/>
          <p:cNvSpPr>
            <a:spLocks noChangeArrowheads="1"/>
          </p:cNvSpPr>
          <p:nvPr/>
        </p:nvSpPr>
        <p:spPr bwMode="auto">
          <a:xfrm rot="-5400000">
            <a:off x="15406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1981</a:t>
            </a:r>
          </a:p>
        </p:txBody>
      </p:sp>
      <p:sp>
        <p:nvSpPr>
          <p:cNvPr id="29985" name="Rectangle 288"/>
          <p:cNvSpPr>
            <a:spLocks noChangeArrowheads="1"/>
          </p:cNvSpPr>
          <p:nvPr/>
        </p:nvSpPr>
        <p:spPr bwMode="auto">
          <a:xfrm rot="-5400000">
            <a:off x="20740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1983</a:t>
            </a:r>
          </a:p>
        </p:txBody>
      </p:sp>
      <p:sp>
        <p:nvSpPr>
          <p:cNvPr id="29986" name="Rectangle 289"/>
          <p:cNvSpPr>
            <a:spLocks noChangeArrowheads="1"/>
          </p:cNvSpPr>
          <p:nvPr/>
        </p:nvSpPr>
        <p:spPr bwMode="auto">
          <a:xfrm rot="-5400000">
            <a:off x="23407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1984</a:t>
            </a:r>
          </a:p>
        </p:txBody>
      </p:sp>
      <p:sp>
        <p:nvSpPr>
          <p:cNvPr id="29987" name="Rectangle 290"/>
          <p:cNvSpPr>
            <a:spLocks noChangeArrowheads="1"/>
          </p:cNvSpPr>
          <p:nvPr/>
        </p:nvSpPr>
        <p:spPr bwMode="auto">
          <a:xfrm rot="-5400000">
            <a:off x="26074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1985</a:t>
            </a:r>
          </a:p>
        </p:txBody>
      </p:sp>
      <p:sp>
        <p:nvSpPr>
          <p:cNvPr id="29988" name="Rectangle 291"/>
          <p:cNvSpPr>
            <a:spLocks noChangeArrowheads="1"/>
          </p:cNvSpPr>
          <p:nvPr/>
        </p:nvSpPr>
        <p:spPr bwMode="auto">
          <a:xfrm rot="-5400000">
            <a:off x="28868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1986</a:t>
            </a:r>
          </a:p>
        </p:txBody>
      </p:sp>
      <p:sp>
        <p:nvSpPr>
          <p:cNvPr id="29989" name="Rectangle 292"/>
          <p:cNvSpPr>
            <a:spLocks noChangeArrowheads="1"/>
          </p:cNvSpPr>
          <p:nvPr/>
        </p:nvSpPr>
        <p:spPr bwMode="auto">
          <a:xfrm rot="-5400000">
            <a:off x="31535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1987</a:t>
            </a:r>
          </a:p>
        </p:txBody>
      </p:sp>
      <p:sp>
        <p:nvSpPr>
          <p:cNvPr id="29990" name="Rectangle 293"/>
          <p:cNvSpPr>
            <a:spLocks noChangeArrowheads="1"/>
          </p:cNvSpPr>
          <p:nvPr/>
        </p:nvSpPr>
        <p:spPr bwMode="auto">
          <a:xfrm rot="-5400000">
            <a:off x="34202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1988</a:t>
            </a:r>
          </a:p>
        </p:txBody>
      </p:sp>
      <p:sp>
        <p:nvSpPr>
          <p:cNvPr id="29991" name="Rectangle 294"/>
          <p:cNvSpPr>
            <a:spLocks noChangeArrowheads="1"/>
          </p:cNvSpPr>
          <p:nvPr/>
        </p:nvSpPr>
        <p:spPr bwMode="auto">
          <a:xfrm rot="-5400000">
            <a:off x="3690145"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1989</a:t>
            </a:r>
          </a:p>
        </p:txBody>
      </p:sp>
      <p:sp>
        <p:nvSpPr>
          <p:cNvPr id="29992" name="Rectangle 295"/>
          <p:cNvSpPr>
            <a:spLocks noChangeArrowheads="1"/>
          </p:cNvSpPr>
          <p:nvPr/>
        </p:nvSpPr>
        <p:spPr bwMode="auto">
          <a:xfrm rot="-5400000">
            <a:off x="39536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1990</a:t>
            </a:r>
          </a:p>
        </p:txBody>
      </p:sp>
      <p:sp>
        <p:nvSpPr>
          <p:cNvPr id="29993" name="Rectangle 296"/>
          <p:cNvSpPr>
            <a:spLocks noChangeArrowheads="1"/>
          </p:cNvSpPr>
          <p:nvPr/>
        </p:nvSpPr>
        <p:spPr bwMode="auto">
          <a:xfrm rot="-5400000">
            <a:off x="42203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1991</a:t>
            </a:r>
          </a:p>
        </p:txBody>
      </p:sp>
      <p:sp>
        <p:nvSpPr>
          <p:cNvPr id="29994" name="Rectangle 297"/>
          <p:cNvSpPr>
            <a:spLocks noChangeArrowheads="1"/>
          </p:cNvSpPr>
          <p:nvPr/>
        </p:nvSpPr>
        <p:spPr bwMode="auto">
          <a:xfrm rot="-5400000">
            <a:off x="44997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1992</a:t>
            </a:r>
          </a:p>
        </p:txBody>
      </p:sp>
      <p:sp>
        <p:nvSpPr>
          <p:cNvPr id="29995" name="Rectangle 298"/>
          <p:cNvSpPr>
            <a:spLocks noChangeArrowheads="1"/>
          </p:cNvSpPr>
          <p:nvPr/>
        </p:nvSpPr>
        <p:spPr bwMode="auto">
          <a:xfrm rot="-5400000">
            <a:off x="47664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1993</a:t>
            </a:r>
          </a:p>
        </p:txBody>
      </p:sp>
      <p:sp>
        <p:nvSpPr>
          <p:cNvPr id="29996" name="Rectangle 299"/>
          <p:cNvSpPr>
            <a:spLocks noChangeArrowheads="1"/>
          </p:cNvSpPr>
          <p:nvPr/>
        </p:nvSpPr>
        <p:spPr bwMode="auto">
          <a:xfrm rot="-5400000">
            <a:off x="50331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1994</a:t>
            </a:r>
          </a:p>
        </p:txBody>
      </p:sp>
      <p:sp>
        <p:nvSpPr>
          <p:cNvPr id="29997" name="Rectangle 300"/>
          <p:cNvSpPr>
            <a:spLocks noChangeArrowheads="1"/>
          </p:cNvSpPr>
          <p:nvPr/>
        </p:nvSpPr>
        <p:spPr bwMode="auto">
          <a:xfrm rot="-5400000">
            <a:off x="52998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1995</a:t>
            </a:r>
          </a:p>
        </p:txBody>
      </p:sp>
      <p:sp>
        <p:nvSpPr>
          <p:cNvPr id="29998" name="Rectangle 301"/>
          <p:cNvSpPr>
            <a:spLocks noChangeArrowheads="1"/>
          </p:cNvSpPr>
          <p:nvPr/>
        </p:nvSpPr>
        <p:spPr bwMode="auto">
          <a:xfrm rot="-5400000">
            <a:off x="55665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1996</a:t>
            </a:r>
          </a:p>
        </p:txBody>
      </p:sp>
      <p:sp>
        <p:nvSpPr>
          <p:cNvPr id="29999" name="Rectangle 302"/>
          <p:cNvSpPr>
            <a:spLocks noChangeArrowheads="1"/>
          </p:cNvSpPr>
          <p:nvPr/>
        </p:nvSpPr>
        <p:spPr bwMode="auto">
          <a:xfrm rot="-5400000">
            <a:off x="58332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1997</a:t>
            </a:r>
          </a:p>
        </p:txBody>
      </p:sp>
      <p:sp>
        <p:nvSpPr>
          <p:cNvPr id="30000" name="Rectangle 303"/>
          <p:cNvSpPr>
            <a:spLocks noChangeArrowheads="1"/>
          </p:cNvSpPr>
          <p:nvPr/>
        </p:nvSpPr>
        <p:spPr bwMode="auto">
          <a:xfrm rot="-5400000">
            <a:off x="60999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1998</a:t>
            </a:r>
          </a:p>
        </p:txBody>
      </p:sp>
      <p:sp>
        <p:nvSpPr>
          <p:cNvPr id="30001" name="Rectangle 304"/>
          <p:cNvSpPr>
            <a:spLocks noChangeArrowheads="1"/>
          </p:cNvSpPr>
          <p:nvPr/>
        </p:nvSpPr>
        <p:spPr bwMode="auto">
          <a:xfrm rot="-5400000">
            <a:off x="63793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1999</a:t>
            </a:r>
          </a:p>
        </p:txBody>
      </p:sp>
      <p:sp>
        <p:nvSpPr>
          <p:cNvPr id="30002" name="Rectangle 305"/>
          <p:cNvSpPr>
            <a:spLocks noChangeArrowheads="1"/>
          </p:cNvSpPr>
          <p:nvPr/>
        </p:nvSpPr>
        <p:spPr bwMode="auto">
          <a:xfrm>
            <a:off x="6837363" y="4505325"/>
            <a:ext cx="51276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000">
                <a:solidFill>
                  <a:srgbClr val="000000"/>
                </a:solidFill>
                <a:latin typeface="Calibri" panose="020F0502020204030204" pitchFamily="34" charset="0"/>
              </a:rPr>
              <a:t>DRAM</a:t>
            </a:r>
          </a:p>
        </p:txBody>
      </p:sp>
      <p:sp>
        <p:nvSpPr>
          <p:cNvPr id="30003" name="Rectangle 306"/>
          <p:cNvSpPr>
            <a:spLocks noChangeArrowheads="1"/>
          </p:cNvSpPr>
          <p:nvPr/>
        </p:nvSpPr>
        <p:spPr bwMode="auto">
          <a:xfrm>
            <a:off x="6951663" y="2028825"/>
            <a:ext cx="39846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000">
                <a:solidFill>
                  <a:srgbClr val="000000"/>
                </a:solidFill>
                <a:latin typeface="Calibri" panose="020F0502020204030204" pitchFamily="34" charset="0"/>
              </a:rPr>
              <a:t>CPU</a:t>
            </a:r>
          </a:p>
        </p:txBody>
      </p:sp>
      <p:sp>
        <p:nvSpPr>
          <p:cNvPr id="30004" name="Arc 307"/>
          <p:cNvSpPr>
            <a:spLocks/>
          </p:cNvSpPr>
          <p:nvPr/>
        </p:nvSpPr>
        <p:spPr bwMode="auto">
          <a:xfrm>
            <a:off x="7011988" y="1849438"/>
            <a:ext cx="560387" cy="1873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1"/>
                  <a:pt x="9637" y="29"/>
                  <a:pt x="21546" y="0"/>
                </a:cubicBezTo>
              </a:path>
              <a:path w="21600" h="21600" stroke="0" extrusionOk="0">
                <a:moveTo>
                  <a:pt x="0" y="21600"/>
                </a:moveTo>
                <a:cubicBezTo>
                  <a:pt x="0" y="9691"/>
                  <a:pt x="9637" y="29"/>
                  <a:pt x="21546" y="0"/>
                </a:cubicBezTo>
                <a:lnTo>
                  <a:pt x="21600" y="21600"/>
                </a:lnTo>
                <a:lnTo>
                  <a:pt x="0" y="2160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30005" name="Rectangle 308"/>
          <p:cNvSpPr>
            <a:spLocks noChangeArrowheads="1"/>
          </p:cNvSpPr>
          <p:nvPr/>
        </p:nvSpPr>
        <p:spPr bwMode="auto">
          <a:xfrm rot="-5400000">
            <a:off x="1845470" y="5044281"/>
            <a:ext cx="874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a:latin typeface="Calibri" panose="020F0502020204030204" pitchFamily="34" charset="0"/>
              </a:rPr>
              <a:t>1982</a:t>
            </a:r>
          </a:p>
        </p:txBody>
      </p:sp>
      <p:sp>
        <p:nvSpPr>
          <p:cNvPr id="30006" name="Line 309"/>
          <p:cNvSpPr>
            <a:spLocks noChangeShapeType="1"/>
          </p:cNvSpPr>
          <p:nvPr/>
        </p:nvSpPr>
        <p:spPr bwMode="auto">
          <a:xfrm>
            <a:off x="6165850" y="2682875"/>
            <a:ext cx="0" cy="1803400"/>
          </a:xfrm>
          <a:prstGeom prst="line">
            <a:avLst/>
          </a:prstGeom>
          <a:noFill/>
          <a:ln w="19050">
            <a:solidFill>
              <a:srgbClr val="FC0128"/>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30007" name="Rectangle 310"/>
          <p:cNvSpPr>
            <a:spLocks noChangeArrowheads="1"/>
          </p:cNvSpPr>
          <p:nvPr/>
        </p:nvSpPr>
        <p:spPr bwMode="auto">
          <a:xfrm>
            <a:off x="6248400" y="2895600"/>
            <a:ext cx="19288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i="1">
                <a:latin typeface="Calibri" panose="020F0502020204030204" pitchFamily="34" charset="0"/>
              </a:rPr>
              <a:t>processor-memory</a:t>
            </a:r>
          </a:p>
          <a:p>
            <a:r>
              <a:rPr lang="en-US" altLang="el-GR" sz="1800" i="1">
                <a:latin typeface="Calibri" panose="020F0502020204030204" pitchFamily="34" charset="0"/>
              </a:rPr>
              <a:t>performance gap:</a:t>
            </a:r>
            <a:br>
              <a:rPr lang="en-US" altLang="el-GR" sz="1800" i="1">
                <a:latin typeface="Calibri" panose="020F0502020204030204" pitchFamily="34" charset="0"/>
              </a:rPr>
            </a:br>
            <a:r>
              <a:rPr lang="en-US" altLang="el-GR" sz="1800" i="1">
                <a:latin typeface="Calibri" panose="020F0502020204030204" pitchFamily="34" charset="0"/>
              </a:rPr>
              <a:t>(grows 50% / yr)</a:t>
            </a:r>
          </a:p>
        </p:txBody>
      </p:sp>
      <p:sp>
        <p:nvSpPr>
          <p:cNvPr id="30008" name="Rectangle 311"/>
          <p:cNvSpPr>
            <a:spLocks noChangeArrowheads="1"/>
          </p:cNvSpPr>
          <p:nvPr/>
        </p:nvSpPr>
        <p:spPr bwMode="auto">
          <a:xfrm>
            <a:off x="4256088" y="5689600"/>
            <a:ext cx="638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i="1">
                <a:latin typeface="Calibri" panose="020F0502020204030204" pitchFamily="34" charset="0"/>
              </a:rPr>
              <a:t>Time</a:t>
            </a:r>
          </a:p>
        </p:txBody>
      </p:sp>
      <p:sp>
        <p:nvSpPr>
          <p:cNvPr id="30009" name="Rectangle 312"/>
          <p:cNvSpPr>
            <a:spLocks noChangeArrowheads="1"/>
          </p:cNvSpPr>
          <p:nvPr/>
        </p:nvSpPr>
        <p:spPr bwMode="auto">
          <a:xfrm>
            <a:off x="4111625" y="2276475"/>
            <a:ext cx="172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i="1">
                <a:solidFill>
                  <a:srgbClr val="FC0128"/>
                </a:solidFill>
                <a:latin typeface="Calibri" panose="020F0502020204030204" pitchFamily="34" charset="0"/>
              </a:rPr>
              <a:t>“Moore’s Law”</a:t>
            </a:r>
          </a:p>
        </p:txBody>
      </p:sp>
      <p:sp>
        <p:nvSpPr>
          <p:cNvPr id="30010" name="Rectangle 313"/>
          <p:cNvSpPr>
            <a:spLocks noChangeArrowheads="1"/>
          </p:cNvSpPr>
          <p:nvPr/>
        </p:nvSpPr>
        <p:spPr bwMode="auto">
          <a:xfrm rot="-14502">
            <a:off x="219075" y="3121025"/>
            <a:ext cx="746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i="1">
                <a:latin typeface="Calibri" panose="020F0502020204030204" pitchFamily="34" charset="0"/>
              </a:rPr>
              <a:t>Speed</a:t>
            </a:r>
          </a:p>
          <a:p>
            <a:r>
              <a:rPr lang="en-US" altLang="el-GR" sz="1400" i="1">
                <a:latin typeface="Calibri" panose="020F0502020204030204" pitchFamily="34" charset="0"/>
              </a:rPr>
              <a:t>(MHz)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2E7E535-62CA-4164-A36E-B34ABBAF1840}" type="slidenum">
              <a:rPr lang="en-US" altLang="el-GR" sz="1400">
                <a:solidFill>
                  <a:schemeClr val="bg2"/>
                </a:solidFill>
                <a:latin typeface="Calibri" panose="020F0502020204030204" pitchFamily="34" charset="0"/>
              </a:rPr>
              <a:pPr/>
              <a:t>26</a:t>
            </a:fld>
            <a:endParaRPr lang="en-US" altLang="el-GR" sz="1400">
              <a:solidFill>
                <a:schemeClr val="bg2"/>
              </a:solidFill>
              <a:latin typeface="Calibri" panose="020F0502020204030204" pitchFamily="34" charset="0"/>
            </a:endParaRPr>
          </a:p>
        </p:txBody>
      </p:sp>
      <p:sp>
        <p:nvSpPr>
          <p:cNvPr id="30723" name="Rectangle 2"/>
          <p:cNvSpPr>
            <a:spLocks noChangeArrowheads="1"/>
          </p:cNvSpPr>
          <p:nvPr/>
        </p:nvSpPr>
        <p:spPr bwMode="auto">
          <a:xfrm>
            <a:off x="1031139" y="304800"/>
            <a:ext cx="6929334"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l-GR" altLang="en-US" sz="3600" b="1" dirty="0">
                <a:solidFill>
                  <a:schemeClr val="accent2"/>
                </a:solidFill>
                <a:latin typeface="Calibri" panose="020F0502020204030204" pitchFamily="34" charset="0"/>
              </a:rPr>
              <a:t>Παραλληλία</a:t>
            </a:r>
            <a:r>
              <a:rPr lang="en-US" altLang="en-US" sz="3600" b="1" dirty="0">
                <a:solidFill>
                  <a:schemeClr val="accent2"/>
                </a:solidFill>
                <a:latin typeface="Calibri" panose="020F0502020204030204" pitchFamily="34" charset="0"/>
              </a:rPr>
              <a:t> </a:t>
            </a:r>
            <a:r>
              <a:rPr lang="el-GR" altLang="en-US" sz="3600" b="1" dirty="0">
                <a:solidFill>
                  <a:schemeClr val="accent2"/>
                </a:solidFill>
                <a:latin typeface="Calibri" panose="020F0502020204030204" pitchFamily="34" charset="0"/>
              </a:rPr>
              <a:t>στους μ</a:t>
            </a:r>
            <a:r>
              <a:rPr lang="en-US" altLang="en-US" sz="3600" b="1" dirty="0">
                <a:solidFill>
                  <a:schemeClr val="accent2"/>
                </a:solidFill>
                <a:latin typeface="Calibri" panose="020F0502020204030204" pitchFamily="34" charset="0"/>
              </a:rPr>
              <a:t>-</a:t>
            </a:r>
            <a:r>
              <a:rPr lang="el-GR" altLang="en-US" sz="3600" b="1" dirty="0">
                <a:solidFill>
                  <a:schemeClr val="accent2"/>
                </a:solidFill>
                <a:latin typeface="Calibri" panose="020F0502020204030204" pitchFamily="34" charset="0"/>
              </a:rPr>
              <a:t>Επεξεργαστές</a:t>
            </a:r>
            <a:endParaRPr lang="en-US" altLang="en-US" sz="3600" b="1" dirty="0">
              <a:solidFill>
                <a:schemeClr val="accent2"/>
              </a:solidFill>
              <a:latin typeface="Calibri" panose="020F0502020204030204" pitchFamily="34" charset="0"/>
            </a:endParaRPr>
          </a:p>
        </p:txBody>
      </p:sp>
      <p:sp>
        <p:nvSpPr>
          <p:cNvPr id="30724" name="Rectangle 3"/>
          <p:cNvSpPr>
            <a:spLocks noGrp="1" noChangeArrowheads="1"/>
          </p:cNvSpPr>
          <p:nvPr>
            <p:ph type="body" idx="1"/>
          </p:nvPr>
        </p:nvSpPr>
        <p:spPr>
          <a:xfrm>
            <a:off x="179512" y="2060575"/>
            <a:ext cx="8712968" cy="3168650"/>
          </a:xfrm>
          <a:noFill/>
        </p:spPr>
        <p:txBody>
          <a:bodyPr lIns="90487" tIns="44450" rIns="90487" bIns="44450"/>
          <a:lstStyle/>
          <a:p>
            <a:pPr lvl="1"/>
            <a:r>
              <a:rPr lang="el-GR" altLang="en-US" sz="2400" dirty="0">
                <a:latin typeface="Calibri" panose="020F0502020204030204" pitchFamily="34" charset="0"/>
              </a:rPr>
              <a:t>Έως το</a:t>
            </a:r>
            <a:r>
              <a:rPr lang="en-US" altLang="en-US" sz="2400" dirty="0">
                <a:latin typeface="Calibri" panose="020F0502020204030204" pitchFamily="34" charset="0"/>
              </a:rPr>
              <a:t> 1985: </a:t>
            </a:r>
            <a:r>
              <a:rPr lang="el-GR" altLang="en-US" sz="2400" dirty="0">
                <a:latin typeface="Calibri" panose="020F0502020204030204" pitchFamily="34" charset="0"/>
              </a:rPr>
              <a:t>Παραλληλία σε επίπεδο </a:t>
            </a:r>
            <a:r>
              <a:rPr lang="en-US" altLang="en-US" sz="2400" dirty="0">
                <a:latin typeface="Calibri" panose="020F0502020204030204" pitchFamily="34" charset="0"/>
              </a:rPr>
              <a:t>bit: 4-bit -&gt; 8 bit -&gt; 16-bit</a:t>
            </a:r>
          </a:p>
          <a:p>
            <a:pPr lvl="1">
              <a:spcBef>
                <a:spcPts val="1600"/>
              </a:spcBef>
            </a:pPr>
            <a:r>
              <a:rPr lang="el-GR" altLang="en-US" sz="2400" dirty="0">
                <a:latin typeface="Calibri" panose="020F0502020204030204" pitchFamily="34" charset="0"/>
              </a:rPr>
              <a:t>Μέσα δεκαετίας 19</a:t>
            </a:r>
            <a:r>
              <a:rPr lang="en-US" altLang="en-US" sz="2400" dirty="0">
                <a:latin typeface="Calibri" panose="020F0502020204030204" pitchFamily="34" charset="0"/>
              </a:rPr>
              <a:t>80s </a:t>
            </a:r>
            <a:r>
              <a:rPr lang="el-GR" altLang="en-US" sz="2400" dirty="0">
                <a:latin typeface="Calibri" panose="020F0502020204030204" pitchFamily="34" charset="0"/>
              </a:rPr>
              <a:t>έως μέσα δεκαετίας</a:t>
            </a:r>
            <a:r>
              <a:rPr lang="en-US" altLang="en-US" sz="2400" dirty="0">
                <a:latin typeface="Calibri" panose="020F0502020204030204" pitchFamily="34" charset="0"/>
              </a:rPr>
              <a:t> </a:t>
            </a:r>
            <a:r>
              <a:rPr lang="el-GR" altLang="en-US" sz="2400" dirty="0">
                <a:latin typeface="Calibri" panose="020F0502020204030204" pitchFamily="34" charset="0"/>
              </a:rPr>
              <a:t>19</a:t>
            </a:r>
            <a:r>
              <a:rPr lang="en-US" altLang="en-US" sz="2400" dirty="0">
                <a:latin typeface="Calibri" panose="020F0502020204030204" pitchFamily="34" charset="0"/>
              </a:rPr>
              <a:t>90: </a:t>
            </a:r>
            <a:r>
              <a:rPr lang="el-GR" altLang="en-US" sz="2400" dirty="0">
                <a:latin typeface="Calibri" panose="020F0502020204030204" pitchFamily="34" charset="0"/>
              </a:rPr>
              <a:t>Παραλληλία σε επίπεδο εντολής (</a:t>
            </a:r>
            <a:r>
              <a:rPr lang="en-US" altLang="en-US" sz="2400" dirty="0">
                <a:latin typeface="Calibri" panose="020F0502020204030204" pitchFamily="34" charset="0"/>
              </a:rPr>
              <a:t>instruction level parallelism</a:t>
            </a:r>
            <a:r>
              <a:rPr lang="el-GR" altLang="en-US" sz="2400" dirty="0">
                <a:latin typeface="Calibri" panose="020F0502020204030204" pitchFamily="34" charset="0"/>
              </a:rPr>
              <a:t>)</a:t>
            </a:r>
            <a:endParaRPr lang="en-US" altLang="en-US" sz="2400" dirty="0">
              <a:latin typeface="Calibri" panose="020F0502020204030204" pitchFamily="34" charset="0"/>
            </a:endParaRPr>
          </a:p>
          <a:p>
            <a:pPr lvl="1">
              <a:spcBef>
                <a:spcPts val="1600"/>
              </a:spcBef>
            </a:pPr>
            <a:r>
              <a:rPr lang="en-US" altLang="en-US" sz="2400" dirty="0">
                <a:latin typeface="Calibri" panose="020F0502020204030204" pitchFamily="34" charset="0"/>
              </a:rPr>
              <a:t>1995: </a:t>
            </a:r>
            <a:r>
              <a:rPr lang="el-GR" altLang="en-US" sz="2400" dirty="0">
                <a:latin typeface="Calibri" panose="020F0502020204030204" pitchFamily="34" charset="0"/>
              </a:rPr>
              <a:t>Παραλληλία σε επίπεδο </a:t>
            </a:r>
            <a:r>
              <a:rPr lang="en-US" altLang="en-US" sz="2400" dirty="0">
                <a:latin typeface="Calibri" panose="020F0502020204030204" pitchFamily="34" charset="0"/>
              </a:rPr>
              <a:t>thread (Simultaneous Multithreading)</a:t>
            </a:r>
          </a:p>
          <a:p>
            <a:pPr lvl="1">
              <a:spcBef>
                <a:spcPts val="1600"/>
              </a:spcBef>
            </a:pPr>
            <a:r>
              <a:rPr lang="en-US" altLang="en-US" sz="2400" dirty="0">
                <a:latin typeface="Calibri" panose="020F0502020204030204" pitchFamily="34" charset="0"/>
              </a:rPr>
              <a:t>2004: </a:t>
            </a:r>
            <a:r>
              <a:rPr lang="el-GR" altLang="en-US" sz="2400" dirty="0">
                <a:latin typeface="Calibri" panose="020F0502020204030204" pitchFamily="34" charset="0"/>
              </a:rPr>
              <a:t>Παραλληλία σε επίπεδο πυρήνων (</a:t>
            </a:r>
            <a:r>
              <a:rPr lang="en-US" altLang="en-US" sz="2400" dirty="0">
                <a:latin typeface="Calibri" panose="020F0502020204030204" pitchFamily="34" charset="0"/>
              </a:rPr>
              <a:t>cores</a:t>
            </a:r>
            <a:r>
              <a:rPr lang="el-GR" altLang="en-US" sz="2400" dirty="0">
                <a:latin typeface="Calibri" panose="020F0502020204030204" pitchFamily="34" charset="0"/>
              </a:rPr>
              <a:t>)</a:t>
            </a:r>
          </a:p>
          <a:p>
            <a:pPr lvl="1">
              <a:spcBef>
                <a:spcPts val="1600"/>
              </a:spcBef>
            </a:pPr>
            <a:r>
              <a:rPr lang="el-GR" altLang="en-US" sz="2400" dirty="0">
                <a:latin typeface="Calibri" panose="020F0502020204030204" pitchFamily="34" charset="0"/>
              </a:rPr>
              <a:t>Επόμενο βήμα;;;;</a:t>
            </a:r>
            <a:endParaRPr lang="en-US" altLang="en-US" sz="2400" dirty="0">
              <a:latin typeface="Calibri" pitchFamily="34" charset="0"/>
            </a:endParaRPr>
          </a:p>
          <a:p>
            <a:pPr lvl="1">
              <a:spcBef>
                <a:spcPts val="1600"/>
              </a:spcBef>
            </a:pPr>
            <a:endParaRPr lang="en-US" altLang="en-US" sz="2400" dirty="0">
              <a:latin typeface="Calibri"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C5CB22-CF35-40EF-909E-D46096B06620}" type="slidenum">
              <a:rPr lang="en-US" altLang="el-GR" sz="1400">
                <a:solidFill>
                  <a:schemeClr val="bg2"/>
                </a:solidFill>
                <a:latin typeface="Calibri" panose="020F0502020204030204" pitchFamily="34" charset="0"/>
              </a:rPr>
              <a:pPr/>
              <a:t>27</a:t>
            </a:fld>
            <a:endParaRPr lang="en-US" altLang="el-GR" sz="1400">
              <a:solidFill>
                <a:schemeClr val="bg2"/>
              </a:solidFill>
              <a:latin typeface="Calibri" panose="020F0502020204030204" pitchFamily="34" charset="0"/>
            </a:endParaRPr>
          </a:p>
        </p:txBody>
      </p:sp>
      <p:sp>
        <p:nvSpPr>
          <p:cNvPr id="31747" name="Rectangle 4"/>
          <p:cNvSpPr>
            <a:spLocks noChangeArrowheads="1"/>
          </p:cNvSpPr>
          <p:nvPr/>
        </p:nvSpPr>
        <p:spPr bwMode="auto">
          <a:xfrm>
            <a:off x="216792" y="1268413"/>
            <a:ext cx="867568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sz="2800" dirty="0">
                <a:latin typeface="Calibri" panose="020F0502020204030204" pitchFamily="34" charset="0"/>
              </a:rPr>
              <a:t>Reuters, </a:t>
            </a:r>
            <a:r>
              <a:rPr lang="el-GR" altLang="el-GR" sz="2800" dirty="0">
                <a:latin typeface="Calibri" panose="020F0502020204030204" pitchFamily="34" charset="0"/>
              </a:rPr>
              <a:t>Δευτέρα 11/6/2001:</a:t>
            </a:r>
            <a:endParaRPr lang="en-US" altLang="el-GR" sz="2800" dirty="0">
              <a:latin typeface="Calibri" panose="020F0502020204030204" pitchFamily="34" charset="0"/>
            </a:endParaRPr>
          </a:p>
          <a:p>
            <a:pPr algn="ctr"/>
            <a:endParaRPr lang="el-GR" altLang="el-GR" dirty="0">
              <a:latin typeface="Calibri" panose="020F0502020204030204" pitchFamily="34" charset="0"/>
            </a:endParaRPr>
          </a:p>
          <a:p>
            <a:pPr algn="ctr"/>
            <a:r>
              <a:rPr lang="el-GR" altLang="el-GR" dirty="0">
                <a:solidFill>
                  <a:srgbClr val="FF0000"/>
                </a:solidFill>
                <a:latin typeface="Calibri" panose="020F0502020204030204" pitchFamily="34" charset="0"/>
              </a:rPr>
              <a:t>Οι μηχανικοί της </a:t>
            </a:r>
            <a:r>
              <a:rPr lang="en-US" altLang="el-GR" dirty="0">
                <a:solidFill>
                  <a:srgbClr val="FF0000"/>
                </a:solidFill>
                <a:latin typeface="Calibri" panose="020F0502020204030204" pitchFamily="34" charset="0"/>
              </a:rPr>
              <a:t>Intel</a:t>
            </a:r>
            <a:r>
              <a:rPr lang="el-GR" altLang="el-GR" dirty="0">
                <a:solidFill>
                  <a:srgbClr val="FF0000"/>
                </a:solidFill>
                <a:latin typeface="Calibri" panose="020F0502020204030204" pitchFamily="34" charset="0"/>
              </a:rPr>
              <a:t> σχεδίασαν και κατασκεύασαν το μικρότερο και ταχύτερο </a:t>
            </a:r>
            <a:r>
              <a:rPr lang="en-US" altLang="el-GR" dirty="0">
                <a:solidFill>
                  <a:srgbClr val="FF0000"/>
                </a:solidFill>
                <a:latin typeface="Calibri" panose="020F0502020204030204" pitchFamily="34" charset="0"/>
              </a:rPr>
              <a:t>transistor</a:t>
            </a:r>
            <a:r>
              <a:rPr lang="el-GR" altLang="el-GR" dirty="0">
                <a:solidFill>
                  <a:srgbClr val="FF0000"/>
                </a:solidFill>
                <a:latin typeface="Calibri" panose="020F0502020204030204" pitchFamily="34" charset="0"/>
              </a:rPr>
              <a:t> στον κόσμο με μέγεθος 0,02 </a:t>
            </a:r>
            <a:r>
              <a:rPr lang="en-US" altLang="el-GR" dirty="0">
                <a:solidFill>
                  <a:srgbClr val="FF0000"/>
                </a:solidFill>
                <a:latin typeface="Calibri" panose="020F0502020204030204" pitchFamily="34" charset="0"/>
              </a:rPr>
              <a:t>microns</a:t>
            </a:r>
            <a:r>
              <a:rPr lang="el-GR" altLang="el-GR" dirty="0">
                <a:solidFill>
                  <a:srgbClr val="FF0000"/>
                </a:solidFill>
                <a:latin typeface="Calibri" panose="020F0502020204030204" pitchFamily="34" charset="0"/>
              </a:rPr>
              <a:t>. Αυτό ανοίγει το δρόμο για μικροεπεξεργαστές 1 δισεκατομμυρίου </a:t>
            </a:r>
            <a:r>
              <a:rPr lang="en-US" altLang="el-GR" dirty="0">
                <a:solidFill>
                  <a:srgbClr val="FF0000"/>
                </a:solidFill>
                <a:latin typeface="Calibri" panose="020F0502020204030204" pitchFamily="34" charset="0"/>
              </a:rPr>
              <a:t>transistors</a:t>
            </a:r>
            <a:r>
              <a:rPr lang="el-GR" altLang="el-GR" dirty="0">
                <a:solidFill>
                  <a:srgbClr val="FF0000"/>
                </a:solidFill>
                <a:latin typeface="Calibri" panose="020F0502020204030204" pitchFamily="34" charset="0"/>
              </a:rPr>
              <a:t>, με συχνότητα στα </a:t>
            </a:r>
            <a:r>
              <a:rPr lang="el-GR" altLang="el-GR" b="1" i="1" u="sng" dirty="0">
                <a:solidFill>
                  <a:srgbClr val="FF0000"/>
                </a:solidFill>
                <a:latin typeface="Calibri" panose="020F0502020204030204" pitchFamily="34" charset="0"/>
              </a:rPr>
              <a:t>20</a:t>
            </a:r>
            <a:r>
              <a:rPr lang="en-US" altLang="el-GR" b="1" i="1" u="sng" dirty="0">
                <a:solidFill>
                  <a:srgbClr val="FF0000"/>
                </a:solidFill>
                <a:latin typeface="Calibri" panose="020F0502020204030204" pitchFamily="34" charset="0"/>
              </a:rPr>
              <a:t>GHz </a:t>
            </a:r>
            <a:r>
              <a:rPr lang="el-GR" altLang="el-GR" dirty="0">
                <a:solidFill>
                  <a:srgbClr val="FF0000"/>
                </a:solidFill>
                <a:latin typeface="Calibri" panose="020F0502020204030204" pitchFamily="34" charset="0"/>
              </a:rPr>
              <a:t>το 2007.</a:t>
            </a:r>
            <a:endParaRPr lang="en-US" altLang="el-GR" dirty="0">
              <a:solidFill>
                <a:srgbClr val="FF0000"/>
              </a:solidFill>
              <a:latin typeface="Calibri" panose="020F0502020204030204" pitchFamily="34" charset="0"/>
            </a:endParaRPr>
          </a:p>
        </p:txBody>
      </p:sp>
      <p:sp>
        <p:nvSpPr>
          <p:cNvPr id="31748" name="Text Box 5"/>
          <p:cNvSpPr txBox="1">
            <a:spLocks noChangeArrowheads="1"/>
          </p:cNvSpPr>
          <p:nvPr/>
        </p:nvSpPr>
        <p:spPr bwMode="auto">
          <a:xfrm>
            <a:off x="1187624" y="5013325"/>
            <a:ext cx="70564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l-GR" altLang="el-GR" sz="2800" dirty="0">
                <a:latin typeface="Calibri" panose="020F0502020204030204" pitchFamily="34" charset="0"/>
              </a:rPr>
              <a:t>Έχουμε επεξεργαστές στα 20</a:t>
            </a:r>
            <a:r>
              <a:rPr lang="en-US" altLang="el-GR" sz="2800" dirty="0">
                <a:latin typeface="Calibri" panose="020F0502020204030204" pitchFamily="34" charset="0"/>
              </a:rPr>
              <a:t>GHz </a:t>
            </a:r>
            <a:r>
              <a:rPr lang="el-GR" altLang="el-GR" sz="2800" dirty="0">
                <a:latin typeface="Calibri" panose="020F0502020204030204" pitchFamily="34" charset="0"/>
              </a:rPr>
              <a:t>σήμερα;</a:t>
            </a:r>
          </a:p>
          <a:p>
            <a:pPr algn="ctr">
              <a:spcBef>
                <a:spcPct val="50000"/>
              </a:spcBef>
            </a:pPr>
            <a:r>
              <a:rPr lang="el-GR" altLang="el-GR" sz="2800" dirty="0">
                <a:latin typeface="Calibri" panose="020F0502020204030204" pitchFamily="34" charset="0"/>
              </a:rPr>
              <a:t>Γιατί (ναι ή όχι);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 Θέση αριθμού διαφάνειας"/>
          <p:cNvSpPr>
            <a:spLocks noGrp="1"/>
          </p:cNvSpPr>
          <p:nvPr>
            <p:ph type="sldNum" sz="quarter" idx="11"/>
          </p:nvPr>
        </p:nvSpPr>
        <p:spPr>
          <a:noFill/>
        </p:spPr>
        <p:txBody>
          <a:bodyPr/>
          <a:lstStyle/>
          <a:p>
            <a:fld id="{70E9178C-0CB7-4503-BF45-CAB4B9DE8FA5}" type="slidenum">
              <a:rPr lang="en-US" smtClean="0">
                <a:latin typeface="Calibri" pitchFamily="34" charset="0"/>
              </a:rPr>
              <a:pPr/>
              <a:t>28</a:t>
            </a:fld>
            <a:endParaRPr lang="en-US">
              <a:latin typeface="Calibri" pitchFamily="34" charset="0"/>
            </a:endParaRPr>
          </a:p>
        </p:txBody>
      </p:sp>
      <p:sp>
        <p:nvSpPr>
          <p:cNvPr id="39940" name="Rectangle 2"/>
          <p:cNvSpPr>
            <a:spLocks noChangeArrowheads="1"/>
          </p:cNvSpPr>
          <p:nvPr/>
        </p:nvSpPr>
        <p:spPr bwMode="auto">
          <a:xfrm>
            <a:off x="285750" y="0"/>
            <a:ext cx="8572500" cy="642938"/>
          </a:xfrm>
          <a:prstGeom prst="rect">
            <a:avLst/>
          </a:prstGeom>
          <a:noFill/>
          <a:ln w="9525">
            <a:noFill/>
            <a:miter lim="800000"/>
            <a:headEnd/>
            <a:tailEnd/>
          </a:ln>
        </p:spPr>
        <p:txBody>
          <a:bodyPr anchor="ctr"/>
          <a:lstStyle/>
          <a:p>
            <a:pPr algn="ctr"/>
            <a:r>
              <a:rPr lang="en-US" sz="3200" b="1" dirty="0">
                <a:solidFill>
                  <a:schemeClr val="accent2"/>
                </a:solidFill>
                <a:latin typeface="Calibri" pitchFamily="34" charset="0"/>
              </a:rPr>
              <a:t>Power troubles: Power, Energy &amp; </a:t>
            </a:r>
            <a:r>
              <a:rPr lang="en-US" sz="3200" b="1" i="1" dirty="0">
                <a:solidFill>
                  <a:schemeClr val="accent2"/>
                </a:solidFill>
                <a:latin typeface="Calibri" pitchFamily="34" charset="0"/>
              </a:rPr>
              <a:t>Power Density</a:t>
            </a:r>
            <a:endParaRPr lang="en-CA" sz="3200" b="1" i="1" dirty="0">
              <a:solidFill>
                <a:schemeClr val="accent2"/>
              </a:solidFill>
              <a:latin typeface="Calibri" pitchFamily="34" charset="0"/>
            </a:endParaRPr>
          </a:p>
        </p:txBody>
      </p:sp>
      <p:sp>
        <p:nvSpPr>
          <p:cNvPr id="39941" name="Rectangle 3"/>
          <p:cNvSpPr>
            <a:spLocks noChangeArrowheads="1"/>
          </p:cNvSpPr>
          <p:nvPr/>
        </p:nvSpPr>
        <p:spPr bwMode="auto">
          <a:xfrm>
            <a:off x="685800" y="1981200"/>
            <a:ext cx="3810000" cy="4114800"/>
          </a:xfrm>
          <a:prstGeom prst="rect">
            <a:avLst/>
          </a:prstGeom>
          <a:noFill/>
          <a:ln w="9525">
            <a:noFill/>
            <a:miter lim="800000"/>
            <a:headEnd/>
            <a:tailEnd/>
          </a:ln>
        </p:spPr>
        <p:txBody>
          <a:bodyPr/>
          <a:lstStyle/>
          <a:p>
            <a:pPr algn="l">
              <a:lnSpc>
                <a:spcPts val="2400"/>
              </a:lnSpc>
              <a:spcBef>
                <a:spcPts val="1200"/>
              </a:spcBef>
              <a:buSzPct val="80000"/>
            </a:pPr>
            <a:endParaRPr lang="en-US" sz="2000" b="1">
              <a:latin typeface="Calibri" pitchFamily="34" charset="0"/>
            </a:endParaRPr>
          </a:p>
          <a:p>
            <a:pPr algn="l">
              <a:lnSpc>
                <a:spcPts val="2400"/>
              </a:lnSpc>
              <a:spcBef>
                <a:spcPts val="1200"/>
              </a:spcBef>
              <a:buSzPct val="80000"/>
            </a:pPr>
            <a:endParaRPr lang="en-US" sz="1800">
              <a:latin typeface="Calibri" pitchFamily="34" charset="0"/>
            </a:endParaRPr>
          </a:p>
          <a:p>
            <a:pPr algn="l">
              <a:lnSpc>
                <a:spcPts val="2400"/>
              </a:lnSpc>
              <a:spcBef>
                <a:spcPts val="1200"/>
              </a:spcBef>
              <a:buSzPct val="80000"/>
            </a:pPr>
            <a:endParaRPr lang="en-US" sz="2000">
              <a:latin typeface="Calibri" pitchFamily="34" charset="0"/>
            </a:endParaRPr>
          </a:p>
          <a:p>
            <a:pPr algn="l">
              <a:lnSpc>
                <a:spcPts val="2400"/>
              </a:lnSpc>
              <a:spcBef>
                <a:spcPts val="1200"/>
              </a:spcBef>
              <a:buSzPct val="80000"/>
            </a:pPr>
            <a:endParaRPr lang="en-CA" sz="2000" b="1">
              <a:latin typeface="Calibri" pitchFamily="34" charset="0"/>
              <a:cs typeface="Times New Roman" charset="0"/>
            </a:endParaRPr>
          </a:p>
          <a:p>
            <a:pPr marL="508000" lvl="1" indent="-169863" algn="l">
              <a:lnSpc>
                <a:spcPts val="2200"/>
              </a:lnSpc>
              <a:spcBef>
                <a:spcPts val="1100"/>
              </a:spcBef>
              <a:buClr>
                <a:srgbClr val="008000"/>
              </a:buClr>
              <a:buFont typeface="Wingdings" pitchFamily="2" charset="2"/>
              <a:buChar char="Ø"/>
            </a:pPr>
            <a:endParaRPr lang="en-CA" sz="2000">
              <a:latin typeface="Calibri" pitchFamily="34" charset="0"/>
            </a:endParaRPr>
          </a:p>
        </p:txBody>
      </p:sp>
      <p:pic>
        <p:nvPicPr>
          <p:cNvPr id="39942" name="Picture 4"/>
          <p:cNvPicPr>
            <a:picLocks noChangeAspect="1" noChangeArrowheads="1"/>
          </p:cNvPicPr>
          <p:nvPr/>
        </p:nvPicPr>
        <p:blipFill>
          <a:blip r:embed="rId3" cstate="print"/>
          <a:srcRect/>
          <a:stretch>
            <a:fillRect/>
          </a:stretch>
        </p:blipFill>
        <p:spPr bwMode="auto">
          <a:xfrm>
            <a:off x="284163" y="642938"/>
            <a:ext cx="8216900" cy="5621337"/>
          </a:xfrm>
          <a:prstGeom prst="rect">
            <a:avLst/>
          </a:prstGeom>
          <a:noFill/>
          <a:ln w="9525">
            <a:noFill/>
            <a:miter lim="800000"/>
            <a:headEnd/>
            <a:tailEnd/>
          </a:ln>
        </p:spPr>
      </p:pic>
      <p:sp>
        <p:nvSpPr>
          <p:cNvPr id="39943" name="Text Box 5"/>
          <p:cNvSpPr txBox="1">
            <a:spLocks noChangeArrowheads="1"/>
          </p:cNvSpPr>
          <p:nvPr/>
        </p:nvSpPr>
        <p:spPr bwMode="auto">
          <a:xfrm>
            <a:off x="365125" y="1371600"/>
            <a:ext cx="8550275" cy="457200"/>
          </a:xfrm>
          <a:prstGeom prst="rect">
            <a:avLst/>
          </a:prstGeom>
          <a:noFill/>
          <a:ln w="9525">
            <a:noFill/>
            <a:miter lim="800000"/>
            <a:headEnd/>
            <a:tailEnd/>
          </a:ln>
        </p:spPr>
        <p:txBody>
          <a:bodyPr>
            <a:spAutoFit/>
          </a:bodyPr>
          <a:lstStyle/>
          <a:p>
            <a:pPr algn="l">
              <a:buFont typeface="Wingdings" pitchFamily="2" charset="2"/>
              <a:buChar char="§"/>
            </a:pPr>
            <a:endParaRPr lang="de-DE">
              <a:latin typeface="Calibri" pitchFamily="34" charset="0"/>
            </a:endParaRPr>
          </a:p>
        </p:txBody>
      </p:sp>
    </p:spTree>
    <p:extLst>
      <p:ext uri="{BB962C8B-B14F-4D97-AF65-F5344CB8AC3E}">
        <p14:creationId xmlns:p14="http://schemas.microsoft.com/office/powerpoint/2010/main" val="184029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4 - Θέση αριθμού διαφάνειας"/>
          <p:cNvSpPr>
            <a:spLocks noGrp="1"/>
          </p:cNvSpPr>
          <p:nvPr>
            <p:ph type="sldNum" sz="quarter" idx="11"/>
          </p:nvPr>
        </p:nvSpPr>
        <p:spPr>
          <a:noFill/>
        </p:spPr>
        <p:txBody>
          <a:bodyPr/>
          <a:lstStyle/>
          <a:p>
            <a:fld id="{0D077673-B488-4F61-A4B4-4CEA3DEAAA18}" type="slidenum">
              <a:rPr lang="en-US">
                <a:latin typeface="Calibri" pitchFamily="34" charset="0"/>
              </a:rPr>
              <a:pPr/>
              <a:t>29</a:t>
            </a:fld>
            <a:endParaRPr lang="en-US">
              <a:latin typeface="Calibri" pitchFamily="34" charset="0"/>
            </a:endParaRPr>
          </a:p>
        </p:txBody>
      </p:sp>
      <p:sp>
        <p:nvSpPr>
          <p:cNvPr id="40964" name="Rectangle 2"/>
          <p:cNvSpPr>
            <a:spLocks noGrp="1" noChangeArrowheads="1"/>
          </p:cNvSpPr>
          <p:nvPr>
            <p:ph type="title"/>
          </p:nvPr>
        </p:nvSpPr>
        <p:spPr>
          <a:xfrm>
            <a:off x="107504" y="142875"/>
            <a:ext cx="8928992" cy="609600"/>
          </a:xfrm>
        </p:spPr>
        <p:txBody>
          <a:bodyPr>
            <a:normAutofit fontScale="90000"/>
          </a:bodyPr>
          <a:lstStyle/>
          <a:p>
            <a:r>
              <a:rPr lang="en-US" b="1" dirty="0">
                <a:latin typeface="Calibri" pitchFamily="34" charset="0"/>
              </a:rPr>
              <a:t>Power Density Limits Serial Performance</a:t>
            </a:r>
          </a:p>
        </p:txBody>
      </p:sp>
      <p:pic>
        <p:nvPicPr>
          <p:cNvPr id="40965" name="Picture 3"/>
          <p:cNvPicPr>
            <a:picLocks noGrp="1" noChangeAspect="1" noChangeArrowheads="1"/>
          </p:cNvPicPr>
          <p:nvPr>
            <p:ph type="body" idx="1"/>
          </p:nvPr>
        </p:nvPicPr>
        <p:blipFill>
          <a:blip r:embed="rId3" cstate="print"/>
          <a:srcRect/>
          <a:stretch>
            <a:fillRect/>
          </a:stretch>
        </p:blipFill>
        <p:spPr>
          <a:xfrm>
            <a:off x="755650" y="928688"/>
            <a:ext cx="7391400" cy="5392737"/>
          </a:xfrm>
          <a:noFill/>
        </p:spPr>
      </p:pic>
      <p:sp>
        <p:nvSpPr>
          <p:cNvPr id="5" name="2 - Θέση αριθμού διαφάνειας">
            <a:extLst>
              <a:ext uri="{FF2B5EF4-FFF2-40B4-BE49-F238E27FC236}">
                <a16:creationId xmlns:a16="http://schemas.microsoft.com/office/drawing/2014/main" id="{50FAE952-2BD3-744B-AAFD-A0ECDADF2512}"/>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29</a:t>
            </a:fld>
            <a:endParaRPr lang="en-US" sz="1600" dirty="0">
              <a:latin typeface="Calibri" charset="0"/>
            </a:endParaRPr>
          </a:p>
        </p:txBody>
      </p:sp>
    </p:spTree>
    <p:extLst>
      <p:ext uri="{BB962C8B-B14F-4D97-AF65-F5344CB8AC3E}">
        <p14:creationId xmlns:p14="http://schemas.microsoft.com/office/powerpoint/2010/main" val="380541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06579C-DDC6-458F-ADA9-5BA84054A7E3}" type="slidenum">
              <a:rPr lang="en-US" altLang="el-GR" sz="1400">
                <a:solidFill>
                  <a:schemeClr val="bg2"/>
                </a:solidFill>
                <a:latin typeface="Calibri" panose="020F0502020204030204" pitchFamily="34" charset="0"/>
              </a:rPr>
              <a:pPr/>
              <a:t>3</a:t>
            </a:fld>
            <a:endParaRPr lang="en-US" altLang="el-GR" sz="1400">
              <a:solidFill>
                <a:schemeClr val="bg2"/>
              </a:solidFill>
              <a:latin typeface="Calibri" panose="020F0502020204030204" pitchFamily="34" charset="0"/>
            </a:endParaRPr>
          </a:p>
        </p:txBody>
      </p:sp>
      <p:sp>
        <p:nvSpPr>
          <p:cNvPr id="6147" name="Rectangle 4"/>
          <p:cNvSpPr>
            <a:spLocks noGrp="1" noChangeArrowheads="1"/>
          </p:cNvSpPr>
          <p:nvPr>
            <p:ph type="title"/>
          </p:nvPr>
        </p:nvSpPr>
        <p:spPr>
          <a:xfrm>
            <a:off x="342900" y="315888"/>
            <a:ext cx="8458200" cy="609600"/>
          </a:xfrm>
        </p:spPr>
        <p:txBody>
          <a:bodyPr/>
          <a:lstStyle/>
          <a:p>
            <a:r>
              <a:rPr lang="el-GR" altLang="el-GR" dirty="0">
                <a:latin typeface="Calibri" panose="020F0502020204030204" pitchFamily="34" charset="0"/>
              </a:rPr>
              <a:t>Βιβλία μαθήματος</a:t>
            </a:r>
          </a:p>
        </p:txBody>
      </p:sp>
      <p:sp>
        <p:nvSpPr>
          <p:cNvPr id="6149" name="Rectangle 7"/>
          <p:cNvSpPr>
            <a:spLocks noChangeArrowheads="1"/>
          </p:cNvSpPr>
          <p:nvPr/>
        </p:nvSpPr>
        <p:spPr bwMode="auto">
          <a:xfrm>
            <a:off x="467544" y="1052736"/>
            <a:ext cx="8352928"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nchor="ctr">
            <a:noAutofit/>
          </a:bodyPr>
          <a:lstStyle>
            <a:lvl1pPr>
              <a:tabLst>
                <a:tab pos="228600" algn="l"/>
              </a:tabLst>
              <a:defRPr sz="2400">
                <a:solidFill>
                  <a:schemeClr val="tx1"/>
                </a:solidFill>
                <a:latin typeface="Times" panose="02020603050405020304" pitchFamily="18" charset="0"/>
              </a:defRPr>
            </a:lvl1pPr>
            <a:lvl2pPr marL="742950" indent="-285750">
              <a:tabLst>
                <a:tab pos="228600" algn="l"/>
              </a:tabLst>
              <a:defRPr sz="2400">
                <a:solidFill>
                  <a:schemeClr val="tx1"/>
                </a:solidFill>
                <a:latin typeface="Times" panose="02020603050405020304" pitchFamily="18" charset="0"/>
              </a:defRPr>
            </a:lvl2pPr>
            <a:lvl3pPr marL="1143000" indent="-228600">
              <a:tabLst>
                <a:tab pos="228600" algn="l"/>
              </a:tabLst>
              <a:defRPr sz="2400">
                <a:solidFill>
                  <a:schemeClr val="tx1"/>
                </a:solidFill>
                <a:latin typeface="Times" panose="02020603050405020304" pitchFamily="18" charset="0"/>
              </a:defRPr>
            </a:lvl3pPr>
            <a:lvl4pPr marL="1600200" indent="-228600">
              <a:tabLst>
                <a:tab pos="228600" algn="l"/>
              </a:tabLst>
              <a:defRPr sz="2400">
                <a:solidFill>
                  <a:schemeClr val="tx1"/>
                </a:solidFill>
                <a:latin typeface="Times" panose="02020603050405020304" pitchFamily="18" charset="0"/>
              </a:defRPr>
            </a:lvl4pPr>
            <a:lvl5pPr marL="2057400" indent="-228600">
              <a:tabLst>
                <a:tab pos="228600"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panose="02020603050405020304" pitchFamily="18" charset="0"/>
              </a:defRPr>
            </a:lvl9pPr>
          </a:lstStyle>
          <a:p>
            <a:pPr algn="just">
              <a:lnSpc>
                <a:spcPct val="110000"/>
              </a:lnSpc>
            </a:pPr>
            <a:r>
              <a:rPr lang="el-GR" altLang="el-GR" b="1" i="1" dirty="0">
                <a:latin typeface="Calibri" panose="020F0502020204030204" pitchFamily="34" charset="0"/>
              </a:rPr>
              <a:t>Οργάνωση και  Σχεδίαση Υπολογιστών</a:t>
            </a:r>
            <a:r>
              <a:rPr lang="el-GR" altLang="el-GR" i="1" dirty="0">
                <a:latin typeface="Calibri" panose="020F0502020204030204" pitchFamily="34" charset="0"/>
              </a:rPr>
              <a:t> (η διασύνδεση υλικού και λογισμικού</a:t>
            </a:r>
            <a:r>
              <a:rPr lang="el-GR" altLang="el-GR" dirty="0">
                <a:latin typeface="Calibri" panose="020F0502020204030204" pitchFamily="34" charset="0"/>
              </a:rPr>
              <a:t>), </a:t>
            </a:r>
            <a:r>
              <a:rPr lang="en-US" altLang="el-GR" dirty="0">
                <a:latin typeface="Calibri" panose="020F0502020204030204" pitchFamily="34" charset="0"/>
              </a:rPr>
              <a:t>4</a:t>
            </a:r>
            <a:r>
              <a:rPr lang="el-GR" altLang="el-GR" dirty="0">
                <a:latin typeface="Calibri" panose="020F0502020204030204" pitchFamily="34" charset="0"/>
              </a:rPr>
              <a:t>η έκδοση, </a:t>
            </a:r>
            <a:r>
              <a:rPr lang="en-US" altLang="el-GR" dirty="0">
                <a:latin typeface="Calibri" panose="020F0502020204030204" pitchFamily="34" charset="0"/>
              </a:rPr>
              <a:t>David Patterson and John Hennessy</a:t>
            </a:r>
            <a:r>
              <a:rPr lang="el-GR" altLang="el-GR" dirty="0">
                <a:latin typeface="Calibri" panose="020F0502020204030204" pitchFamily="34" charset="0"/>
              </a:rPr>
              <a:t>, μετάφραση, εκδόσεις Κλειδάριθμος, </a:t>
            </a:r>
            <a:r>
              <a:rPr lang="en-US" altLang="el-GR" dirty="0">
                <a:latin typeface="Calibri" panose="020F0502020204030204" pitchFamily="34" charset="0"/>
              </a:rPr>
              <a:t>2010</a:t>
            </a:r>
            <a:endParaRPr lang="el-GR" altLang="el-GR" dirty="0">
              <a:latin typeface="Calibri" panose="020F0502020204030204" pitchFamily="34" charset="0"/>
            </a:endParaRPr>
          </a:p>
          <a:p>
            <a:pPr algn="just">
              <a:lnSpc>
                <a:spcPct val="120000"/>
              </a:lnSpc>
            </a:pPr>
            <a:endParaRPr lang="el-GR" sz="1800" b="1" i="1" dirty="0">
              <a:latin typeface="Calibri" pitchFamily="34" charset="0"/>
            </a:endParaRPr>
          </a:p>
          <a:p>
            <a:pPr algn="just">
              <a:lnSpc>
                <a:spcPct val="120000"/>
              </a:lnSpc>
            </a:pPr>
            <a:r>
              <a:rPr lang="el-GR" sz="3200" b="1" i="1" dirty="0">
                <a:latin typeface="Calibri" pitchFamily="34" charset="0"/>
              </a:rPr>
              <a:t>Ξενόγλωσσα βιβλία</a:t>
            </a:r>
            <a:endParaRPr lang="en-US" sz="3200" dirty="0">
              <a:latin typeface="Calibri" pitchFamily="34" charset="0"/>
            </a:endParaRPr>
          </a:p>
          <a:p>
            <a:pPr algn="just">
              <a:lnSpc>
                <a:spcPct val="120000"/>
              </a:lnSpc>
              <a:buFont typeface="Wingdings" panose="05000000000000000000" pitchFamily="2" charset="2"/>
              <a:buChar char=""/>
            </a:pPr>
            <a:r>
              <a:rPr lang="en-GB" altLang="el-GR" sz="2000" b="1" i="1" dirty="0">
                <a:solidFill>
                  <a:srgbClr val="000000"/>
                </a:solidFill>
                <a:latin typeface="Calibri" panose="020F0502020204030204" pitchFamily="34" charset="0"/>
                <a:ea typeface="Times New Roman" panose="02020603050405020304" pitchFamily="18" charset="0"/>
                <a:cs typeface="Arial" panose="020B0604020202020204" pitchFamily="34" charset="0"/>
              </a:rPr>
              <a:t>Computer Architecture: A Quantitative Approach</a:t>
            </a:r>
            <a:r>
              <a:rPr lang="en-GB"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4th Edition, John L. Hennessy</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GB"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&amp; David A. Patterson</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Morgan Kaufmann, 2006.</a:t>
            </a:r>
            <a:endPar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gn="just">
              <a:lnSpc>
                <a:spcPct val="120000"/>
              </a:lnSpc>
              <a:buFont typeface="Wingdings" panose="05000000000000000000" pitchFamily="2" charset="2"/>
              <a:buChar char=""/>
            </a:pPr>
            <a:r>
              <a:rPr lang="en-GB" altLang="el-GR" sz="2000" b="1" i="1" dirty="0">
                <a:solidFill>
                  <a:srgbClr val="000000"/>
                </a:solidFill>
                <a:latin typeface="Calibri" panose="020F0502020204030204" pitchFamily="34" charset="0"/>
                <a:ea typeface="Times New Roman" panose="02020603050405020304" pitchFamily="18" charset="0"/>
                <a:cs typeface="Arial" panose="020B0604020202020204" pitchFamily="34" charset="0"/>
              </a:rPr>
              <a:t>Modern Processor Design: Fundamentals of Superscalar Processors</a:t>
            </a:r>
            <a:r>
              <a:rPr lang="en-GB"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John Shen &amp; Miko </a:t>
            </a:r>
            <a:r>
              <a:rPr lang="en-GB"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Lipasti</a:t>
            </a:r>
            <a:r>
              <a:rPr lang="en-GB"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McGraw-Hill</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2004. </a:t>
            </a:r>
            <a:endPar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gn="just">
              <a:lnSpc>
                <a:spcPct val="120000"/>
              </a:lnSpc>
              <a:buFont typeface="Wingdings" panose="05000000000000000000" pitchFamily="2" charset="2"/>
              <a:buChar char=""/>
            </a:pP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Inside</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the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Machine</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An</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Illustrated</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Introduction</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to</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Microprocessors</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and Computer </a:t>
            </a:r>
            <a:r>
              <a:rPr lang="el-GR" altLang="el-GR" sz="20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Architecture</a:t>
            </a:r>
            <a:r>
              <a:rPr lang="el-GR" altLang="el-GR"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Jon</a:t>
            </a:r>
            <a:r>
              <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Stokes</a:t>
            </a:r>
            <a:r>
              <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No</a:t>
            </a:r>
            <a:r>
              <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Starch</a:t>
            </a:r>
            <a:r>
              <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l-GR"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Press</a:t>
            </a:r>
            <a:r>
              <a:rPr lang="el-GR"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2006. </a:t>
            </a:r>
          </a:p>
          <a:p>
            <a:pPr algn="just">
              <a:lnSpc>
                <a:spcPct val="120000"/>
              </a:lnSpc>
              <a:buFont typeface="Wingdings" panose="05000000000000000000" pitchFamily="2" charset="2"/>
              <a:buChar char=""/>
            </a:pPr>
            <a:r>
              <a:rPr lang="en-US" altLang="el-GR" sz="2000" b="1" i="1" dirty="0">
                <a:solidFill>
                  <a:srgbClr val="000000"/>
                </a:solidFill>
                <a:latin typeface="Calibri" panose="020F0502020204030204" pitchFamily="34" charset="0"/>
                <a:ea typeface="Times New Roman" panose="02020603050405020304" pitchFamily="18" charset="0"/>
                <a:cs typeface="Arial" panose="020B0604020202020204" pitchFamily="34" charset="0"/>
              </a:rPr>
              <a:t>Readings in Computer Architecture</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edited by Mark Hill, Norman </a:t>
            </a:r>
            <a:r>
              <a:rPr lang="en-US"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Jouppi</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&amp; </a:t>
            </a:r>
            <a:r>
              <a:rPr lang="en-US"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Gurindar</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altLang="el-GR"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Sohi</a:t>
            </a:r>
            <a:r>
              <a:rPr lang="en-US" altLang="el-GR"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Morgan Kaufmann 2000.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8087320-0538-41A2-9683-5F74BD1516A0}" type="slidenum">
              <a:rPr lang="en-US" altLang="el-GR" sz="1400">
                <a:solidFill>
                  <a:schemeClr val="bg2"/>
                </a:solidFill>
                <a:latin typeface="Calibri" panose="020F0502020204030204" pitchFamily="34" charset="0"/>
              </a:rPr>
              <a:pPr/>
              <a:t>30</a:t>
            </a:fld>
            <a:endParaRPr lang="en-US" altLang="el-GR" sz="1400">
              <a:solidFill>
                <a:schemeClr val="bg2"/>
              </a:solidFill>
              <a:latin typeface="Calibri" panose="020F0502020204030204" pitchFamily="34" charset="0"/>
            </a:endParaRPr>
          </a:p>
        </p:txBody>
      </p:sp>
      <p:sp>
        <p:nvSpPr>
          <p:cNvPr id="32771" name="Rectangle 2"/>
          <p:cNvSpPr>
            <a:spLocks noGrp="1" noChangeArrowheads="1"/>
          </p:cNvSpPr>
          <p:nvPr>
            <p:ph type="title"/>
          </p:nvPr>
        </p:nvSpPr>
        <p:spPr>
          <a:xfrm>
            <a:off x="342900" y="0"/>
            <a:ext cx="8458200" cy="609600"/>
          </a:xfrm>
        </p:spPr>
        <p:txBody>
          <a:bodyPr/>
          <a:lstStyle/>
          <a:p>
            <a:r>
              <a:rPr lang="el-GR" altLang="el-GR">
                <a:latin typeface="Calibri" panose="020F0502020204030204" pitchFamily="34" charset="0"/>
              </a:rPr>
              <a:t>Η επανάσταση που συμβαίνει σήμερα</a:t>
            </a:r>
            <a:endParaRPr lang="en-US" altLang="el-GR">
              <a:latin typeface="Calibri" panose="020F0502020204030204" pitchFamily="34" charset="0"/>
            </a:endParaRPr>
          </a:p>
        </p:txBody>
      </p:sp>
      <p:sp>
        <p:nvSpPr>
          <p:cNvPr id="32772" name="Rectangle 3"/>
          <p:cNvSpPr>
            <a:spLocks noGrp="1" noChangeArrowheads="1"/>
          </p:cNvSpPr>
          <p:nvPr>
            <p:ph type="body" idx="1"/>
          </p:nvPr>
        </p:nvSpPr>
        <p:spPr>
          <a:xfrm>
            <a:off x="323850" y="1268413"/>
            <a:ext cx="3024188" cy="4752975"/>
          </a:xfrm>
        </p:spPr>
        <p:txBody>
          <a:bodyPr/>
          <a:lstStyle/>
          <a:p>
            <a:pPr>
              <a:buFontTx/>
              <a:buNone/>
            </a:pPr>
            <a:r>
              <a:rPr lang="en-US" altLang="el-GR" sz="2000">
                <a:latin typeface="Calibri" panose="020F0502020204030204" pitchFamily="34" charset="0"/>
              </a:rPr>
              <a:t>O </a:t>
            </a:r>
            <a:r>
              <a:rPr lang="el-GR" altLang="el-GR" sz="2000">
                <a:latin typeface="Calibri" panose="020F0502020204030204" pitchFamily="34" charset="0"/>
              </a:rPr>
              <a:t> «γνήσιος» νόμος του</a:t>
            </a:r>
            <a:r>
              <a:rPr lang="en-US" altLang="el-GR" sz="2000">
                <a:latin typeface="Calibri" panose="020F0502020204030204" pitchFamily="34" charset="0"/>
              </a:rPr>
              <a:t> Moore </a:t>
            </a:r>
            <a:r>
              <a:rPr lang="el-GR" altLang="el-GR" sz="2000">
                <a:latin typeface="Calibri" panose="020F0502020204030204" pitchFamily="34" charset="0"/>
              </a:rPr>
              <a:t>συνεχίζει να ισχύει! </a:t>
            </a:r>
          </a:p>
          <a:p>
            <a:pPr>
              <a:buFontTx/>
              <a:buNone/>
            </a:pPr>
            <a:r>
              <a:rPr lang="en-US" altLang="el-GR" sz="1600">
                <a:latin typeface="Calibri" panose="020F0502020204030204" pitchFamily="34" charset="0"/>
              </a:rPr>
              <a:t>Chip density is continuing increase ~2x every 2 years</a:t>
            </a:r>
          </a:p>
          <a:p>
            <a:pPr lvl="1"/>
            <a:r>
              <a:rPr lang="en-US" altLang="el-GR" sz="1600" b="1">
                <a:solidFill>
                  <a:srgbClr val="FF0000"/>
                </a:solidFill>
                <a:latin typeface="Calibri" panose="020F0502020204030204" pitchFamily="34" charset="0"/>
              </a:rPr>
              <a:t>Clock speed is not</a:t>
            </a:r>
          </a:p>
          <a:p>
            <a:pPr lvl="1"/>
            <a:r>
              <a:rPr lang="en-US" altLang="el-GR" sz="1600">
                <a:solidFill>
                  <a:srgbClr val="FF0000"/>
                </a:solidFill>
                <a:latin typeface="Calibri" panose="020F0502020204030204" pitchFamily="34" charset="0"/>
              </a:rPr>
              <a:t>Number of processor cores doubles instead</a:t>
            </a:r>
          </a:p>
          <a:p>
            <a:pPr>
              <a:buFontTx/>
              <a:buNone/>
            </a:pPr>
            <a:r>
              <a:rPr lang="en-US" altLang="el-GR" sz="1600">
                <a:latin typeface="Calibri" panose="020F0502020204030204" pitchFamily="34" charset="0"/>
              </a:rPr>
              <a:t>There is little or no hidden parallelism (ILP) to be found</a:t>
            </a:r>
            <a:r>
              <a:rPr lang="el-GR" altLang="el-GR" sz="1600">
                <a:latin typeface="Calibri" panose="020F0502020204030204" pitchFamily="34" charset="0"/>
              </a:rPr>
              <a:t> </a:t>
            </a:r>
            <a:r>
              <a:rPr lang="en-US" altLang="el-GR" sz="1600">
                <a:latin typeface="Calibri" panose="020F0502020204030204" pitchFamily="34" charset="0"/>
              </a:rPr>
              <a:t>Parallelism must be exposed to and managed by software</a:t>
            </a:r>
          </a:p>
        </p:txBody>
      </p:sp>
      <p:pic>
        <p:nvPicPr>
          <p:cNvPr id="32773" name="Picture 4" descr="CPUBu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785813"/>
            <a:ext cx="58769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
          <p:cNvSpPr txBox="1">
            <a:spLocks noChangeArrowheads="1"/>
          </p:cNvSpPr>
          <p:nvPr/>
        </p:nvSpPr>
        <p:spPr bwMode="auto">
          <a:xfrm>
            <a:off x="179388" y="5929313"/>
            <a:ext cx="35052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200">
                <a:latin typeface="Calibri" panose="020F0502020204030204" pitchFamily="34" charset="0"/>
              </a:rPr>
              <a:t>Source: Intel, Microsoft (Sutter) and Stanford (Olukotun, Hammond)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Processor Performance</a:t>
            </a:r>
            <a:endParaRPr lang="el-GR" sz="4000" b="1" dirty="0"/>
          </a:p>
        </p:txBody>
      </p:sp>
      <p:pic>
        <p:nvPicPr>
          <p:cNvPr id="4" name="Chart Placeholder 6"/>
          <p:cNvPicPr>
            <a:picLocks noGrp="1"/>
          </p:cNvPicPr>
          <p:nvPr>
            <p:ph idx="1"/>
          </p:nvPr>
        </p:nvPicPr>
        <p:blipFill>
          <a:blip r:embed="rId3" cstate="print">
            <a:extLst>
              <a:ext uri="{28A0092B-C50C-407E-A947-70E740481C1C}">
                <a14:useLocalDpi xmlns:a14="http://schemas.microsoft.com/office/drawing/2010/main" val="0"/>
              </a:ext>
            </a:extLst>
          </a:blip>
          <a:srcRect l="2734" r="2734"/>
          <a:stretch>
            <a:fillRect/>
          </a:stretch>
        </p:blipFill>
        <p:spPr bwMode="auto">
          <a:xfrm>
            <a:off x="827584" y="1484784"/>
            <a:ext cx="7776864" cy="5145435"/>
          </a:xfrm>
          <a:prstGeom prst="rect">
            <a:avLst/>
          </a:prstGeom>
          <a:noFill/>
          <a:ln>
            <a:noFill/>
          </a:ln>
        </p:spPr>
      </p:pic>
      <p:sp>
        <p:nvSpPr>
          <p:cNvPr id="5" name="5 - Θέση αριθμού διαφάνειας"/>
          <p:cNvSpPr>
            <a:spLocks noGrp="1"/>
          </p:cNvSpPr>
          <p:nvPr>
            <p:ph type="sldNum" sz="quarter" idx="11"/>
          </p:nvPr>
        </p:nvSpPr>
        <p:spPr>
          <a:xfrm>
            <a:off x="6228184" y="6448251"/>
            <a:ext cx="2895600" cy="365125"/>
          </a:xfrm>
          <a:noFill/>
        </p:spPr>
        <p:txBody>
          <a:bodyPr/>
          <a:lstStyle/>
          <a:p>
            <a:fld id="{34B08228-C2BA-46A4-9E1F-EBFB83882F08}" type="slidenum">
              <a:rPr lang="en-US">
                <a:latin typeface="Calibri" pitchFamily="34" charset="0"/>
              </a:rPr>
              <a:pPr/>
              <a:t>31</a:t>
            </a:fld>
            <a:endParaRPr lang="en-US" dirty="0">
              <a:latin typeface="Calibri" pitchFamily="34" charset="0"/>
            </a:endParaRPr>
          </a:p>
        </p:txBody>
      </p:sp>
      <p:sp>
        <p:nvSpPr>
          <p:cNvPr id="6" name="2 - Θέση αριθμού διαφάνειας">
            <a:extLst>
              <a:ext uri="{FF2B5EF4-FFF2-40B4-BE49-F238E27FC236}">
                <a16:creationId xmlns:a16="http://schemas.microsoft.com/office/drawing/2014/main" id="{1D592C83-77B9-E141-93B4-C6B5D6309D57}"/>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31</a:t>
            </a:fld>
            <a:endParaRPr lang="en-US" sz="1600" dirty="0">
              <a:latin typeface="Calibri" charset="0"/>
            </a:endParaRPr>
          </a:p>
        </p:txBody>
      </p:sp>
    </p:spTree>
    <p:extLst>
      <p:ext uri="{BB962C8B-B14F-4D97-AF65-F5344CB8AC3E}">
        <p14:creationId xmlns:p14="http://schemas.microsoft.com/office/powerpoint/2010/main" val="131431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4 - Θέση αριθμού διαφάνειας"/>
          <p:cNvSpPr>
            <a:spLocks noGrp="1"/>
          </p:cNvSpPr>
          <p:nvPr>
            <p:ph type="sldNum" sz="quarter" idx="11"/>
          </p:nvPr>
        </p:nvSpPr>
        <p:spPr>
          <a:noFill/>
        </p:spPr>
        <p:txBody>
          <a:bodyPr/>
          <a:lstStyle/>
          <a:p>
            <a:fld id="{170ADD36-BBD0-485D-BF1B-1E2C401696DB}" type="slidenum">
              <a:rPr lang="en-US">
                <a:latin typeface="Calibri" pitchFamily="34" charset="0"/>
              </a:rPr>
              <a:pPr/>
              <a:t>32</a:t>
            </a:fld>
            <a:endParaRPr lang="en-US">
              <a:latin typeface="Calibri" pitchFamily="34" charset="0"/>
            </a:endParaRPr>
          </a:p>
        </p:txBody>
      </p:sp>
      <p:sp>
        <p:nvSpPr>
          <p:cNvPr id="32772" name="Rectangle 2"/>
          <p:cNvSpPr>
            <a:spLocks noGrp="1" noChangeArrowheads="1"/>
          </p:cNvSpPr>
          <p:nvPr>
            <p:ph type="title"/>
          </p:nvPr>
        </p:nvSpPr>
        <p:spPr/>
        <p:txBody>
          <a:bodyPr/>
          <a:lstStyle/>
          <a:p>
            <a:r>
              <a:rPr lang="en-US" sz="3200" dirty="0">
                <a:latin typeface="Calibri" pitchFamily="34" charset="0"/>
              </a:rPr>
              <a:t>Performance metrics: FLOPs &amp; MIPs</a:t>
            </a:r>
            <a:endParaRPr lang="el-GR" sz="3200" dirty="0">
              <a:latin typeface="Calibri" pitchFamily="34" charset="0"/>
            </a:endParaRPr>
          </a:p>
        </p:txBody>
      </p:sp>
      <p:sp>
        <p:nvSpPr>
          <p:cNvPr id="32773" name="Rectangle 3"/>
          <p:cNvSpPr>
            <a:spLocks noGrp="1" noChangeArrowheads="1"/>
          </p:cNvSpPr>
          <p:nvPr>
            <p:ph type="body" idx="1"/>
          </p:nvPr>
        </p:nvSpPr>
        <p:spPr/>
        <p:txBody>
          <a:bodyPr/>
          <a:lstStyle/>
          <a:p>
            <a:pPr>
              <a:buFontTx/>
              <a:buNone/>
            </a:pPr>
            <a:r>
              <a:rPr lang="en-US">
                <a:latin typeface="Calibri" pitchFamily="34" charset="0"/>
              </a:rPr>
              <a:t>FLOPs: Floating Point Operations per Second</a:t>
            </a:r>
          </a:p>
          <a:p>
            <a:pPr>
              <a:buFontTx/>
              <a:buNone/>
            </a:pPr>
            <a:r>
              <a:rPr lang="en-US">
                <a:latin typeface="Calibri" pitchFamily="34" charset="0"/>
              </a:rPr>
              <a:t>MIPs: Million Instructions per Second</a:t>
            </a:r>
            <a:endParaRPr lang="el-GR">
              <a:latin typeface="Calibri" pitchFamily="34" charset="0"/>
            </a:endParaRPr>
          </a:p>
        </p:txBody>
      </p:sp>
      <p:sp>
        <p:nvSpPr>
          <p:cNvPr id="32774" name="Text Box 4"/>
          <p:cNvSpPr txBox="1">
            <a:spLocks noChangeArrowheads="1"/>
          </p:cNvSpPr>
          <p:nvPr/>
        </p:nvSpPr>
        <p:spPr bwMode="auto">
          <a:xfrm>
            <a:off x="250825" y="4437063"/>
            <a:ext cx="8893175" cy="396875"/>
          </a:xfrm>
          <a:prstGeom prst="rect">
            <a:avLst/>
          </a:prstGeom>
          <a:noFill/>
          <a:ln w="9525" algn="ctr">
            <a:noFill/>
            <a:miter lim="800000"/>
            <a:headEnd/>
            <a:tailEnd/>
          </a:ln>
        </p:spPr>
        <p:txBody>
          <a:bodyPr>
            <a:spAutoFit/>
          </a:bodyPr>
          <a:lstStyle/>
          <a:p>
            <a:pPr>
              <a:spcBef>
                <a:spcPct val="50000"/>
              </a:spcBef>
            </a:pPr>
            <a:r>
              <a:rPr lang="en-US" sz="2000">
                <a:latin typeface="Calibri" pitchFamily="34" charset="0"/>
              </a:rPr>
              <a:t> 4 x freq FLOPS &lt; {single Core 2 @ 2.93GHz} &lt; 8  x freq FLOPs </a:t>
            </a:r>
            <a:endParaRPr lang="el-GR" sz="2000">
              <a:latin typeface="Calibri" pitchFamily="34" charset="0"/>
            </a:endParaRPr>
          </a:p>
        </p:txBody>
      </p:sp>
      <p:sp>
        <p:nvSpPr>
          <p:cNvPr id="32775" name="Text Box 5"/>
          <p:cNvSpPr txBox="1">
            <a:spLocks noChangeArrowheads="1"/>
          </p:cNvSpPr>
          <p:nvPr/>
        </p:nvSpPr>
        <p:spPr bwMode="auto">
          <a:xfrm>
            <a:off x="468313" y="5013325"/>
            <a:ext cx="8064500" cy="1158875"/>
          </a:xfrm>
          <a:prstGeom prst="rect">
            <a:avLst/>
          </a:prstGeom>
          <a:noFill/>
          <a:ln w="9525" algn="ctr">
            <a:noFill/>
            <a:miter lim="800000"/>
            <a:headEnd/>
            <a:tailEnd/>
          </a:ln>
        </p:spPr>
        <p:txBody>
          <a:bodyPr>
            <a:spAutoFit/>
          </a:bodyPr>
          <a:lstStyle/>
          <a:p>
            <a:pPr>
              <a:spcBef>
                <a:spcPct val="50000"/>
              </a:spcBef>
            </a:pPr>
            <a:r>
              <a:rPr lang="el-GR" sz="2000" dirty="0">
                <a:latin typeface="Calibri" pitchFamily="34" charset="0"/>
              </a:rPr>
              <a:t>Εξαρτάται από την πράξη, </a:t>
            </a:r>
            <a:r>
              <a:rPr lang="en-US" sz="2000" dirty="0">
                <a:latin typeface="Calibri" pitchFamily="34" charset="0"/>
              </a:rPr>
              <a:t>FPADD, FPMUL, FPDIV (</a:t>
            </a:r>
            <a:r>
              <a:rPr lang="el-GR" sz="2000" dirty="0">
                <a:latin typeface="Calibri" pitchFamily="34" charset="0"/>
              </a:rPr>
              <a:t>απλής ακριβείας-</a:t>
            </a:r>
            <a:r>
              <a:rPr lang="en-US" sz="2000" dirty="0">
                <a:latin typeface="Calibri" pitchFamily="34" charset="0"/>
              </a:rPr>
              <a:t>single precision</a:t>
            </a:r>
            <a:r>
              <a:rPr lang="el-GR" sz="2000" dirty="0">
                <a:latin typeface="Calibri" pitchFamily="34" charset="0"/>
              </a:rPr>
              <a:t>). </a:t>
            </a:r>
          </a:p>
          <a:p>
            <a:pPr>
              <a:spcBef>
                <a:spcPct val="50000"/>
              </a:spcBef>
            </a:pPr>
            <a:r>
              <a:rPr lang="el-GR" sz="2000" dirty="0">
                <a:latin typeface="Calibri" pitchFamily="34" charset="0"/>
              </a:rPr>
              <a:t>Τουλάχιστον 12 </a:t>
            </a:r>
            <a:r>
              <a:rPr lang="en-US" sz="2000" dirty="0">
                <a:latin typeface="Calibri" pitchFamily="34" charset="0"/>
              </a:rPr>
              <a:t>GFLOPs/</a:t>
            </a:r>
            <a:r>
              <a:rPr lang="en-US" sz="2000" dirty="0" err="1">
                <a:latin typeface="Calibri" pitchFamily="34" charset="0"/>
              </a:rPr>
              <a:t>cpu</a:t>
            </a:r>
            <a:r>
              <a:rPr lang="en-US" sz="2000" dirty="0">
                <a:latin typeface="Calibri" pitchFamily="34" charset="0"/>
              </a:rPr>
              <a:t> </a:t>
            </a:r>
            <a:endParaRPr lang="el-GR" sz="2000" dirty="0">
              <a:latin typeface="Calibri" pitchFamily="34" charset="0"/>
            </a:endParaRPr>
          </a:p>
        </p:txBody>
      </p:sp>
      <p:sp>
        <p:nvSpPr>
          <p:cNvPr id="32776" name="Text Box 6"/>
          <p:cNvSpPr txBox="1">
            <a:spLocks noChangeArrowheads="1"/>
          </p:cNvSpPr>
          <p:nvPr/>
        </p:nvSpPr>
        <p:spPr bwMode="auto">
          <a:xfrm>
            <a:off x="323528" y="2708920"/>
            <a:ext cx="8353425" cy="1616075"/>
          </a:xfrm>
          <a:prstGeom prst="rect">
            <a:avLst/>
          </a:prstGeom>
          <a:noFill/>
          <a:ln w="9525" algn="ctr">
            <a:noFill/>
            <a:miter lim="800000"/>
            <a:headEnd/>
            <a:tailEnd/>
          </a:ln>
        </p:spPr>
        <p:txBody>
          <a:bodyPr>
            <a:spAutoFit/>
          </a:bodyPr>
          <a:lstStyle/>
          <a:p>
            <a:pPr>
              <a:spcBef>
                <a:spcPct val="50000"/>
              </a:spcBef>
            </a:pPr>
            <a:r>
              <a:rPr lang="el-GR" sz="2000" dirty="0">
                <a:latin typeface="Calibri" pitchFamily="34" charset="0"/>
              </a:rPr>
              <a:t>Έστω ότι έχουμε έναν επεξεργαστή που κάνει 1 πράξη κινητής υποδιαστολής</a:t>
            </a:r>
            <a:r>
              <a:rPr lang="en-US" sz="2000" dirty="0">
                <a:latin typeface="Calibri" pitchFamily="34" charset="0"/>
              </a:rPr>
              <a:t> (</a:t>
            </a:r>
            <a:r>
              <a:rPr lang="el-GR" sz="2000" dirty="0">
                <a:latin typeface="Calibri" pitchFamily="34" charset="0"/>
              </a:rPr>
              <a:t>απλής ακρίβειας) σε κάθε κύκλο ρολογιού: </a:t>
            </a:r>
          </a:p>
          <a:p>
            <a:pPr>
              <a:spcBef>
                <a:spcPct val="50000"/>
              </a:spcBef>
            </a:pPr>
            <a:r>
              <a:rPr lang="el-GR" sz="2000" dirty="0">
                <a:latin typeface="Calibri" pitchFamily="34" charset="0"/>
              </a:rPr>
              <a:t>Αν η συχνότητά του είναι 1</a:t>
            </a:r>
            <a:r>
              <a:rPr lang="en-US" sz="2000" dirty="0">
                <a:latin typeface="Calibri" pitchFamily="34" charset="0"/>
              </a:rPr>
              <a:t>GHz, </a:t>
            </a:r>
            <a:r>
              <a:rPr lang="el-GR" sz="2000" dirty="0">
                <a:latin typeface="Calibri" pitchFamily="34" charset="0"/>
              </a:rPr>
              <a:t>τότε έχει απόδοση 1</a:t>
            </a:r>
            <a:r>
              <a:rPr lang="en-US" sz="2000" dirty="0">
                <a:latin typeface="Calibri" pitchFamily="34" charset="0"/>
              </a:rPr>
              <a:t> GFLOP</a:t>
            </a:r>
            <a:endParaRPr lang="el-GR" sz="2000" dirty="0">
              <a:latin typeface="Calibri" pitchFamily="34" charset="0"/>
            </a:endParaRPr>
          </a:p>
          <a:p>
            <a:pPr>
              <a:spcBef>
                <a:spcPct val="50000"/>
              </a:spcBef>
            </a:pPr>
            <a:r>
              <a:rPr lang="el-GR" sz="2000" dirty="0">
                <a:latin typeface="Calibri" pitchFamily="34" charset="0"/>
              </a:rPr>
              <a:t>Αν ολοκληρώνει 1 εντολή σε κάθε κύκλο, τότε έχει απόδοση 1000</a:t>
            </a:r>
            <a:r>
              <a:rPr lang="en-US" sz="2000" dirty="0">
                <a:latin typeface="Calibri" pitchFamily="34" charset="0"/>
              </a:rPr>
              <a:t>MIPs</a:t>
            </a:r>
            <a:endParaRPr lang="el-GR" sz="2000" dirty="0">
              <a:latin typeface="Calibri" pitchFamily="34" charset="0"/>
            </a:endParaRPr>
          </a:p>
        </p:txBody>
      </p:sp>
      <p:sp>
        <p:nvSpPr>
          <p:cNvPr id="8" name="2 - Θέση αριθμού διαφάνειας">
            <a:extLst>
              <a:ext uri="{FF2B5EF4-FFF2-40B4-BE49-F238E27FC236}">
                <a16:creationId xmlns:a16="http://schemas.microsoft.com/office/drawing/2014/main" id="{F261B8BC-0EDE-BE43-A5C8-CAB9EDCDA9BB}"/>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32</a:t>
            </a:fld>
            <a:endParaRPr lang="en-US" sz="1600" dirty="0">
              <a:latin typeface="Calibri" charset="0"/>
            </a:endParaRPr>
          </a:p>
        </p:txBody>
      </p:sp>
    </p:spTree>
    <p:extLst>
      <p:ext uri="{BB962C8B-B14F-4D97-AF65-F5344CB8AC3E}">
        <p14:creationId xmlns:p14="http://schemas.microsoft.com/office/powerpoint/2010/main" val="395965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0F2D202-36C8-4E3A-BE44-3D2FE328F1CF}" type="slidenum">
              <a:rPr lang="en-US" altLang="el-GR" sz="1400">
                <a:solidFill>
                  <a:schemeClr val="bg2"/>
                </a:solidFill>
                <a:latin typeface="Calibri" panose="020F0502020204030204" pitchFamily="34" charset="0"/>
              </a:rPr>
              <a:pPr/>
              <a:t>33</a:t>
            </a:fld>
            <a:endParaRPr lang="en-US" altLang="el-GR" sz="1400">
              <a:solidFill>
                <a:schemeClr val="bg2"/>
              </a:solidFill>
              <a:latin typeface="Calibri" panose="020F0502020204030204" pitchFamily="34" charset="0"/>
            </a:endParaRPr>
          </a:p>
        </p:txBody>
      </p:sp>
      <p:sp>
        <p:nvSpPr>
          <p:cNvPr id="34819" name="Rectangle 2"/>
          <p:cNvSpPr>
            <a:spLocks noGrp="1" noChangeArrowheads="1"/>
          </p:cNvSpPr>
          <p:nvPr>
            <p:ph type="title"/>
          </p:nvPr>
        </p:nvSpPr>
        <p:spPr>
          <a:xfrm>
            <a:off x="107950" y="620713"/>
            <a:ext cx="8458200" cy="609600"/>
          </a:xfrm>
        </p:spPr>
        <p:txBody>
          <a:bodyPr/>
          <a:lstStyle/>
          <a:p>
            <a:r>
              <a:rPr lang="el-GR" altLang="el-GR" sz="3200">
                <a:latin typeface="Calibri" panose="020F0502020204030204" pitchFamily="34" charset="0"/>
              </a:rPr>
              <a:t>Συνέδριο-Έκθεση</a:t>
            </a:r>
            <a:br>
              <a:rPr lang="el-GR" altLang="el-GR" sz="3200">
                <a:latin typeface="Calibri" panose="020F0502020204030204" pitchFamily="34" charset="0"/>
              </a:rPr>
            </a:br>
            <a:r>
              <a:rPr lang="en-US" altLang="el-GR" sz="3200">
                <a:latin typeface="Calibri" panose="020F0502020204030204" pitchFamily="34" charset="0"/>
              </a:rPr>
              <a:t>ACM/IEEE Supercomputing</a:t>
            </a:r>
            <a:endParaRPr lang="el-GR" altLang="el-GR" sz="3200">
              <a:latin typeface="Calibri" panose="020F0502020204030204" pitchFamily="34" charset="0"/>
            </a:endParaRPr>
          </a:p>
        </p:txBody>
      </p:sp>
      <p:sp>
        <p:nvSpPr>
          <p:cNvPr id="34820" name="Rectangle 3"/>
          <p:cNvSpPr>
            <a:spLocks noGrp="1" noChangeArrowheads="1"/>
          </p:cNvSpPr>
          <p:nvPr>
            <p:ph type="body" idx="1"/>
          </p:nvPr>
        </p:nvSpPr>
        <p:spPr>
          <a:xfrm>
            <a:off x="2195513" y="2133600"/>
            <a:ext cx="4392612" cy="985838"/>
          </a:xfrm>
        </p:spPr>
        <p:txBody>
          <a:bodyPr/>
          <a:lstStyle/>
          <a:p>
            <a:pPr>
              <a:buFontTx/>
              <a:buNone/>
            </a:pPr>
            <a:r>
              <a:rPr lang="en-US" altLang="el-GR" sz="3200">
                <a:solidFill>
                  <a:srgbClr val="FF0000"/>
                </a:solidFill>
                <a:latin typeface="Calibri" panose="020F0502020204030204" pitchFamily="34" charset="0"/>
              </a:rPr>
              <a:t>www.supercomp.org </a:t>
            </a:r>
          </a:p>
          <a:p>
            <a:pPr>
              <a:buFontTx/>
              <a:buNone/>
            </a:pPr>
            <a:endParaRPr lang="el-GR" altLang="el-GR">
              <a:latin typeface="Calibri" panose="020F0502020204030204" pitchFamily="34" charset="0"/>
            </a:endParaRPr>
          </a:p>
          <a:p>
            <a:pPr>
              <a:buFontTx/>
              <a:buNone/>
            </a:pPr>
            <a:endParaRPr lang="el-GR" altLang="el-GR">
              <a:latin typeface="Calibri" panose="020F0502020204030204" pitchFamily="34" charset="0"/>
            </a:endParaRPr>
          </a:p>
          <a:p>
            <a:pPr>
              <a:buFontTx/>
              <a:buNone/>
            </a:pPr>
            <a:r>
              <a:rPr lang="en-US" altLang="el-GR">
                <a:latin typeface="Calibri" panose="020F0502020204030204" pitchFamily="34" charset="0"/>
              </a:rPr>
              <a:t>TOP 500 list:</a:t>
            </a:r>
          </a:p>
          <a:p>
            <a:pPr>
              <a:buFontTx/>
              <a:buNone/>
            </a:pPr>
            <a:r>
              <a:rPr lang="el-GR" altLang="el-GR">
                <a:latin typeface="Calibri" panose="020F0502020204030204" pitchFamily="34" charset="0"/>
              </a:rPr>
              <a:t>Βγαίνει 2 φορές το χρόνο:</a:t>
            </a:r>
          </a:p>
          <a:p>
            <a:r>
              <a:rPr lang="el-GR" altLang="el-GR">
                <a:latin typeface="Calibri" panose="020F0502020204030204" pitchFamily="34" charset="0"/>
              </a:rPr>
              <a:t>Νοέμβριο</a:t>
            </a:r>
          </a:p>
          <a:p>
            <a:r>
              <a:rPr lang="el-GR" altLang="el-GR">
                <a:latin typeface="Calibri" panose="020F0502020204030204" pitchFamily="34" charset="0"/>
              </a:rPr>
              <a:t>Ιούνιο </a:t>
            </a:r>
          </a:p>
          <a:p>
            <a:pPr>
              <a:buFontTx/>
              <a:buNone/>
            </a:pPr>
            <a:r>
              <a:rPr lang="en-US" altLang="el-GR">
                <a:solidFill>
                  <a:srgbClr val="FF0000"/>
                </a:solidFill>
                <a:latin typeface="Calibri" panose="020F0502020204030204" pitchFamily="34" charset="0"/>
              </a:rPr>
              <a:t>www.top500.org </a:t>
            </a:r>
            <a:endParaRPr lang="el-GR" altLang="el-GR">
              <a:solidFill>
                <a:srgbClr val="FF0000"/>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FE5A255-7643-4FF8-B59A-310AB1BB71DF}" type="slidenum">
              <a:rPr lang="en-US" altLang="el-GR" sz="1400">
                <a:solidFill>
                  <a:schemeClr val="bg2"/>
                </a:solidFill>
                <a:latin typeface="Calibri" panose="020F0502020204030204" pitchFamily="34" charset="0"/>
              </a:rPr>
              <a:pPr/>
              <a:t>34</a:t>
            </a:fld>
            <a:endParaRPr lang="en-US" altLang="el-GR" sz="1400">
              <a:solidFill>
                <a:schemeClr val="bg2"/>
              </a:solidFill>
              <a:latin typeface="Calibri" panose="020F0502020204030204" pitchFamily="34" charset="0"/>
            </a:endParaRPr>
          </a:p>
        </p:txBody>
      </p:sp>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836613"/>
            <a:ext cx="7488312" cy="561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4" name="Text Box 5"/>
          <p:cNvSpPr txBox="1">
            <a:spLocks noChangeArrowheads="1"/>
          </p:cNvSpPr>
          <p:nvPr/>
        </p:nvSpPr>
        <p:spPr bwMode="auto">
          <a:xfrm>
            <a:off x="1476375" y="26035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l-GR" dirty="0">
                <a:solidFill>
                  <a:schemeClr val="accent2"/>
                </a:solidFill>
                <a:latin typeface="Calibri" panose="020F0502020204030204" pitchFamily="34" charset="0"/>
              </a:rPr>
              <a:t>Supercomputing TOP 500 / Nov 2007</a:t>
            </a:r>
            <a:endParaRPr lang="el-GR" altLang="el-GR" dirty="0">
              <a:solidFill>
                <a:schemeClr val="accent2"/>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0D6757F-4B80-43ED-85F6-4E2E1C672949}" type="slidenum">
              <a:rPr lang="en-US" altLang="el-GR" sz="1400">
                <a:solidFill>
                  <a:schemeClr val="bg2"/>
                </a:solidFill>
                <a:latin typeface="Calibri" panose="020F0502020204030204" pitchFamily="34" charset="0"/>
              </a:rPr>
              <a:pPr/>
              <a:t>35</a:t>
            </a:fld>
            <a:endParaRPr lang="en-US" altLang="el-GR" sz="1400">
              <a:solidFill>
                <a:schemeClr val="bg2"/>
              </a:solidFill>
              <a:latin typeface="Calibri" panose="020F0502020204030204" pitchFamily="34" charset="0"/>
            </a:endParaRP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60" y="836713"/>
            <a:ext cx="7488264"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68" name="Text Box 5"/>
          <p:cNvSpPr txBox="1">
            <a:spLocks noChangeArrowheads="1"/>
          </p:cNvSpPr>
          <p:nvPr/>
        </p:nvSpPr>
        <p:spPr bwMode="auto">
          <a:xfrm>
            <a:off x="1476375" y="26035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l-GR" dirty="0">
                <a:solidFill>
                  <a:schemeClr val="accent2"/>
                </a:solidFill>
                <a:latin typeface="Calibri" panose="020F0502020204030204" pitchFamily="34" charset="0"/>
              </a:rPr>
              <a:t>Supercomputing TOP 500 / Nov 2007</a:t>
            </a:r>
            <a:endParaRPr lang="el-GR" altLang="el-GR" dirty="0">
              <a:solidFill>
                <a:schemeClr val="accent2"/>
              </a:solidFill>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txBox="1">
            <a:spLocks noGrp="1"/>
          </p:cNvSpPr>
          <p:nvPr/>
        </p:nvSpPr>
        <p:spPr bwMode="auto">
          <a:xfrm>
            <a:off x="3752850" y="618648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l-GR" sz="1200">
                <a:latin typeface="Calibri" panose="020F0502020204030204" pitchFamily="34" charset="0"/>
                <a:cs typeface="Arial" panose="020B0604020202020204" pitchFamily="34" charset="0"/>
              </a:rPr>
              <a:t>www.top500.org</a:t>
            </a:r>
          </a:p>
        </p:txBody>
      </p:sp>
      <p:sp>
        <p:nvSpPr>
          <p:cNvPr id="37891" name="Rectangle 2"/>
          <p:cNvSpPr>
            <a:spLocks noGrp="1" noChangeArrowheads="1"/>
          </p:cNvSpPr>
          <p:nvPr>
            <p:ph type="title" idx="4294967295"/>
          </p:nvPr>
        </p:nvSpPr>
        <p:spPr>
          <a:xfrm>
            <a:off x="1285875" y="0"/>
            <a:ext cx="6553200" cy="609600"/>
          </a:xfrm>
        </p:spPr>
        <p:txBody>
          <a:bodyPr anchor="t"/>
          <a:lstStyle/>
          <a:p>
            <a:pPr eaLnBrk="1" hangingPunct="1"/>
            <a:r>
              <a:rPr lang="de-DE" altLang="el-GR" sz="2800">
                <a:latin typeface="Calibri" panose="020F0502020204030204" pitchFamily="34" charset="0"/>
              </a:rPr>
              <a:t>TOP 500 29th List (June 2007): The TOP10</a:t>
            </a:r>
            <a:endParaRPr lang="en-GB" altLang="el-GR" sz="2800">
              <a:latin typeface="Calibri" panose="020F0502020204030204" pitchFamily="34" charset="0"/>
            </a:endParaRPr>
          </a:p>
        </p:txBody>
      </p:sp>
      <p:graphicFrame>
        <p:nvGraphicFramePr>
          <p:cNvPr id="559229" name="Group 125"/>
          <p:cNvGraphicFramePr>
            <a:graphicFrameLocks noGrp="1"/>
          </p:cNvGraphicFramePr>
          <p:nvPr>
            <p:ph sz="half" idx="4294967295"/>
          </p:nvPr>
        </p:nvGraphicFramePr>
        <p:xfrm>
          <a:off x="0" y="857250"/>
          <a:ext cx="9144000" cy="5180014"/>
        </p:xfrm>
        <a:graphic>
          <a:graphicData uri="http://schemas.openxmlformats.org/drawingml/2006/table">
            <a:tbl>
              <a:tblPr/>
              <a:tblGrid>
                <a:gridCol w="315913">
                  <a:extLst>
                    <a:ext uri="{9D8B030D-6E8A-4147-A177-3AD203B41FA5}">
                      <a16:colId xmlns:a16="http://schemas.microsoft.com/office/drawing/2014/main" val="20000"/>
                    </a:ext>
                  </a:extLst>
                </a:gridCol>
                <a:gridCol w="1192212">
                  <a:extLst>
                    <a:ext uri="{9D8B030D-6E8A-4147-A177-3AD203B41FA5}">
                      <a16:colId xmlns:a16="http://schemas.microsoft.com/office/drawing/2014/main" val="20001"/>
                    </a:ext>
                  </a:extLst>
                </a:gridCol>
                <a:gridCol w="2274888">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gridCol w="2343150">
                  <a:extLst>
                    <a:ext uri="{9D8B030D-6E8A-4147-A177-3AD203B41FA5}">
                      <a16:colId xmlns:a16="http://schemas.microsoft.com/office/drawing/2014/main" val="20004"/>
                    </a:ext>
                  </a:extLst>
                </a:gridCol>
                <a:gridCol w="1046162">
                  <a:extLst>
                    <a:ext uri="{9D8B030D-6E8A-4147-A177-3AD203B41FA5}">
                      <a16:colId xmlns:a16="http://schemas.microsoft.com/office/drawing/2014/main" val="20005"/>
                    </a:ext>
                  </a:extLst>
                </a:gridCol>
                <a:gridCol w="550863">
                  <a:extLst>
                    <a:ext uri="{9D8B030D-6E8A-4147-A177-3AD203B41FA5}">
                      <a16:colId xmlns:a16="http://schemas.microsoft.com/office/drawing/2014/main" val="20006"/>
                    </a:ext>
                  </a:extLst>
                </a:gridCol>
                <a:gridCol w="788987">
                  <a:extLst>
                    <a:ext uri="{9D8B030D-6E8A-4147-A177-3AD203B41FA5}">
                      <a16:colId xmlns:a16="http://schemas.microsoft.com/office/drawing/2014/main" val="20007"/>
                    </a:ext>
                  </a:extLst>
                </a:gridCol>
              </a:tblGrid>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Manufacturer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Computer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Rmax </a:t>
                      </a:r>
                      <a:r>
                        <a:rPr kumimoji="0" lang="en-US" sz="1200" b="0" i="0" u="none" strike="noStrike" cap="none" normalizeH="0" baseline="0">
                          <a:ln>
                            <a:noFill/>
                          </a:ln>
                          <a:solidFill>
                            <a:srgbClr val="000066"/>
                          </a:solidFill>
                          <a:effectLst/>
                          <a:latin typeface="Trebuchet MS" pitchFamily="34" charset="0"/>
                          <a:cs typeface="Arial" charset="0"/>
                        </a:rPr>
                        <a:t>[TF/s]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Installation Site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Country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Year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#cores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BlueGene/L</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eServer Blue Gene</a:t>
                      </a:r>
                      <a:endParaRPr kumimoji="0" lang="el-GR" sz="12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280.6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DOE/NNSA/LLNL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131,072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 2</a:t>
                      </a:r>
                      <a:br>
                        <a:rPr kumimoji="0" lang="en-US" sz="1400" b="0" i="0" u="none" strike="noStrike" cap="none" normalizeH="0" baseline="0">
                          <a:ln>
                            <a:noFill/>
                          </a:ln>
                          <a:solidFill>
                            <a:srgbClr val="000066"/>
                          </a:solidFill>
                          <a:effectLst/>
                          <a:latin typeface="Trebuchet MS" pitchFamily="34" charset="0"/>
                          <a:cs typeface="Arial" charset="0"/>
                        </a:rPr>
                      </a:br>
                      <a:endParaRPr kumimoji="0" lang="en-US" sz="14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Cray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Jaguar</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Cray XT3/XT4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101.7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DOE/ORNL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23,016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3</a:t>
                      </a:r>
                      <a:br>
                        <a:rPr kumimoji="0" lang="en-US" sz="1400" b="0" i="0" u="none" strike="noStrike" cap="none" normalizeH="0" baseline="0">
                          <a:ln>
                            <a:noFill/>
                          </a:ln>
                          <a:solidFill>
                            <a:srgbClr val="000066"/>
                          </a:solidFill>
                          <a:effectLst/>
                          <a:latin typeface="Trebuchet MS" pitchFamily="34" charset="0"/>
                          <a:cs typeface="Arial" charset="0"/>
                        </a:rPr>
                      </a:br>
                      <a:endParaRPr kumimoji="0" lang="en-US" sz="14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Sandia/Cray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0066"/>
                          </a:solidFill>
                          <a:effectLst/>
                          <a:latin typeface="Trebuchet MS" pitchFamily="34" charset="0"/>
                          <a:cs typeface="Arial" charset="0"/>
                        </a:rPr>
                        <a:t>Red Storm</a:t>
                      </a:r>
                      <a:br>
                        <a:rPr kumimoji="0" lang="en-US" sz="1400" b="0" i="0" u="none" strike="noStrike" cap="none" normalizeH="0" baseline="0" dirty="0">
                          <a:ln>
                            <a:noFill/>
                          </a:ln>
                          <a:solidFill>
                            <a:srgbClr val="000066"/>
                          </a:solidFill>
                          <a:effectLst/>
                          <a:latin typeface="Trebuchet MS" pitchFamily="34" charset="0"/>
                          <a:cs typeface="Arial" charset="0"/>
                        </a:rPr>
                      </a:br>
                      <a:r>
                        <a:rPr kumimoji="0" lang="en-US" sz="1200" b="0" i="0" u="none" strike="noStrike" cap="none" normalizeH="0" baseline="0" dirty="0">
                          <a:ln>
                            <a:noFill/>
                          </a:ln>
                          <a:solidFill>
                            <a:srgbClr val="000066"/>
                          </a:solidFill>
                          <a:effectLst/>
                          <a:latin typeface="Trebuchet MS" pitchFamily="34" charset="0"/>
                          <a:cs typeface="Arial" charset="0"/>
                        </a:rPr>
                        <a:t>Cray XT3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101.4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DOE/NNSA/Sandia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26,544</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4</a:t>
                      </a:r>
                      <a:br>
                        <a:rPr kumimoji="0" lang="en-US" sz="1400" b="0" i="0" u="none" strike="noStrike" cap="none" normalizeH="0" baseline="0">
                          <a:ln>
                            <a:noFill/>
                          </a:ln>
                          <a:solidFill>
                            <a:srgbClr val="000066"/>
                          </a:solidFill>
                          <a:effectLst/>
                          <a:latin typeface="Trebuchet MS" pitchFamily="34" charset="0"/>
                          <a:cs typeface="Arial" charset="0"/>
                        </a:rPr>
                      </a:br>
                      <a:endParaRPr kumimoji="0" lang="en-US" sz="14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0066"/>
                          </a:solidFill>
                          <a:effectLst/>
                          <a:latin typeface="Trebuchet MS" pitchFamily="34" charset="0"/>
                          <a:cs typeface="Arial" charset="0"/>
                        </a:rPr>
                        <a:t>BGW</a:t>
                      </a:r>
                      <a:br>
                        <a:rPr kumimoji="0" lang="en-US" sz="1400" b="0" i="0" u="none" strike="noStrike" cap="none" normalizeH="0" baseline="0" dirty="0">
                          <a:ln>
                            <a:noFill/>
                          </a:ln>
                          <a:solidFill>
                            <a:srgbClr val="000066"/>
                          </a:solidFill>
                          <a:effectLst/>
                          <a:latin typeface="Trebuchet MS" pitchFamily="34" charset="0"/>
                          <a:cs typeface="Arial" charset="0"/>
                        </a:rPr>
                      </a:br>
                      <a:r>
                        <a:rPr kumimoji="0" lang="en-US" sz="1200" b="0" i="0" u="none" strike="noStrike" cap="none" normalizeH="0" baseline="0" dirty="0" err="1">
                          <a:ln>
                            <a:noFill/>
                          </a:ln>
                          <a:solidFill>
                            <a:srgbClr val="000066"/>
                          </a:solidFill>
                          <a:effectLst/>
                          <a:latin typeface="Trebuchet MS" pitchFamily="34" charset="0"/>
                          <a:cs typeface="Arial" charset="0"/>
                        </a:rPr>
                        <a:t>eServer</a:t>
                      </a:r>
                      <a:r>
                        <a:rPr kumimoji="0" lang="en-US" sz="1200" b="0" i="0" u="none" strike="noStrike" cap="none" normalizeH="0" baseline="0" dirty="0">
                          <a:ln>
                            <a:noFill/>
                          </a:ln>
                          <a:solidFill>
                            <a:srgbClr val="000066"/>
                          </a:solidFill>
                          <a:effectLst/>
                          <a:latin typeface="Trebuchet MS" pitchFamily="34" charset="0"/>
                          <a:cs typeface="Arial" charset="0"/>
                        </a:rPr>
                        <a:t> Blue Gene</a:t>
                      </a: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91.29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 Thomas Watson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40,960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New York BLue</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eServer Blue Gene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82.16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Stony Brook/BNL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36,864</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6</a:t>
                      </a:r>
                      <a:br>
                        <a:rPr kumimoji="0" lang="en-US" sz="1400" b="0" i="0" u="none" strike="noStrike" cap="none" normalizeH="0" baseline="0">
                          <a:ln>
                            <a:noFill/>
                          </a:ln>
                          <a:solidFill>
                            <a:srgbClr val="000066"/>
                          </a:solidFill>
                          <a:effectLst/>
                          <a:latin typeface="Trebuchet MS" pitchFamily="34" charset="0"/>
                          <a:cs typeface="Arial" charset="0"/>
                        </a:rPr>
                      </a:br>
                      <a:endParaRPr kumimoji="0" lang="en-US" sz="14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ASC Purple</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eServer pSeries p575</a:t>
                      </a: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75.76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DOE/NNSA/LLNL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12,208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BlueGene/L</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eServer Blue Gene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73.03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RPI/CCNI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32,768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Dell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Abe</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900" b="0" i="0" u="none" strike="noStrike" cap="none" normalizeH="0" baseline="0">
                          <a:ln>
                            <a:noFill/>
                          </a:ln>
                          <a:solidFill>
                            <a:srgbClr val="000066"/>
                          </a:solidFill>
                          <a:effectLst/>
                          <a:latin typeface="Trebuchet MS" pitchFamily="34" charset="0"/>
                          <a:cs typeface="Arial" charset="0"/>
                        </a:rPr>
                        <a:t>PowerEdge 1955, Infiniband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62.68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NCSA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9,600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9</a:t>
                      </a:r>
                      <a:br>
                        <a:rPr kumimoji="0" lang="en-US" sz="1400" b="0" i="0" u="none" strike="noStrike" cap="none" normalizeH="0" baseline="0">
                          <a:ln>
                            <a:noFill/>
                          </a:ln>
                          <a:solidFill>
                            <a:srgbClr val="000066"/>
                          </a:solidFill>
                          <a:effectLst/>
                          <a:latin typeface="Trebuchet MS" pitchFamily="34" charset="0"/>
                          <a:cs typeface="Arial" charset="0"/>
                        </a:rPr>
                      </a:br>
                      <a:endParaRPr kumimoji="0" lang="en-US" sz="14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MareNostrum</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JS21 Cluster, Myrinet</a:t>
                      </a: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62.63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Barcelona Supercomputing Center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Spain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rgbClr val="000066"/>
                          </a:solidFill>
                          <a:effectLst/>
                          <a:latin typeface="Trebuchet MS" pitchFamily="34" charset="0"/>
                          <a:cs typeface="Arial" charset="0"/>
                        </a:rPr>
                        <a:t>12,240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SGI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HLRB-II</a:t>
                      </a:r>
                      <a:br>
                        <a:rPr kumimoji="0" lang="en-US" sz="1400" b="0" i="0" u="none" strike="noStrike" cap="none" normalizeH="0" baseline="0">
                          <a:ln>
                            <a:noFill/>
                          </a:ln>
                          <a:solidFill>
                            <a:srgbClr val="000066"/>
                          </a:solidFill>
                          <a:effectLst/>
                          <a:latin typeface="Trebuchet MS" pitchFamily="34" charset="0"/>
                          <a:cs typeface="Arial" charset="0"/>
                        </a:rPr>
                      </a:br>
                      <a:r>
                        <a:rPr kumimoji="0" lang="en-US" sz="1200" b="0" i="0" u="none" strike="noStrike" cap="none" normalizeH="0" baseline="0">
                          <a:ln>
                            <a:noFill/>
                          </a:ln>
                          <a:solidFill>
                            <a:srgbClr val="000066"/>
                          </a:solidFill>
                          <a:effectLst/>
                          <a:latin typeface="Trebuchet MS" pitchFamily="34" charset="0"/>
                          <a:cs typeface="Arial" charset="0"/>
                        </a:rPr>
                        <a:t>SGI Altix 4700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56.52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LRZ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Germany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00066"/>
                          </a:solidFill>
                          <a:effectLst/>
                          <a:latin typeface="Trebuchet MS" pitchFamily="34" charset="0"/>
                          <a:cs typeface="Arial" charset="0"/>
                        </a:rPr>
                        <a:t>9,728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8002"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D2CDC8-2E7A-4DE2-AA9F-9300A8B98898}" type="slidenum">
              <a:rPr lang="en-US" altLang="el-GR" sz="1400">
                <a:solidFill>
                  <a:schemeClr val="bg2"/>
                </a:solidFill>
              </a:rPr>
              <a:pPr/>
              <a:t>36</a:t>
            </a:fld>
            <a:endParaRPr lang="en-US" altLang="el-GR" sz="1400">
              <a:solidFill>
                <a:schemeClr val="bg2"/>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r>
              <a:rPr lang="el-GR" altLang="el-GR" sz="1000">
                <a:latin typeface="Calibri" panose="020F0502020204030204" pitchFamily="34" charset="0"/>
                <a:cs typeface="Arial" panose="020B0604020202020204" pitchFamily="34" charset="0"/>
              </a:rPr>
              <a:t>3</a:t>
            </a:r>
            <a:r>
              <a:rPr lang="en-US" altLang="el-GR" sz="1000">
                <a:latin typeface="Calibri" panose="020F0502020204030204" pitchFamily="34" charset="0"/>
                <a:cs typeface="Arial" panose="020B0604020202020204" pitchFamily="34" charset="0"/>
              </a:rPr>
              <a:t>1</a:t>
            </a:r>
            <a:r>
              <a:rPr lang="en-GB" altLang="el-GR" sz="1000">
                <a:latin typeface="Calibri" panose="020F0502020204030204" pitchFamily="34" charset="0"/>
                <a:cs typeface="Arial" panose="020B0604020202020204" pitchFamily="34" charset="0"/>
              </a:rPr>
              <a:t>th List / </a:t>
            </a:r>
            <a:r>
              <a:rPr lang="en-US" altLang="el-GR" sz="1000">
                <a:latin typeface="Calibri" panose="020F0502020204030204" pitchFamily="34" charset="0"/>
                <a:cs typeface="Arial" panose="020B0604020202020204" pitchFamily="34" charset="0"/>
              </a:rPr>
              <a:t>June</a:t>
            </a:r>
            <a:r>
              <a:rPr lang="en-GB" altLang="el-GR" sz="1000">
                <a:latin typeface="Calibri" panose="020F0502020204030204" pitchFamily="34" charset="0"/>
                <a:cs typeface="Arial" panose="020B0604020202020204" pitchFamily="34" charset="0"/>
              </a:rPr>
              <a:t> 200</a:t>
            </a:r>
            <a:r>
              <a:rPr lang="el-GR" altLang="el-GR" sz="1000">
                <a:latin typeface="Calibri" panose="020F0502020204030204" pitchFamily="34" charset="0"/>
                <a:cs typeface="Arial" panose="020B0604020202020204" pitchFamily="34" charset="0"/>
              </a:rPr>
              <a:t>8</a:t>
            </a:r>
            <a:endParaRPr lang="en-GB" altLang="el-GR" sz="1000">
              <a:latin typeface="Calibri" panose="020F0502020204030204" pitchFamily="34" charset="0"/>
              <a:cs typeface="Arial" panose="020B0604020202020204" pitchFamily="34" charset="0"/>
            </a:endParaRPr>
          </a:p>
        </p:txBody>
      </p:sp>
      <p:sp>
        <p:nvSpPr>
          <p:cNvPr id="38915" name="Footer Placeholder 5"/>
          <p:cNvSpPr txBox="1">
            <a:spLocks noGrp="1"/>
          </p:cNvSpPr>
          <p:nvPr/>
        </p:nvSpPr>
        <p:spPr bwMode="auto">
          <a:xfrm>
            <a:off x="3824288" y="6215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l-GR" sz="1200">
                <a:latin typeface="Calibri" panose="020F0502020204030204" pitchFamily="34" charset="0"/>
                <a:cs typeface="Arial" panose="020B0604020202020204" pitchFamily="34" charset="0"/>
              </a:rPr>
              <a:t>www.top500.org</a:t>
            </a:r>
          </a:p>
        </p:txBody>
      </p:sp>
      <p:sp>
        <p:nvSpPr>
          <p:cNvPr id="38916" name="Rectangle 2"/>
          <p:cNvSpPr>
            <a:spLocks noGrp="1" noChangeArrowheads="1"/>
          </p:cNvSpPr>
          <p:nvPr>
            <p:ph type="title" idx="4294967295"/>
          </p:nvPr>
        </p:nvSpPr>
        <p:spPr>
          <a:xfrm>
            <a:off x="796925" y="0"/>
            <a:ext cx="7704138" cy="609600"/>
          </a:xfrm>
        </p:spPr>
        <p:txBody>
          <a:bodyPr anchor="t"/>
          <a:lstStyle/>
          <a:p>
            <a:pPr eaLnBrk="1" hangingPunct="1"/>
            <a:r>
              <a:rPr lang="en-US" altLang="el-GR" sz="2800">
                <a:latin typeface="Calibri" panose="020F0502020204030204" pitchFamily="34" charset="0"/>
              </a:rPr>
              <a:t>TOP500 </a:t>
            </a:r>
            <a:r>
              <a:rPr lang="el-GR" altLang="el-GR" sz="2800">
                <a:latin typeface="Calibri" panose="020F0502020204030204" pitchFamily="34" charset="0"/>
              </a:rPr>
              <a:t>3</a:t>
            </a:r>
            <a:r>
              <a:rPr lang="en-US" altLang="el-GR" sz="2800">
                <a:latin typeface="Calibri" panose="020F0502020204030204" pitchFamily="34" charset="0"/>
              </a:rPr>
              <a:t>1</a:t>
            </a:r>
            <a:r>
              <a:rPr lang="de-DE" altLang="el-GR" sz="2800">
                <a:latin typeface="Calibri" panose="020F0502020204030204" pitchFamily="34" charset="0"/>
              </a:rPr>
              <a:t>th List (June 2008): The TOP10</a:t>
            </a:r>
            <a:endParaRPr lang="en-GB" altLang="el-GR" sz="2800">
              <a:latin typeface="Calibri" panose="020F0502020204030204" pitchFamily="34" charset="0"/>
            </a:endParaRPr>
          </a:p>
        </p:txBody>
      </p:sp>
      <p:graphicFrame>
        <p:nvGraphicFramePr>
          <p:cNvPr id="940232" name="Group 200"/>
          <p:cNvGraphicFramePr>
            <a:graphicFrameLocks noGrp="1"/>
          </p:cNvGraphicFramePr>
          <p:nvPr>
            <p:ph sz="half" idx="4294967295"/>
          </p:nvPr>
        </p:nvGraphicFramePr>
        <p:xfrm>
          <a:off x="285750" y="730250"/>
          <a:ext cx="8675687" cy="5341938"/>
        </p:xfrm>
        <a:graphic>
          <a:graphicData uri="http://schemas.openxmlformats.org/drawingml/2006/table">
            <a:tbl>
              <a:tblPr/>
              <a:tblGrid>
                <a:gridCol w="307975">
                  <a:extLst>
                    <a:ext uri="{9D8B030D-6E8A-4147-A177-3AD203B41FA5}">
                      <a16:colId xmlns:a16="http://schemas.microsoft.com/office/drawing/2014/main" val="20000"/>
                    </a:ext>
                  </a:extLst>
                </a:gridCol>
                <a:gridCol w="1122362">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2222500">
                  <a:extLst>
                    <a:ext uri="{9D8B030D-6E8A-4147-A177-3AD203B41FA5}">
                      <a16:colId xmlns:a16="http://schemas.microsoft.com/office/drawing/2014/main" val="20004"/>
                    </a:ext>
                  </a:extLst>
                </a:gridCol>
                <a:gridCol w="992188">
                  <a:extLst>
                    <a:ext uri="{9D8B030D-6E8A-4147-A177-3AD203B41FA5}">
                      <a16:colId xmlns:a16="http://schemas.microsoft.com/office/drawing/2014/main" val="20005"/>
                    </a:ext>
                  </a:extLst>
                </a:gridCol>
                <a:gridCol w="522287">
                  <a:extLst>
                    <a:ext uri="{9D8B030D-6E8A-4147-A177-3AD203B41FA5}">
                      <a16:colId xmlns:a16="http://schemas.microsoft.com/office/drawing/2014/main" val="20006"/>
                    </a:ext>
                  </a:extLst>
                </a:gridCol>
                <a:gridCol w="749300">
                  <a:extLst>
                    <a:ext uri="{9D8B030D-6E8A-4147-A177-3AD203B41FA5}">
                      <a16:colId xmlns:a16="http://schemas.microsoft.com/office/drawing/2014/main" val="20007"/>
                    </a:ext>
                  </a:extLst>
                </a:gridCol>
              </a:tblGrid>
              <a:tr h="680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Manufacturer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Computer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Rmax [TF/s]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Installation Site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Country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Year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#cores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609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Roadrunner - BladeCenter QS22/LS21 Cluster, PowerXCell 8i 3.2 Ghz / Opteron DC 1.8 GHz , Voltaire Infiniband</a:t>
                      </a:r>
                      <a:endParaRPr kumimoji="0" lang="el-GR"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1026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DOE/NNSA/LLNL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122.400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 2</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IBM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BlueGene/L - eServer Blue Gene Solution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478,2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DOE/NNSA/LLNL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212.992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3</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IBM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Blue Gene/P Solution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450,3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Argonne National Laboratory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163.840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4</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Sun Microsystems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Ranger - SunBlade x6420, Opteron Quad 2Ghz, Infiniband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326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Texas Advanced Computing Center/Univ. of Texas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62.976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Cray Inc.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Jaguar - Cray XT4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QuadCore 2.1 GHz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DOE/Oak Ridge National Laboratory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30.976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9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6</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JUGENE - Blue Gene/P Solution </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180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Forschungszentrum Juelich (FZJ)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Germany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65.536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SGI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000066"/>
                          </a:solidFill>
                          <a:effectLst/>
                          <a:latin typeface="Trebuchet MS" pitchFamily="34" charset="0"/>
                          <a:cs typeface="Arial" charset="0"/>
                        </a:rPr>
                        <a:t>Encanto - SGI Altix ICE 8200, Xeon quad core 3.0 GHz</a:t>
                      </a: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133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New Mexico Computing Applications Center (NMCAC)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14.336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Hewlett-Packard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EKA - Cluster Platform 3000 BL460c, Xeon 53xx 3GHz, Infiniband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132,8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Computational Research Laboratories, TATA SONS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India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14.384</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3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9</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Blue Gene/P Solution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112,50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IDRIS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France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40.960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87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SGI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	</a:t>
                      </a:r>
                      <a:endParaRPr kumimoji="0" lang="it-IT" sz="1000" b="0" i="0" u="none" strike="noStrike" cap="none" normalizeH="0" baseline="0">
                        <a:ln>
                          <a:noFill/>
                        </a:ln>
                        <a:solidFill>
                          <a:srgbClr val="000066"/>
                        </a:solidFill>
                        <a:effectLst/>
                        <a:latin typeface="Trebuchet MS"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000066"/>
                          </a:solidFill>
                          <a:effectLst/>
                          <a:latin typeface="Trebuchet MS" pitchFamily="34" charset="0"/>
                          <a:cs typeface="Arial" charset="0"/>
                        </a:rPr>
                        <a:t>SGI Altix ICE 8200EX, Xeon quad core 3.0 GHz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106,10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Total Exploration Production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France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2008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10.240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9027"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53708C-3663-4F8C-821C-68A522D7BCF5}" type="slidenum">
              <a:rPr lang="en-US" altLang="el-GR" sz="1400">
                <a:solidFill>
                  <a:schemeClr val="bg2"/>
                </a:solidFill>
              </a:rPr>
              <a:pPr/>
              <a:t>37</a:t>
            </a:fld>
            <a:endParaRPr lang="en-US" altLang="el-GR" sz="1400">
              <a:solidFill>
                <a:schemeClr val="bg2"/>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r>
              <a:rPr lang="el-GR" altLang="el-GR" sz="1000">
                <a:latin typeface="Calibri" panose="020F0502020204030204" pitchFamily="34" charset="0"/>
                <a:cs typeface="Arial" panose="020B0604020202020204" pitchFamily="34" charset="0"/>
              </a:rPr>
              <a:t>3</a:t>
            </a:r>
            <a:r>
              <a:rPr lang="en-US" altLang="el-GR" sz="1000">
                <a:latin typeface="Calibri" panose="020F0502020204030204" pitchFamily="34" charset="0"/>
                <a:cs typeface="Arial" panose="020B0604020202020204" pitchFamily="34" charset="0"/>
              </a:rPr>
              <a:t>7</a:t>
            </a:r>
            <a:r>
              <a:rPr lang="en-GB" altLang="el-GR" sz="1000">
                <a:latin typeface="Calibri" panose="020F0502020204030204" pitchFamily="34" charset="0"/>
                <a:cs typeface="Arial" panose="020B0604020202020204" pitchFamily="34" charset="0"/>
              </a:rPr>
              <a:t>th List / </a:t>
            </a:r>
            <a:r>
              <a:rPr lang="en-US" altLang="el-GR" sz="1000">
                <a:latin typeface="Calibri" panose="020F0502020204030204" pitchFamily="34" charset="0"/>
                <a:cs typeface="Arial" panose="020B0604020202020204" pitchFamily="34" charset="0"/>
              </a:rPr>
              <a:t>June</a:t>
            </a:r>
            <a:r>
              <a:rPr lang="en-GB" altLang="el-GR" sz="1000">
                <a:latin typeface="Calibri" panose="020F0502020204030204" pitchFamily="34" charset="0"/>
                <a:cs typeface="Arial" panose="020B0604020202020204" pitchFamily="34" charset="0"/>
              </a:rPr>
              <a:t> 2011</a:t>
            </a:r>
          </a:p>
        </p:txBody>
      </p:sp>
      <p:sp>
        <p:nvSpPr>
          <p:cNvPr id="39939" name="Footer Placeholder 5"/>
          <p:cNvSpPr txBox="1">
            <a:spLocks noGrp="1"/>
          </p:cNvSpPr>
          <p:nvPr/>
        </p:nvSpPr>
        <p:spPr bwMode="auto">
          <a:xfrm>
            <a:off x="2857500" y="65436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l-GR" sz="1200">
                <a:latin typeface="Calibri" panose="020F0502020204030204" pitchFamily="34" charset="0"/>
                <a:cs typeface="Arial" panose="020B0604020202020204" pitchFamily="34" charset="0"/>
              </a:rPr>
              <a:t>www.top500.org</a:t>
            </a:r>
          </a:p>
        </p:txBody>
      </p:sp>
      <p:sp>
        <p:nvSpPr>
          <p:cNvPr id="39940" name="Rectangle 2"/>
          <p:cNvSpPr>
            <a:spLocks noGrp="1" noChangeArrowheads="1"/>
          </p:cNvSpPr>
          <p:nvPr>
            <p:ph type="title" idx="4294967295"/>
          </p:nvPr>
        </p:nvSpPr>
        <p:spPr>
          <a:xfrm>
            <a:off x="1071563" y="-71438"/>
            <a:ext cx="7704137" cy="384176"/>
          </a:xfrm>
        </p:spPr>
        <p:txBody>
          <a:bodyPr anchor="t"/>
          <a:lstStyle/>
          <a:p>
            <a:r>
              <a:rPr lang="en-US" altLang="el-GR" sz="2800">
                <a:latin typeface="Calibri" panose="020F0502020204030204" pitchFamily="34" charset="0"/>
              </a:rPr>
              <a:t>TOP500 </a:t>
            </a:r>
            <a:r>
              <a:rPr lang="el-GR" altLang="el-GR" sz="2800">
                <a:latin typeface="Calibri" panose="020F0502020204030204" pitchFamily="34" charset="0"/>
              </a:rPr>
              <a:t>3</a:t>
            </a:r>
            <a:r>
              <a:rPr lang="en-US" altLang="el-GR" sz="2800">
                <a:latin typeface="Calibri" panose="020F0502020204030204" pitchFamily="34" charset="0"/>
              </a:rPr>
              <a:t>7</a:t>
            </a:r>
            <a:r>
              <a:rPr lang="de-DE" altLang="el-GR" sz="2800">
                <a:latin typeface="Calibri" panose="020F0502020204030204" pitchFamily="34" charset="0"/>
              </a:rPr>
              <a:t>th List (June 2011): The TOP10</a:t>
            </a:r>
            <a:endParaRPr lang="en-GB" altLang="el-GR" sz="2800">
              <a:latin typeface="Calibri" panose="020F0502020204030204" pitchFamily="34" charset="0"/>
            </a:endParaRPr>
          </a:p>
        </p:txBody>
      </p:sp>
      <p:graphicFrame>
        <p:nvGraphicFramePr>
          <p:cNvPr id="940232" name="Group 200"/>
          <p:cNvGraphicFramePr>
            <a:graphicFrameLocks noGrp="1"/>
          </p:cNvGraphicFramePr>
          <p:nvPr>
            <p:ph sz="half" idx="4294967295"/>
          </p:nvPr>
        </p:nvGraphicFramePr>
        <p:xfrm>
          <a:off x="71438" y="428625"/>
          <a:ext cx="8964613" cy="6030916"/>
        </p:xfrm>
        <a:graphic>
          <a:graphicData uri="http://schemas.openxmlformats.org/drawingml/2006/table">
            <a:tbl>
              <a:tblPr/>
              <a:tblGrid>
                <a:gridCol w="318231">
                  <a:extLst>
                    <a:ext uri="{9D8B030D-6E8A-4147-A177-3AD203B41FA5}">
                      <a16:colId xmlns:a16="http://schemas.microsoft.com/office/drawing/2014/main" val="20000"/>
                    </a:ext>
                  </a:extLst>
                </a:gridCol>
                <a:gridCol w="1159740">
                  <a:extLst>
                    <a:ext uri="{9D8B030D-6E8A-4147-A177-3AD203B41FA5}">
                      <a16:colId xmlns:a16="http://schemas.microsoft.com/office/drawing/2014/main" val="20001"/>
                    </a:ext>
                  </a:extLst>
                </a:gridCol>
                <a:gridCol w="2230901">
                  <a:extLst>
                    <a:ext uri="{9D8B030D-6E8A-4147-A177-3AD203B41FA5}">
                      <a16:colId xmlns:a16="http://schemas.microsoft.com/office/drawing/2014/main" val="20002"/>
                    </a:ext>
                  </a:extLst>
                </a:gridCol>
                <a:gridCol w="620059">
                  <a:extLst>
                    <a:ext uri="{9D8B030D-6E8A-4147-A177-3AD203B41FA5}">
                      <a16:colId xmlns:a16="http://schemas.microsoft.com/office/drawing/2014/main" val="20003"/>
                    </a:ext>
                  </a:extLst>
                </a:gridCol>
                <a:gridCol w="2296516">
                  <a:extLst>
                    <a:ext uri="{9D8B030D-6E8A-4147-A177-3AD203B41FA5}">
                      <a16:colId xmlns:a16="http://schemas.microsoft.com/office/drawing/2014/main" val="20004"/>
                    </a:ext>
                  </a:extLst>
                </a:gridCol>
                <a:gridCol w="1025231">
                  <a:extLst>
                    <a:ext uri="{9D8B030D-6E8A-4147-A177-3AD203B41FA5}">
                      <a16:colId xmlns:a16="http://schemas.microsoft.com/office/drawing/2014/main" val="20005"/>
                    </a:ext>
                  </a:extLst>
                </a:gridCol>
                <a:gridCol w="539681">
                  <a:extLst>
                    <a:ext uri="{9D8B030D-6E8A-4147-A177-3AD203B41FA5}">
                      <a16:colId xmlns:a16="http://schemas.microsoft.com/office/drawing/2014/main" val="20006"/>
                    </a:ext>
                  </a:extLst>
                </a:gridCol>
                <a:gridCol w="774254">
                  <a:extLst>
                    <a:ext uri="{9D8B030D-6E8A-4147-A177-3AD203B41FA5}">
                      <a16:colId xmlns:a16="http://schemas.microsoft.com/office/drawing/2014/main" val="20007"/>
                    </a:ext>
                  </a:extLst>
                </a:gridCol>
              </a:tblGrid>
              <a:tr h="703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Manufacturer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Computer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Rmax [TF/s]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Installation Site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Country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Year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#cores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50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Fujitsu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K computer, SPARC64 </a:t>
                      </a:r>
                      <a:r>
                        <a:rPr kumimoji="0" lang="en-US" sz="1000" b="0" i="0" u="none" strike="noStrike" cap="none" normalizeH="0" baseline="0" dirty="0" err="1">
                          <a:ln>
                            <a:noFill/>
                          </a:ln>
                          <a:solidFill>
                            <a:srgbClr val="000066"/>
                          </a:solidFill>
                          <a:effectLst/>
                          <a:latin typeface="Trebuchet MS" pitchFamily="34" charset="0"/>
                          <a:cs typeface="Arial" charset="0"/>
                        </a:rPr>
                        <a:t>VIIIfx</a:t>
                      </a:r>
                      <a:r>
                        <a:rPr kumimoji="0" lang="en-US" sz="1000" b="0" i="0" u="none" strike="noStrike" cap="none" normalizeH="0" baseline="0" dirty="0">
                          <a:ln>
                            <a:noFill/>
                          </a:ln>
                          <a:solidFill>
                            <a:srgbClr val="000066"/>
                          </a:solidFill>
                          <a:effectLst/>
                          <a:latin typeface="Trebuchet MS" pitchFamily="34" charset="0"/>
                          <a:cs typeface="Arial" charset="0"/>
                        </a:rPr>
                        <a:t> 2.0GHz, Tofu interconnect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Fujitsu</a:t>
                      </a:r>
                      <a:endParaRPr kumimoji="0" lang="el-GR"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8162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RIKEN Advanced Institute for Computational Science (AICS)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Japan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Japan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548,352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 2</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err="1">
                          <a:ln>
                            <a:noFill/>
                          </a:ln>
                          <a:solidFill>
                            <a:srgbClr val="000066"/>
                          </a:solidFill>
                          <a:effectLst/>
                          <a:latin typeface="Trebuchet MS" pitchFamily="34" charset="0"/>
                          <a:cs typeface="Arial" charset="0"/>
                        </a:rPr>
                        <a:t>NuDT</a:t>
                      </a:r>
                      <a:endParaRPr kumimoji="0" lang="en-US" sz="1000" b="0" i="0" u="none" strike="noStrike" cap="none" normalizeH="0" baseline="0" dirty="0">
                        <a:ln>
                          <a:noFill/>
                        </a:ln>
                        <a:solidFill>
                          <a:srgbClr val="000066"/>
                        </a:solidFill>
                        <a:effectLst/>
                        <a:latin typeface="Trebuchet MS"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Tianhe-1A, NUDT TH MPP, X5670 2.93Ghz 6C, NVIDIA GPU, FT-1000 8C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NUDT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2566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National Supercomputing Center in Tianjin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China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China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186,368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3</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Cray Inc.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Jaguar- Cray XT5-HE Opteron 6-core 2.6 GHz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1759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DOE/SC/Oak Ridge National Laboratory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2009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224,162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4</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Dawning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Nebulae - Dawning TC3600 Blade, Intel X5650, </a:t>
                      </a:r>
                      <a:r>
                        <a:rPr kumimoji="0" lang="en-US" sz="1000" b="0" i="0" u="none" strike="noStrike" cap="none" normalizeH="0" baseline="0" dirty="0" err="1">
                          <a:ln>
                            <a:noFill/>
                          </a:ln>
                          <a:solidFill>
                            <a:srgbClr val="000066"/>
                          </a:solidFill>
                          <a:effectLst/>
                          <a:latin typeface="Trebuchet MS" pitchFamily="34" charset="0"/>
                          <a:cs typeface="Arial" charset="0"/>
                        </a:rPr>
                        <a:t>NVidia</a:t>
                      </a:r>
                      <a:r>
                        <a:rPr kumimoji="0" lang="en-US" sz="1000" b="0" i="0" u="none" strike="noStrike" cap="none" normalizeH="0" baseline="0" dirty="0">
                          <a:ln>
                            <a:noFill/>
                          </a:ln>
                          <a:solidFill>
                            <a:srgbClr val="000066"/>
                          </a:solidFill>
                          <a:effectLst/>
                          <a:latin typeface="Trebuchet MS" pitchFamily="34" charset="0"/>
                          <a:cs typeface="Arial" charset="0"/>
                        </a:rPr>
                        <a:t> Tesla C2050 GPU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1271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National Supercomputing Centre in Shenzhen (NSCS)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China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China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120, 640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NEC/HP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err="1">
                          <a:ln>
                            <a:noFill/>
                          </a:ln>
                          <a:solidFill>
                            <a:srgbClr val="000066"/>
                          </a:solidFill>
                          <a:effectLst/>
                          <a:latin typeface="Trebuchet MS" pitchFamily="34" charset="0"/>
                          <a:cs typeface="Arial" charset="0"/>
                        </a:rPr>
                        <a:t>Tsubame</a:t>
                      </a:r>
                      <a:r>
                        <a:rPr kumimoji="0" lang="en-US" sz="1000" b="0" i="0" u="none" strike="noStrike" cap="none" normalizeH="0" baseline="0" dirty="0">
                          <a:ln>
                            <a:noFill/>
                          </a:ln>
                          <a:solidFill>
                            <a:srgbClr val="000066"/>
                          </a:solidFill>
                          <a:effectLst/>
                          <a:latin typeface="Trebuchet MS" pitchFamily="34" charset="0"/>
                          <a:cs typeface="Arial" charset="0"/>
                        </a:rPr>
                        <a:t> 2.0 - HP </a:t>
                      </a:r>
                      <a:r>
                        <a:rPr kumimoji="0" lang="en-US" sz="1000" b="0" i="0" u="none" strike="noStrike" cap="none" normalizeH="0" baseline="0" dirty="0" err="1">
                          <a:ln>
                            <a:noFill/>
                          </a:ln>
                          <a:solidFill>
                            <a:srgbClr val="000066"/>
                          </a:solidFill>
                          <a:effectLst/>
                          <a:latin typeface="Trebuchet MS" pitchFamily="34" charset="0"/>
                          <a:cs typeface="Arial" charset="0"/>
                        </a:rPr>
                        <a:t>ProLiant</a:t>
                      </a:r>
                      <a:r>
                        <a:rPr kumimoji="0" lang="en-US" sz="1000" b="0" i="0" u="none" strike="noStrike" cap="none" normalizeH="0" baseline="0" dirty="0">
                          <a:ln>
                            <a:noFill/>
                          </a:ln>
                          <a:solidFill>
                            <a:srgbClr val="000066"/>
                          </a:solidFill>
                          <a:effectLst/>
                          <a:latin typeface="Trebuchet MS" pitchFamily="34" charset="0"/>
                          <a:cs typeface="Arial" charset="0"/>
                        </a:rPr>
                        <a:t> SL390s G7 Xeon 6C X5670, </a:t>
                      </a:r>
                      <a:r>
                        <a:rPr kumimoji="0" lang="en-US" sz="1000" b="0" i="0" u="none" strike="noStrike" cap="none" normalizeH="0" baseline="0" dirty="0" err="1">
                          <a:ln>
                            <a:noFill/>
                          </a:ln>
                          <a:solidFill>
                            <a:srgbClr val="000066"/>
                          </a:solidFill>
                          <a:effectLst/>
                          <a:latin typeface="Trebuchet MS" pitchFamily="34" charset="0"/>
                          <a:cs typeface="Arial" charset="0"/>
                        </a:rPr>
                        <a:t>Nvidia</a:t>
                      </a:r>
                      <a:r>
                        <a:rPr kumimoji="0" lang="en-US" sz="1000" b="0" i="0" u="none" strike="noStrike" cap="none" normalizeH="0" baseline="0" dirty="0">
                          <a:ln>
                            <a:noFill/>
                          </a:ln>
                          <a:solidFill>
                            <a:srgbClr val="000066"/>
                          </a:solidFill>
                          <a:effectLst/>
                          <a:latin typeface="Trebuchet MS" pitchFamily="34" charset="0"/>
                          <a:cs typeface="Arial" charset="0"/>
                        </a:rPr>
                        <a:t> GPU, Linux/Windows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1192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GSIC Center, Tokyo Institute of Technology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Japan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Japan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73,278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6</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Cray Inc.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err="1">
                          <a:ln>
                            <a:noFill/>
                          </a:ln>
                          <a:solidFill>
                            <a:srgbClr val="000066"/>
                          </a:solidFill>
                          <a:effectLst/>
                          <a:latin typeface="Trebuchet MS" pitchFamily="34" charset="0"/>
                          <a:cs typeface="Arial" charset="0"/>
                        </a:rPr>
                        <a:t>Cielo</a:t>
                      </a:r>
                      <a:r>
                        <a:rPr kumimoji="0" lang="en-US" sz="1000" b="0" i="0" u="none" strike="noStrike" cap="none" normalizeH="0" baseline="0" dirty="0">
                          <a:ln>
                            <a:noFill/>
                          </a:ln>
                          <a:solidFill>
                            <a:srgbClr val="000066"/>
                          </a:solidFill>
                          <a:effectLst/>
                          <a:latin typeface="Trebuchet MS" pitchFamily="34" charset="0"/>
                          <a:cs typeface="Arial" charset="0"/>
                        </a:rPr>
                        <a:t> - Cray XE6 8-core 2.4 GHz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1110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DOE/NNSA/LANL/SNL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142,272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9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SGI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rgbClr val="000066"/>
                          </a:solidFill>
                          <a:effectLst/>
                          <a:latin typeface="Trebuchet MS" pitchFamily="34" charset="0"/>
                          <a:cs typeface="Arial" charset="0"/>
                        </a:rPr>
                        <a:t>Pleiades - SGI Altix ICE 8200EX/8400EX, Xeon HT QC 3.0/Xeon 5570/5670 2.93 Ghz, Infiniband</a:t>
                      </a: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1088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NASA/Ames Research Center/NAS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111,104</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0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Cray Inc.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Hopper - Cray XE6 12-core 2.1 GHz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1054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DOE/SC/LBNL/NERSC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USA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153,408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3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9</a:t>
                      </a:r>
                      <a:br>
                        <a:rPr kumimoji="0" lang="en-US" sz="1000" b="0" i="0" u="none" strike="noStrike" cap="none" normalizeH="0" baseline="0">
                          <a:ln>
                            <a:noFill/>
                          </a:ln>
                          <a:solidFill>
                            <a:srgbClr val="000066"/>
                          </a:solidFill>
                          <a:effectLst/>
                          <a:latin typeface="Trebuchet MS" pitchFamily="34" charset="0"/>
                          <a:cs typeface="Arial" charset="0"/>
                        </a:rPr>
                      </a:br>
                      <a:endParaRPr kumimoji="0" lang="en-US" sz="1000" b="0" i="0" u="none" strike="noStrike" cap="none" normalizeH="0" baseline="0">
                        <a:ln>
                          <a:noFill/>
                        </a:ln>
                        <a:solidFill>
                          <a:srgbClr val="000066"/>
                        </a:solidFill>
                        <a:effectLst/>
                        <a:latin typeface="Trebuchet MS" pitchFamily="34" charset="0"/>
                        <a:cs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Bull 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Tera-100 - Bull </a:t>
                      </a:r>
                      <a:r>
                        <a:rPr kumimoji="0" lang="en-US" sz="1000" b="0" i="0" u="none" strike="noStrike" cap="none" normalizeH="0" baseline="0" dirty="0" err="1">
                          <a:ln>
                            <a:noFill/>
                          </a:ln>
                          <a:solidFill>
                            <a:srgbClr val="000066"/>
                          </a:solidFill>
                          <a:effectLst/>
                          <a:latin typeface="Trebuchet MS" pitchFamily="34" charset="0"/>
                          <a:cs typeface="Arial" charset="0"/>
                        </a:rPr>
                        <a:t>bullx</a:t>
                      </a:r>
                      <a:r>
                        <a:rPr kumimoji="0" lang="en-US" sz="1000" b="0" i="0" u="none" strike="noStrike" cap="none" normalizeH="0" baseline="0" dirty="0">
                          <a:ln>
                            <a:noFill/>
                          </a:ln>
                          <a:solidFill>
                            <a:srgbClr val="000066"/>
                          </a:solidFill>
                          <a:effectLst/>
                          <a:latin typeface="Trebuchet MS" pitchFamily="34" charset="0"/>
                          <a:cs typeface="Arial" charset="0"/>
                        </a:rPr>
                        <a:t> super-node S6010/S6030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1050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Commissariat a </a:t>
                      </a:r>
                      <a:r>
                        <a:rPr kumimoji="0" lang="en-US" sz="1000" b="0" i="0" u="none" strike="noStrike" cap="none" normalizeH="0" baseline="0" dirty="0" err="1">
                          <a:ln>
                            <a:noFill/>
                          </a:ln>
                          <a:solidFill>
                            <a:srgbClr val="000066"/>
                          </a:solidFill>
                          <a:effectLst/>
                          <a:latin typeface="Trebuchet MS" pitchFamily="34" charset="0"/>
                          <a:cs typeface="Arial" charset="0"/>
                        </a:rPr>
                        <a:t>l'Energie</a:t>
                      </a:r>
                      <a:r>
                        <a:rPr kumimoji="0" lang="en-US" sz="1000" b="0" i="0" u="none" strike="noStrike" cap="none" normalizeH="0" baseline="0" dirty="0">
                          <a:ln>
                            <a:noFill/>
                          </a:ln>
                          <a:solidFill>
                            <a:srgbClr val="000066"/>
                          </a:solidFill>
                          <a:effectLst/>
                          <a:latin typeface="Trebuchet MS" pitchFamily="34" charset="0"/>
                          <a:cs typeface="Arial" charset="0"/>
                        </a:rPr>
                        <a:t> </a:t>
                      </a:r>
                      <a:r>
                        <a:rPr kumimoji="0" lang="en-US" sz="1000" b="0" i="0" u="none" strike="noStrike" cap="none" normalizeH="0" baseline="0" dirty="0" err="1">
                          <a:ln>
                            <a:noFill/>
                          </a:ln>
                          <a:solidFill>
                            <a:srgbClr val="000066"/>
                          </a:solidFill>
                          <a:effectLst/>
                          <a:latin typeface="Trebuchet MS" pitchFamily="34" charset="0"/>
                          <a:cs typeface="Arial" charset="0"/>
                        </a:rPr>
                        <a:t>Atomique</a:t>
                      </a:r>
                      <a:r>
                        <a:rPr kumimoji="0" lang="en-US" sz="1000" b="0" i="0" u="none" strike="noStrike" cap="none" normalizeH="0" baseline="0" dirty="0">
                          <a:ln>
                            <a:noFill/>
                          </a:ln>
                          <a:solidFill>
                            <a:srgbClr val="000066"/>
                          </a:solidFill>
                          <a:effectLst/>
                          <a:latin typeface="Trebuchet MS" pitchFamily="34" charset="0"/>
                          <a:cs typeface="Arial" charset="0"/>
                        </a:rPr>
                        <a:t> (CEA)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France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France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138,368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818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rgbClr val="000066"/>
                          </a:solidFill>
                          <a:effectLst/>
                          <a:latin typeface="Trebuchet MS" pitchFamily="34" charset="0"/>
                          <a:cs typeface="Arial"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IBM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Roadrunner - </a:t>
                      </a:r>
                      <a:r>
                        <a:rPr kumimoji="0" lang="en-US" sz="1000" b="0" i="0" u="none" strike="noStrike" cap="none" normalizeH="0" baseline="0" dirty="0" err="1">
                          <a:ln>
                            <a:noFill/>
                          </a:ln>
                          <a:solidFill>
                            <a:srgbClr val="000066"/>
                          </a:solidFill>
                          <a:effectLst/>
                          <a:latin typeface="Trebuchet MS" pitchFamily="34" charset="0"/>
                          <a:cs typeface="Arial" charset="0"/>
                        </a:rPr>
                        <a:t>BladeCenter</a:t>
                      </a:r>
                      <a:r>
                        <a:rPr kumimoji="0" lang="en-US" sz="1000" b="0" i="0" u="none" strike="noStrike" cap="none" normalizeH="0" baseline="0" dirty="0">
                          <a:ln>
                            <a:noFill/>
                          </a:ln>
                          <a:solidFill>
                            <a:srgbClr val="000066"/>
                          </a:solidFill>
                          <a:effectLst/>
                          <a:latin typeface="Trebuchet MS" pitchFamily="34" charset="0"/>
                          <a:cs typeface="Arial" charset="0"/>
                        </a:rPr>
                        <a:t> QS22/LS21 Cluster, </a:t>
                      </a:r>
                      <a:r>
                        <a:rPr kumimoji="0" lang="en-US" sz="1000" b="0" i="0" u="none" strike="noStrike" cap="none" normalizeH="0" baseline="0" dirty="0" err="1">
                          <a:ln>
                            <a:noFill/>
                          </a:ln>
                          <a:solidFill>
                            <a:srgbClr val="000066"/>
                          </a:solidFill>
                          <a:effectLst/>
                          <a:latin typeface="Trebuchet MS" pitchFamily="34" charset="0"/>
                          <a:cs typeface="Arial" charset="0"/>
                        </a:rPr>
                        <a:t>PowerXCell</a:t>
                      </a:r>
                      <a:r>
                        <a:rPr kumimoji="0" lang="en-US" sz="1000" b="0" i="0" u="none" strike="noStrike" cap="none" normalizeH="0" baseline="0" dirty="0">
                          <a:ln>
                            <a:noFill/>
                          </a:ln>
                          <a:solidFill>
                            <a:srgbClr val="000066"/>
                          </a:solidFill>
                          <a:effectLst/>
                          <a:latin typeface="Trebuchet MS" pitchFamily="34" charset="0"/>
                          <a:cs typeface="Arial" charset="0"/>
                        </a:rPr>
                        <a:t> 8i 3.2 </a:t>
                      </a:r>
                      <a:r>
                        <a:rPr kumimoji="0" lang="en-US" sz="1000" b="0" i="0" u="none" strike="noStrike" cap="none" normalizeH="0" baseline="0" dirty="0" err="1">
                          <a:ln>
                            <a:noFill/>
                          </a:ln>
                          <a:solidFill>
                            <a:srgbClr val="000066"/>
                          </a:solidFill>
                          <a:effectLst/>
                          <a:latin typeface="Trebuchet MS" pitchFamily="34" charset="0"/>
                          <a:cs typeface="Arial" charset="0"/>
                        </a:rPr>
                        <a:t>Ghz</a:t>
                      </a:r>
                      <a:r>
                        <a:rPr kumimoji="0" lang="en-US" sz="1000" b="0" i="0" u="none" strike="noStrike" cap="none" normalizeH="0" baseline="0" dirty="0">
                          <a:ln>
                            <a:noFill/>
                          </a:ln>
                          <a:solidFill>
                            <a:srgbClr val="000066"/>
                          </a:solidFill>
                          <a:effectLst/>
                          <a:latin typeface="Trebuchet MS" pitchFamily="34" charset="0"/>
                          <a:cs typeface="Arial" charset="0"/>
                        </a:rPr>
                        <a:t> / Opteron DC 1.8 GHz, Voltaire </a:t>
                      </a:r>
                      <a:r>
                        <a:rPr kumimoji="0" lang="en-US" sz="1000" b="0" i="0" u="none" strike="noStrike" cap="none" normalizeH="0" baseline="0" dirty="0" err="1">
                          <a:ln>
                            <a:noFill/>
                          </a:ln>
                          <a:solidFill>
                            <a:srgbClr val="000066"/>
                          </a:solidFill>
                          <a:effectLst/>
                          <a:latin typeface="Trebuchet MS" pitchFamily="34" charset="0"/>
                          <a:cs typeface="Arial" charset="0"/>
                        </a:rPr>
                        <a:t>Infiniband</a:t>
                      </a:r>
                      <a:endParaRPr kumimoji="0" lang="en-US" sz="1000" b="0" i="0" u="none" strike="noStrike" cap="none" normalizeH="0" baseline="0" dirty="0">
                        <a:ln>
                          <a:noFill/>
                        </a:ln>
                        <a:solidFill>
                          <a:srgbClr val="000066"/>
                        </a:solidFill>
                        <a:effectLst/>
                        <a:latin typeface="Trebuchet MS"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IBM</a:t>
                      </a:r>
                      <a:endParaRPr kumimoji="0" lang="it-IT" sz="1000" b="0" i="0" u="none" strike="noStrike" cap="none" normalizeH="0" baseline="0" dirty="0">
                        <a:ln>
                          <a:noFill/>
                        </a:ln>
                        <a:solidFill>
                          <a:srgbClr val="000066"/>
                        </a:solidFill>
                        <a:effectLst/>
                        <a:latin typeface="Trebuchet MS" pitchFamily="34"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1042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DOE/NNSA/LANL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United States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USA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2009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rgbClr val="000066"/>
                          </a:solidFill>
                          <a:effectLst/>
                          <a:latin typeface="Trebuchet MS" pitchFamily="34" charset="0"/>
                          <a:cs typeface="Arial" charset="0"/>
                        </a:rPr>
                        <a:t>122,400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0051" name="5 - Θέση αριθμού διαφάνειας"/>
          <p:cNvSpPr>
            <a:spLocks noGrp="1"/>
          </p:cNvSpPr>
          <p:nvPr>
            <p:ph type="sldNum" sz="quarter" idx="11"/>
          </p:nvPr>
        </p:nvSpPr>
        <p:spPr>
          <a:xfrm>
            <a:off x="4214813" y="6572250"/>
            <a:ext cx="576262"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9297CC-38D8-457D-99CA-6D98B910FE67}" type="slidenum">
              <a:rPr lang="en-US" altLang="el-GR" sz="1400">
                <a:solidFill>
                  <a:schemeClr val="bg2"/>
                </a:solidFill>
              </a:rPr>
              <a:pPr/>
              <a:t>38</a:t>
            </a:fld>
            <a:endParaRPr lang="en-US" altLang="el-GR" sz="1400">
              <a:solidFill>
                <a:schemeClr val="bg2"/>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09" name="Group 85"/>
          <p:cNvGraphicFramePr>
            <a:graphicFrameLocks noGrp="1"/>
          </p:cNvGraphicFramePr>
          <p:nvPr>
            <p:ph/>
          </p:nvPr>
        </p:nvGraphicFramePr>
        <p:xfrm>
          <a:off x="611188" y="692150"/>
          <a:ext cx="8218488" cy="5592763"/>
        </p:xfrm>
        <a:graphic>
          <a:graphicData uri="http://schemas.openxmlformats.org/drawingml/2006/table">
            <a:tbl>
              <a:tblPr/>
              <a:tblGrid>
                <a:gridCol w="1296144">
                  <a:extLst>
                    <a:ext uri="{9D8B030D-6E8A-4147-A177-3AD203B41FA5}">
                      <a16:colId xmlns:a16="http://schemas.microsoft.com/office/drawing/2014/main" val="20000"/>
                    </a:ext>
                  </a:extLst>
                </a:gridCol>
                <a:gridCol w="1151781">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233488">
                  <a:extLst>
                    <a:ext uri="{9D8B030D-6E8A-4147-A177-3AD203B41FA5}">
                      <a16:colId xmlns:a16="http://schemas.microsoft.com/office/drawing/2014/main" val="20005"/>
                    </a:ext>
                  </a:extLst>
                </a:gridCol>
              </a:tblGrid>
              <a:tr h="6477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Name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Development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Hardware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Cores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Performance TFLOPS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Power</a:t>
                      </a: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KW)</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8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Tianhe-2( </a:t>
                      </a:r>
                      <a:r>
                        <a:rPr kumimoji="1" lang="ja-JP" altLang="en-US"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天河</a:t>
                      </a:r>
                      <a:r>
                        <a:rPr kumimoji="1" lang="en-US" altLang="ja-JP"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(China)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National University of </a:t>
                      </a:r>
                      <a:r>
                        <a:rPr kumimoji="1" lang="en-US" altLang="ja-JP" sz="11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Defence</a:t>
                      </a: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Technology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Intel Xeon E5-2692</a:t>
                      </a:r>
                      <a:r>
                        <a:rPr kumimoji="1" lang="ja-JP"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１２</a:t>
                      </a: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 2.2GHz,TH Express-2, Intel Xeon Phi31S1P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3120000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33862.7</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(54902.4)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17808</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9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Titan</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(USA)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DOE/SC/Oak Ridge National Lab.</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Cray XK7, Opteron 6274 16C 2.2GHz, Cray Gemini </a:t>
                      </a:r>
                      <a:r>
                        <a:rPr kumimoji="1" lang="en-US" altLang="ja-JP" sz="11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Intercon.NVIDIA</a:t>
                      </a: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K20x</a:t>
                      </a:r>
                      <a:endParaRPr kumimoji="1" lang="en-US" altLang="ja-JP" sz="1100" b="0" i="0" u="none" strike="noStrike" cap="none" normalizeH="0" baseline="0" dirty="0">
                        <a:ln>
                          <a:noFill/>
                        </a:ln>
                        <a:solidFill>
                          <a:srgbClr val="0066FF"/>
                        </a:solidFill>
                        <a:effectLst/>
                        <a:latin typeface="Arial" panose="020B0604020202020204" pitchFamily="34" charset="0"/>
                        <a:ea typeface="ＭＳ Ｐゴシック" panose="020B0600070205080204"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550640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17590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(27112.5)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8209</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94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Sequoia</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(USA)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DOE/NNSA/LLNL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BlueGene</a:t>
                      </a: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1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Q,Power</a:t>
                      </a: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BQC 16C 1.6GHz</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1572864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17173.2</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(20132.7)</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7890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559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K</a:t>
                      </a:r>
                      <a:r>
                        <a:rPr kumimoji="1" lang="ja-JP" altLang="en-US"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　</a:t>
                      </a: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京</a:t>
                      </a: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2"/>
                          </a:solidFill>
                          <a:effectLst/>
                          <a:latin typeface="Arial" panose="020B0604020202020204" pitchFamily="34" charset="0"/>
                          <a:ea typeface="ＭＳ Ｐゴシック" panose="020B0600070205080204" pitchFamily="50" charset="-128"/>
                        </a:rPr>
                        <a:t>(Japan)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RIKEN AICS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SPARC VIIIfx 2.0GHz Tofu Interconnect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Fujitsu</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705024</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10510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(11280)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12659.9</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69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Mira</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(USA)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DOE/SC/Argonne National Lab.</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BlueGene</a:t>
                      </a: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/Q Power BQC 1.6GHz</a:t>
                      </a:r>
                      <a:endParaRPr kumimoji="1" lang="en-US" altLang="ja-JP" sz="1100" b="0" i="0" u="none" strike="noStrike" cap="none" normalizeH="0" baseline="0" dirty="0">
                        <a:ln>
                          <a:noFill/>
                        </a:ln>
                        <a:solidFill>
                          <a:srgbClr val="0066FF"/>
                        </a:solidFill>
                        <a:effectLst/>
                        <a:latin typeface="Arial" panose="020B0604020202020204" pitchFamily="34" charset="0"/>
                        <a:ea typeface="ＭＳ Ｐゴシック" panose="020B0600070205080204"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786432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8586.6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(10066.3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3945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013" name="Text Box 53"/>
          <p:cNvSpPr txBox="1">
            <a:spLocks noChangeArrowheads="1"/>
          </p:cNvSpPr>
          <p:nvPr/>
        </p:nvSpPr>
        <p:spPr bwMode="auto">
          <a:xfrm>
            <a:off x="1042988" y="134938"/>
            <a:ext cx="602456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kumimoji="1" lang="en-US" altLang="ja-JP" sz="2800" b="1" dirty="0">
                <a:solidFill>
                  <a:schemeClr val="accent2"/>
                </a:solidFill>
                <a:latin typeface="Calibri" panose="020F0502020204030204" pitchFamily="34" charset="0"/>
                <a:ea typeface="ＭＳ Ｐゴシック" panose="020B0600070205080204" pitchFamily="34" charset="-128"/>
              </a:rPr>
              <a:t>Top 500  June 2015 </a:t>
            </a:r>
            <a:r>
              <a:rPr kumimoji="1" lang="ja-JP" altLang="en-US" sz="2800" b="1">
                <a:solidFill>
                  <a:schemeClr val="accent2"/>
                </a:solidFill>
                <a:latin typeface="Calibri" panose="020F0502020204030204" pitchFamily="34" charset="0"/>
                <a:ea typeface="ＭＳ Ｐゴシック" panose="020B0600070205080204" pitchFamily="34" charset="-128"/>
              </a:rPr>
              <a:t>（</a:t>
            </a:r>
            <a:r>
              <a:rPr kumimoji="1" lang="en-US" altLang="ja-JP" sz="2800" b="1" dirty="0">
                <a:solidFill>
                  <a:schemeClr val="accent2"/>
                </a:solidFill>
                <a:latin typeface="Calibri" panose="020F0502020204030204" pitchFamily="34" charset="0"/>
                <a:ea typeface="ＭＳ Ｐゴシック" panose="020B0600070205080204" pitchFamily="34" charset="-128"/>
              </a:rPr>
              <a:t>The</a:t>
            </a:r>
            <a:r>
              <a:rPr kumimoji="1" lang="ja-JP" altLang="en-US" sz="2800" b="1">
                <a:solidFill>
                  <a:schemeClr val="accent2"/>
                </a:solidFill>
                <a:latin typeface="Calibri" panose="020F0502020204030204" pitchFamily="34" charset="0"/>
                <a:ea typeface="ＭＳ Ｐゴシック" panose="020B0600070205080204" pitchFamily="34" charset="-128"/>
              </a:rPr>
              <a:t> </a:t>
            </a:r>
            <a:r>
              <a:rPr kumimoji="1" lang="en-US" altLang="ja-JP" sz="2800" b="1" dirty="0">
                <a:solidFill>
                  <a:schemeClr val="accent2"/>
                </a:solidFill>
                <a:latin typeface="Calibri" panose="020F0502020204030204" pitchFamily="34" charset="0"/>
                <a:ea typeface="ＭＳ Ｐゴシック" panose="020B0600070205080204" pitchFamily="34" charset="-128"/>
              </a:rPr>
              <a:t>same as 2014)</a:t>
            </a:r>
          </a:p>
          <a:p>
            <a:pPr algn="ctr" eaLnBrk="1" hangingPunct="1"/>
            <a:endParaRPr kumimoji="1" lang="en-US" altLang="ja-JP" b="1" dirty="0">
              <a:latin typeface="Arial" panose="020B0604020202020204" pitchFamily="34" charset="0"/>
              <a:ea typeface="ＭＳ Ｐゴシック" panose="020B0600070205080204" pitchFamily="34" charset="-128"/>
            </a:endParaRPr>
          </a:p>
        </p:txBody>
      </p:sp>
      <p:sp>
        <p:nvSpPr>
          <p:cNvPr id="41014" name="テキスト ボックス 1"/>
          <p:cNvSpPr txBox="1">
            <a:spLocks noChangeArrowheads="1"/>
          </p:cNvSpPr>
          <p:nvPr/>
        </p:nvSpPr>
        <p:spPr bwMode="auto">
          <a:xfrm>
            <a:off x="2033588" y="6237288"/>
            <a:ext cx="485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kumimoji="1" lang="en-US" altLang="ja-JP" sz="2000">
                <a:latin typeface="Arial" panose="020B0604020202020204" pitchFamily="34" charset="0"/>
                <a:ea typeface="ＭＳ Ｐゴシック" panose="020B0600070205080204" pitchFamily="34" charset="-128"/>
                <a:cs typeface="Arial" panose="020B0604020202020204" pitchFamily="34" charset="0"/>
              </a:rPr>
              <a:t>Top 5 were not changed since June.2013</a:t>
            </a:r>
            <a:endParaRPr kumimoji="1" lang="ja-JP"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2 - Θέση αριθμού διαφάνειας">
            <a:extLst>
              <a:ext uri="{FF2B5EF4-FFF2-40B4-BE49-F238E27FC236}">
                <a16:creationId xmlns:a16="http://schemas.microsoft.com/office/drawing/2014/main" id="{25F47AB5-4F2A-3046-9CBD-F25CEACC2588}"/>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39</a:t>
            </a:fld>
            <a:endParaRPr lang="en-US" sz="1600" dirty="0">
              <a:latin typeface="Calibri"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4671A20-C5F6-42A8-B983-72FF5663ADFA}" type="slidenum">
              <a:rPr lang="en-US" altLang="el-GR" sz="1400">
                <a:solidFill>
                  <a:schemeClr val="bg2"/>
                </a:solidFill>
                <a:latin typeface="Calibri" panose="020F0502020204030204" pitchFamily="34" charset="0"/>
              </a:rPr>
              <a:pPr/>
              <a:t>4</a:t>
            </a:fld>
            <a:endParaRPr lang="en-US" altLang="el-GR" sz="1400">
              <a:solidFill>
                <a:schemeClr val="bg2"/>
              </a:solidFill>
              <a:latin typeface="Calibri" panose="020F0502020204030204" pitchFamily="34" charset="0"/>
            </a:endParaRPr>
          </a:p>
        </p:txBody>
      </p:sp>
      <p:sp>
        <p:nvSpPr>
          <p:cNvPr id="7171" name="Slide Number Placeholder 3"/>
          <p:cNvSpPr txBox="1">
            <a:spLocks noGrp="1"/>
          </p:cNvSpPr>
          <p:nvPr/>
        </p:nvSpPr>
        <p:spPr bwMode="auto">
          <a:xfrm>
            <a:off x="8567738" y="6497638"/>
            <a:ext cx="5762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F51BCFEB-CBA0-4C53-8864-4C727818E9F4}" type="slidenum">
              <a:rPr lang="en-US" altLang="el-GR" sz="1400">
                <a:solidFill>
                  <a:schemeClr val="bg2"/>
                </a:solidFill>
                <a:latin typeface="Calibri" panose="020F0502020204030204" pitchFamily="34" charset="0"/>
              </a:rPr>
              <a:pPr algn="r"/>
              <a:t>4</a:t>
            </a:fld>
            <a:endParaRPr lang="en-US" altLang="el-GR" sz="1400">
              <a:solidFill>
                <a:schemeClr val="bg2"/>
              </a:solidFill>
              <a:latin typeface="Calibri" panose="020F0502020204030204" pitchFamily="34" charset="0"/>
            </a:endParaRPr>
          </a:p>
        </p:txBody>
      </p:sp>
      <p:sp>
        <p:nvSpPr>
          <p:cNvPr id="7172" name="Rectangle 4"/>
          <p:cNvSpPr>
            <a:spLocks noGrp="1" noChangeArrowheads="1"/>
          </p:cNvSpPr>
          <p:nvPr>
            <p:ph type="title" idx="4294967295"/>
          </p:nvPr>
        </p:nvSpPr>
        <p:spPr/>
        <p:txBody>
          <a:bodyPr/>
          <a:lstStyle/>
          <a:p>
            <a:r>
              <a:rPr lang="el-GR" altLang="el-GR" dirty="0">
                <a:latin typeface="Calibri" panose="020F0502020204030204" pitchFamily="34" charset="0"/>
              </a:rPr>
              <a:t>Διδάσκοντες/Ώρες</a:t>
            </a:r>
          </a:p>
        </p:txBody>
      </p:sp>
      <p:sp>
        <p:nvSpPr>
          <p:cNvPr id="7173" name="Rectangle 5"/>
          <p:cNvSpPr>
            <a:spLocks noChangeArrowheads="1"/>
          </p:cNvSpPr>
          <p:nvPr/>
        </p:nvSpPr>
        <p:spPr bwMode="auto">
          <a:xfrm>
            <a:off x="431139" y="838200"/>
            <a:ext cx="8424863"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nchor="ctr">
            <a:noAutofit/>
          </a:bodyPr>
          <a:lstStyle>
            <a:lvl1pPr>
              <a:tabLst>
                <a:tab pos="1260475" algn="l"/>
                <a:tab pos="1350963" algn="l"/>
              </a:tabLst>
              <a:defRPr sz="2400">
                <a:solidFill>
                  <a:schemeClr val="tx1"/>
                </a:solidFill>
                <a:latin typeface="Times" panose="02020603050405020304" pitchFamily="18" charset="0"/>
              </a:defRPr>
            </a:lvl1pPr>
            <a:lvl2pPr marL="742950" indent="-285750">
              <a:tabLst>
                <a:tab pos="1260475" algn="l"/>
                <a:tab pos="1350963" algn="l"/>
              </a:tabLst>
              <a:defRPr sz="2400">
                <a:solidFill>
                  <a:schemeClr val="tx1"/>
                </a:solidFill>
                <a:latin typeface="Times" panose="02020603050405020304" pitchFamily="18" charset="0"/>
              </a:defRPr>
            </a:lvl2pPr>
            <a:lvl3pPr marL="1143000" indent="-228600">
              <a:tabLst>
                <a:tab pos="1260475" algn="l"/>
                <a:tab pos="1350963" algn="l"/>
              </a:tabLst>
              <a:defRPr sz="2400">
                <a:solidFill>
                  <a:schemeClr val="tx1"/>
                </a:solidFill>
                <a:latin typeface="Times" panose="02020603050405020304" pitchFamily="18" charset="0"/>
              </a:defRPr>
            </a:lvl3pPr>
            <a:lvl4pPr marL="1600200" indent="-228600">
              <a:tabLst>
                <a:tab pos="1260475" algn="l"/>
                <a:tab pos="1350963" algn="l"/>
              </a:tabLst>
              <a:defRPr sz="2400">
                <a:solidFill>
                  <a:schemeClr val="tx1"/>
                </a:solidFill>
                <a:latin typeface="Times" panose="02020603050405020304" pitchFamily="18" charset="0"/>
              </a:defRPr>
            </a:lvl4pPr>
            <a:lvl5pPr marL="2057400" indent="-228600">
              <a:tabLst>
                <a:tab pos="1260475" algn="l"/>
                <a:tab pos="13509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260475" algn="l"/>
                <a:tab pos="13509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260475" algn="l"/>
                <a:tab pos="13509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260475" algn="l"/>
                <a:tab pos="13509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260475" algn="l"/>
                <a:tab pos="1350963" algn="l"/>
              </a:tabLst>
              <a:defRPr sz="2400">
                <a:solidFill>
                  <a:schemeClr val="tx1"/>
                </a:solidFill>
                <a:latin typeface="Times" panose="02020603050405020304" pitchFamily="18" charset="0"/>
              </a:defRPr>
            </a:lvl9pPr>
          </a:lstStyle>
          <a:p>
            <a:r>
              <a:rPr lang="el-GR" altLang="el-GR" dirty="0">
                <a:latin typeface="Calibri" panose="020F0502020204030204" pitchFamily="34" charset="0"/>
              </a:rPr>
              <a:t>Διαλέξεις: Τετάρτη 15:15-17:00, Πέμπτη 8:45-</a:t>
            </a:r>
            <a:r>
              <a:rPr lang="en-US" altLang="el-GR" dirty="0">
                <a:latin typeface="Calibri" panose="020F0502020204030204" pitchFamily="34" charset="0"/>
              </a:rPr>
              <a:t>1</a:t>
            </a:r>
            <a:r>
              <a:rPr lang="el-GR" altLang="el-GR" dirty="0">
                <a:latin typeface="Calibri" panose="020F0502020204030204" pitchFamily="34" charset="0"/>
              </a:rPr>
              <a:t>0</a:t>
            </a:r>
            <a:r>
              <a:rPr lang="en-US" altLang="el-GR" dirty="0">
                <a:latin typeface="Calibri" panose="020F0502020204030204" pitchFamily="34" charset="0"/>
              </a:rPr>
              <a:t>:</a:t>
            </a:r>
            <a:r>
              <a:rPr lang="el-GR" altLang="el-GR" dirty="0">
                <a:latin typeface="Calibri" panose="020F0502020204030204" pitchFamily="34" charset="0"/>
              </a:rPr>
              <a:t>3</a:t>
            </a:r>
            <a:r>
              <a:rPr lang="en-US" altLang="el-GR" dirty="0">
                <a:latin typeface="Calibri" panose="020F0502020204030204" pitchFamily="34" charset="0"/>
              </a:rPr>
              <a:t>0</a:t>
            </a:r>
            <a:endParaRPr lang="el-GR" altLang="el-GR" dirty="0">
              <a:latin typeface="Calibri" panose="020F0502020204030204" pitchFamily="34" charset="0"/>
            </a:endParaRPr>
          </a:p>
          <a:p>
            <a:r>
              <a:rPr lang="el-GR" altLang="el-GR" dirty="0">
                <a:latin typeface="Calibri" panose="020F0502020204030204" pitchFamily="34" charset="0"/>
              </a:rPr>
              <a:t>Πού:</a:t>
            </a:r>
            <a:r>
              <a:rPr lang="en-US" altLang="el-GR" dirty="0">
                <a:latin typeface="Calibri" panose="020F0502020204030204" pitchFamily="34" charset="0"/>
              </a:rPr>
              <a:t>	 </a:t>
            </a:r>
            <a:r>
              <a:rPr lang="el-GR" altLang="el-GR" dirty="0">
                <a:latin typeface="Calibri" panose="020F0502020204030204" pitchFamily="34" charset="0"/>
              </a:rPr>
              <a:t>Νέο Κτίριο Ηλεκτρολόγων ΑΜΦ 3-5 </a:t>
            </a:r>
          </a:p>
          <a:p>
            <a:endParaRPr lang="el-GR" altLang="el-GR" sz="1400" dirty="0">
              <a:latin typeface="Calibri" panose="020F0502020204030204" pitchFamily="34" charset="0"/>
            </a:endParaRPr>
          </a:p>
          <a:p>
            <a:r>
              <a:rPr lang="el-GR" altLang="el-GR" dirty="0">
                <a:latin typeface="Calibri" panose="020F0502020204030204" pitchFamily="34" charset="0"/>
              </a:rPr>
              <a:t>Διδάσκοντες</a:t>
            </a:r>
          </a:p>
          <a:p>
            <a:pPr marL="342900" indent="-342900">
              <a:buFont typeface="Arial" panose="020B0604020202020204" pitchFamily="34" charset="0"/>
              <a:buChar char="•"/>
            </a:pPr>
            <a:r>
              <a:rPr lang="el-GR" altLang="el-GR" sz="2000" dirty="0" err="1">
                <a:latin typeface="Arial" panose="020B0604020202020204" pitchFamily="34" charset="0"/>
              </a:rPr>
              <a:t>Καθ</a:t>
            </a:r>
            <a:r>
              <a:rPr lang="el-GR" altLang="el-GR" sz="2000" dirty="0">
                <a:latin typeface="Arial" panose="020B0604020202020204" pitchFamily="34" charset="0"/>
              </a:rPr>
              <a:t>. Παναγιώτης Τσανάκας, (Τμήμα Α-ΚΑΣ) ΑΜΦ 3</a:t>
            </a:r>
          </a:p>
          <a:p>
            <a:pPr marL="342900" indent="-342900">
              <a:buFont typeface="Arial" panose="020B0604020202020204" pitchFamily="34" charset="0"/>
              <a:buChar char="•"/>
            </a:pPr>
            <a:r>
              <a:rPr lang="el-GR" altLang="el-GR" sz="2000" dirty="0" err="1">
                <a:latin typeface="Arial" panose="020B0604020202020204" pitchFamily="34" charset="0"/>
              </a:rPr>
              <a:t>Καθ</a:t>
            </a:r>
            <a:r>
              <a:rPr lang="el-GR" altLang="el-GR" sz="2000" dirty="0">
                <a:latin typeface="Arial" panose="020B0604020202020204" pitchFamily="34" charset="0"/>
              </a:rPr>
              <a:t>. Νεκτάριος </a:t>
            </a:r>
            <a:r>
              <a:rPr lang="el-GR" altLang="el-GR" sz="2000" dirty="0" err="1">
                <a:latin typeface="Arial" panose="020B0604020202020204" pitchFamily="34" charset="0"/>
              </a:rPr>
              <a:t>Κοζύρης</a:t>
            </a:r>
            <a:r>
              <a:rPr lang="el-GR" altLang="el-GR" sz="2000" dirty="0">
                <a:latin typeface="Arial" panose="020B0604020202020204" pitchFamily="34" charset="0"/>
              </a:rPr>
              <a:t>,  (Τμήμα ΚΑΤ-ΠΑΠΑΓ) ΑΜΦ 4</a:t>
            </a:r>
          </a:p>
          <a:p>
            <a:pPr marL="342900" indent="-342900">
              <a:buFont typeface="Arial" panose="020B0604020202020204" pitchFamily="34" charset="0"/>
              <a:buChar char="•"/>
            </a:pPr>
            <a:r>
              <a:rPr lang="el-GR" altLang="el-GR" sz="2000" u="sng" dirty="0" err="1">
                <a:solidFill>
                  <a:schemeClr val="accent2"/>
                </a:solidFill>
                <a:latin typeface="Arial" panose="020B0604020202020204" pitchFamily="34" charset="0"/>
              </a:rPr>
              <a:t>Καθ</a:t>
            </a:r>
            <a:r>
              <a:rPr lang="el-GR" altLang="el-GR" sz="2000" u="sng" dirty="0">
                <a:solidFill>
                  <a:schemeClr val="accent2"/>
                </a:solidFill>
                <a:latin typeface="Arial" panose="020B0604020202020204" pitchFamily="34" charset="0"/>
              </a:rPr>
              <a:t>. Διονύσιος </a:t>
            </a:r>
            <a:r>
              <a:rPr lang="el-GR" altLang="el-GR" sz="2000" u="sng" dirty="0" err="1">
                <a:solidFill>
                  <a:schemeClr val="accent2"/>
                </a:solidFill>
                <a:latin typeface="Arial" panose="020B0604020202020204" pitchFamily="34" charset="0"/>
              </a:rPr>
              <a:t>Πνευματικάτος</a:t>
            </a:r>
            <a:r>
              <a:rPr lang="el-GR" altLang="el-GR" sz="2000" u="sng" dirty="0">
                <a:solidFill>
                  <a:schemeClr val="accent2"/>
                </a:solidFill>
                <a:latin typeface="Arial" panose="020B0604020202020204" pitchFamily="34" charset="0"/>
              </a:rPr>
              <a:t>, (Τμήμα ΠΑΠΑΔ-Ω) ΑΜΦ 5</a:t>
            </a:r>
            <a:endParaRPr lang="en-US" altLang="el-GR" sz="2000" u="sng" dirty="0">
              <a:solidFill>
                <a:schemeClr val="accent2"/>
              </a:solidFill>
              <a:latin typeface="Arial" panose="020B0604020202020204" pitchFamily="34" charset="0"/>
            </a:endParaRPr>
          </a:p>
          <a:p>
            <a:endParaRPr lang="en-US" altLang="el-GR" sz="2000" u="sng" dirty="0">
              <a:solidFill>
                <a:schemeClr val="accent2"/>
              </a:solidFill>
              <a:latin typeface="Arial" panose="020B0604020202020204" pitchFamily="34" charset="0"/>
            </a:endParaRPr>
          </a:p>
          <a:p>
            <a:r>
              <a:rPr lang="el-GR" altLang="el-GR" dirty="0">
                <a:latin typeface="Calibri" panose="020F0502020204030204" pitchFamily="34" charset="0"/>
              </a:rPr>
              <a:t>Τεχνικές Λεπτομέρειες</a:t>
            </a:r>
            <a:endParaRPr lang="en-US" altLang="el-GR" u="sng" dirty="0">
              <a:solidFill>
                <a:schemeClr val="accent2"/>
              </a:solidFill>
              <a:latin typeface="Arial" panose="020B0604020202020204" pitchFamily="34" charset="0"/>
            </a:endParaRPr>
          </a:p>
          <a:p>
            <a:pPr indent="-342900">
              <a:lnSpc>
                <a:spcPct val="100000"/>
              </a:lnSpc>
              <a:spcBef>
                <a:spcPts val="0"/>
              </a:spcBef>
              <a:buSzTx/>
              <a:buFont typeface="Arial" panose="020B0604020202020204" pitchFamily="34" charset="0"/>
              <a:buChar char="•"/>
            </a:pPr>
            <a:r>
              <a:rPr lang="el-GR" altLang="el-GR" sz="2000" dirty="0">
                <a:latin typeface="Calibri" panose="020F0502020204030204" pitchFamily="34" charset="0"/>
              </a:rPr>
              <a:t>σειρές ασκήσεων (</a:t>
            </a:r>
            <a:r>
              <a:rPr lang="en-US" altLang="el-GR" sz="2000" dirty="0">
                <a:latin typeface="Calibri" panose="020F0502020204030204" pitchFamily="34" charset="0"/>
              </a:rPr>
              <a:t>bonus 1 </a:t>
            </a:r>
            <a:r>
              <a:rPr lang="el-GR" altLang="el-GR" sz="2000" dirty="0">
                <a:latin typeface="Calibri" panose="020F0502020204030204" pitchFamily="34" charset="0"/>
              </a:rPr>
              <a:t>μονάδα) </a:t>
            </a:r>
            <a:endParaRPr lang="en-US" altLang="el-GR" sz="2000" dirty="0">
              <a:latin typeface="Calibri" panose="020F0502020204030204" pitchFamily="34" charset="0"/>
            </a:endParaRPr>
          </a:p>
          <a:p>
            <a:pPr indent="-342900">
              <a:lnSpc>
                <a:spcPct val="100000"/>
              </a:lnSpc>
              <a:spcBef>
                <a:spcPts val="0"/>
              </a:spcBef>
              <a:buSzTx/>
              <a:buFont typeface="Arial" panose="020B0604020202020204" pitchFamily="34" charset="0"/>
              <a:buChar char="•"/>
            </a:pPr>
            <a:r>
              <a:rPr lang="en-US" altLang="el-GR" sz="2000" dirty="0" err="1">
                <a:solidFill>
                  <a:schemeClr val="accent2"/>
                </a:solidFill>
                <a:latin typeface="Calibri" panose="020F0502020204030204" pitchFamily="34" charset="0"/>
              </a:rPr>
              <a:t>www.cslab.ece.ntua.gr</a:t>
            </a:r>
            <a:r>
              <a:rPr lang="en-US" altLang="el-GR" sz="2000" dirty="0">
                <a:solidFill>
                  <a:schemeClr val="accent2"/>
                </a:solidFill>
                <a:latin typeface="Calibri" panose="020F0502020204030204" pitchFamily="34" charset="0"/>
              </a:rPr>
              <a:t>/courses/</a:t>
            </a:r>
            <a:r>
              <a:rPr lang="en-US" altLang="el-GR" sz="2000" dirty="0" err="1">
                <a:solidFill>
                  <a:schemeClr val="accent2"/>
                </a:solidFill>
                <a:latin typeface="Calibri" panose="020F0502020204030204" pitchFamily="34" charset="0"/>
              </a:rPr>
              <a:t>comparch</a:t>
            </a:r>
            <a:r>
              <a:rPr lang="en-US" altLang="el-GR" sz="2000" dirty="0">
                <a:solidFill>
                  <a:schemeClr val="accent2"/>
                </a:solidFill>
                <a:latin typeface="Calibri" panose="020F0502020204030204" pitchFamily="34" charset="0"/>
              </a:rPr>
              <a:t> </a:t>
            </a:r>
          </a:p>
          <a:p>
            <a:pPr indent="-342900">
              <a:lnSpc>
                <a:spcPct val="100000"/>
              </a:lnSpc>
              <a:spcBef>
                <a:spcPts val="0"/>
              </a:spcBef>
              <a:buSzTx/>
              <a:buFont typeface="Arial" panose="020B0604020202020204" pitchFamily="34" charset="0"/>
              <a:buChar char="•"/>
            </a:pPr>
            <a:r>
              <a:rPr lang="el-GR" altLang="el-GR" sz="2000" dirty="0">
                <a:latin typeface="Calibri" panose="020F0502020204030204" pitchFamily="34" charset="0"/>
              </a:rPr>
              <a:t>γραπτή εξέταση, άριστα 10</a:t>
            </a:r>
            <a:endParaRPr lang="en-US" altLang="el-GR" sz="2000" dirty="0">
              <a:latin typeface="Calibri" panose="020F0502020204030204" pitchFamily="34" charset="0"/>
            </a:endParaRPr>
          </a:p>
          <a:p>
            <a:pPr indent="-342900">
              <a:lnSpc>
                <a:spcPct val="100000"/>
              </a:lnSpc>
              <a:spcBef>
                <a:spcPts val="0"/>
              </a:spcBef>
              <a:buSzTx/>
              <a:buFont typeface="Arial" panose="020B0604020202020204" pitchFamily="34" charset="0"/>
              <a:buChar char="•"/>
            </a:pPr>
            <a:r>
              <a:rPr lang="el-GR" altLang="el-GR" sz="2000" dirty="0">
                <a:latin typeface="Calibri" panose="020F0502020204030204" pitchFamily="34" charset="0"/>
              </a:rPr>
              <a:t>εξετάσεις με κλειστά βιβλία + «σκονάκι» (1 Α4 φύλλο)</a:t>
            </a:r>
            <a:endParaRPr lang="en-US" altLang="el-GR" sz="2000" dirty="0">
              <a:latin typeface="Calibri" panose="020F0502020204030204" pitchFamily="34" charset="0"/>
            </a:endParaRPr>
          </a:p>
          <a:p>
            <a:pPr indent="-342900">
              <a:lnSpc>
                <a:spcPct val="100000"/>
              </a:lnSpc>
              <a:spcBef>
                <a:spcPts val="0"/>
              </a:spcBef>
              <a:buSzTx/>
              <a:buFont typeface="Arial" panose="020B0604020202020204" pitchFamily="34" charset="0"/>
              <a:buChar char="•"/>
            </a:pPr>
            <a:r>
              <a:rPr lang="el-GR" altLang="el-GR" sz="2000" dirty="0">
                <a:latin typeface="Calibri" panose="020F0502020204030204" pitchFamily="34" charset="0"/>
              </a:rPr>
              <a:t>μυστικό επιτυχίας?</a:t>
            </a:r>
            <a:r>
              <a:rPr lang="en-US" altLang="el-GR" sz="2000" dirty="0">
                <a:latin typeface="Calibri" panose="020F0502020204030204" pitchFamily="34" charset="0"/>
              </a:rPr>
              <a:t> </a:t>
            </a:r>
            <a:r>
              <a:rPr lang="el-GR" altLang="el-GR" dirty="0">
                <a:solidFill>
                  <a:srgbClr val="FF0000"/>
                </a:solidFill>
                <a:latin typeface="Calibri" panose="020F0502020204030204" pitchFamily="34" charset="0"/>
              </a:rPr>
              <a:t>παρακολούθηση + βιβλίο</a:t>
            </a:r>
            <a:endParaRPr lang="en-US" altLang="el-GR" sz="2000" dirty="0">
              <a:solidFill>
                <a:srgbClr val="FF0000"/>
              </a:solidFill>
              <a:latin typeface="Calibri" panose="020F0502020204030204" pitchFamily="34" charset="0"/>
            </a:endParaRPr>
          </a:p>
          <a:p>
            <a:pPr marL="0" indent="0" algn="ctr">
              <a:lnSpc>
                <a:spcPct val="100000"/>
              </a:lnSpc>
              <a:spcBef>
                <a:spcPct val="50000"/>
              </a:spcBef>
              <a:buSzTx/>
              <a:buNone/>
            </a:pPr>
            <a:r>
              <a:rPr lang="el-GR" altLang="el-GR" sz="2800" dirty="0">
                <a:solidFill>
                  <a:srgbClr val="FF0000"/>
                </a:solidFill>
                <a:latin typeface="Calibri" panose="020F0502020204030204" pitchFamily="34" charset="0"/>
              </a:rPr>
              <a:t>1 εβδομάδα διάβασμα στην εξεταστική </a:t>
            </a:r>
            <a:r>
              <a:rPr lang="el-GR" altLang="el-GR" sz="2800" b="1" i="1" u="sng" dirty="0">
                <a:solidFill>
                  <a:srgbClr val="FF0000"/>
                </a:solidFill>
                <a:latin typeface="Calibri" panose="020F0502020204030204" pitchFamily="34" charset="0"/>
              </a:rPr>
              <a:t>ΔΕΝ</a:t>
            </a:r>
            <a:r>
              <a:rPr lang="el-GR" altLang="el-GR" sz="2800" dirty="0">
                <a:solidFill>
                  <a:srgbClr val="FF0000"/>
                </a:solidFill>
                <a:latin typeface="Calibri" panose="020F0502020204030204" pitchFamily="34" charset="0"/>
              </a:rPr>
              <a:t> αρκεί</a:t>
            </a:r>
            <a:r>
              <a:rPr lang="el-GR" altLang="el-GR" sz="3200" dirty="0">
                <a:latin typeface="Calibri" panose="020F0502020204030204" pitchFamily="34" charset="0"/>
              </a:rPr>
              <a:t>	 </a:t>
            </a:r>
            <a:r>
              <a:rPr lang="el-GR" altLang="el-GR" sz="3200" b="1" dirty="0">
                <a:latin typeface="Calibri" panose="020F050202020403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09" name="Group 85"/>
          <p:cNvGraphicFramePr>
            <a:graphicFrameLocks noGrp="1"/>
          </p:cNvGraphicFramePr>
          <p:nvPr>
            <p:ph/>
          </p:nvPr>
        </p:nvGraphicFramePr>
        <p:xfrm>
          <a:off x="179388" y="581025"/>
          <a:ext cx="8501062" cy="5541963"/>
        </p:xfrm>
        <a:graphic>
          <a:graphicData uri="http://schemas.openxmlformats.org/drawingml/2006/table">
            <a:tbl>
              <a:tblPr/>
              <a:tblGrid>
                <a:gridCol w="1224831">
                  <a:extLst>
                    <a:ext uri="{9D8B030D-6E8A-4147-A177-3AD203B41FA5}">
                      <a16:colId xmlns:a16="http://schemas.microsoft.com/office/drawing/2014/main" val="20000"/>
                    </a:ext>
                  </a:extLst>
                </a:gridCol>
                <a:gridCol w="1359246">
                  <a:extLst>
                    <a:ext uri="{9D8B030D-6E8A-4147-A177-3AD203B41FA5}">
                      <a16:colId xmlns:a16="http://schemas.microsoft.com/office/drawing/2014/main" val="20001"/>
                    </a:ext>
                  </a:extLst>
                </a:gridCol>
                <a:gridCol w="1994033">
                  <a:extLst>
                    <a:ext uri="{9D8B030D-6E8A-4147-A177-3AD203B41FA5}">
                      <a16:colId xmlns:a16="http://schemas.microsoft.com/office/drawing/2014/main" val="20002"/>
                    </a:ext>
                  </a:extLst>
                </a:gridCol>
                <a:gridCol w="1328269">
                  <a:extLst>
                    <a:ext uri="{9D8B030D-6E8A-4147-A177-3AD203B41FA5}">
                      <a16:colId xmlns:a16="http://schemas.microsoft.com/office/drawing/2014/main" val="20003"/>
                    </a:ext>
                  </a:extLst>
                </a:gridCol>
                <a:gridCol w="1329896">
                  <a:extLst>
                    <a:ext uri="{9D8B030D-6E8A-4147-A177-3AD203B41FA5}">
                      <a16:colId xmlns:a16="http://schemas.microsoft.com/office/drawing/2014/main" val="20004"/>
                    </a:ext>
                  </a:extLst>
                </a:gridCol>
                <a:gridCol w="1264787">
                  <a:extLst>
                    <a:ext uri="{9D8B030D-6E8A-4147-A177-3AD203B41FA5}">
                      <a16:colId xmlns:a16="http://schemas.microsoft.com/office/drawing/2014/main" val="20005"/>
                    </a:ext>
                  </a:extLst>
                </a:gridCol>
              </a:tblGrid>
              <a:tr h="6478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Name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Development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Hardware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Cores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Performance </a:t>
                      </a:r>
                      <a:r>
                        <a:rPr kumimoji="1" lang="en-US" altLang="ja-JP" sz="12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TFLOPS</a:t>
                      </a:r>
                      <a:endPar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Power</a:t>
                      </a:r>
                      <a:r>
                        <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KW)</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err="1">
                          <a:ln>
                            <a:noFill/>
                          </a:ln>
                          <a:solidFill>
                            <a:schemeClr val="tx2"/>
                          </a:solidFill>
                          <a:effectLst/>
                          <a:latin typeface="Arial" panose="020B0604020202020204" pitchFamily="34" charset="0"/>
                          <a:ea typeface="ＭＳ Ｐゴシック" panose="020B0600070205080204" pitchFamily="50" charset="-128"/>
                        </a:rPr>
                        <a:t>TaihuLight</a:t>
                      </a:r>
                      <a:r>
                        <a:rPr kumimoji="1" lang="en-US" altLang="ja-JP" sz="105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a:t>
                      </a:r>
                      <a:r>
                        <a:rPr kumimoji="1" lang="ja-JP" altLang="en-US" sz="105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太湖之光）</a:t>
                      </a:r>
                      <a:endParaRPr kumimoji="1" lang="en-US" altLang="ja-JP" sz="105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National</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Supercomputing</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Center</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in</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Wuxi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ShinWei</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神威</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NRCPC</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10,649,600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93,014.6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15,371</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3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Tianhe-2( </a:t>
                      </a:r>
                      <a:r>
                        <a:rPr kumimoji="1" lang="ja-JP" altLang="en-US"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天河</a:t>
                      </a: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(China)</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National University of </a:t>
                      </a:r>
                      <a:r>
                        <a:rPr kumimoji="1" lang="en-US" altLang="ja-JP" sz="105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Defence</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Technology</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Intel Xeon E5-2692</a:t>
                      </a:r>
                      <a:r>
                        <a:rPr kumimoji="1" lang="ja-JP" altLang="en-US"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１２</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 2.2GHz,TH Express-2, Intel Xeon Phi31S1P</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3,120,000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33,862.7</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(54,902.4)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17,808</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51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Titan</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(USA)</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DOE/SC/Oak Ridge National Lab.</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Cray XK7, Opteron 6274 16C 2.2GHz, Cray Gemini </a:t>
                      </a:r>
                      <a:r>
                        <a:rPr kumimoji="1" lang="en-US" altLang="ja-JP" sz="105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Intercon.NVIDIA</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K20x</a:t>
                      </a:r>
                      <a:endParaRPr kumimoji="1" lang="en-US" altLang="ja-JP" sz="1050" b="0" i="0" u="none" strike="noStrike" cap="none" normalizeH="0" baseline="0" dirty="0">
                        <a:ln>
                          <a:noFill/>
                        </a:ln>
                        <a:solidFill>
                          <a:srgbClr val="0066FF"/>
                        </a:solidFill>
                        <a:effectLst/>
                        <a:latin typeface="Arial" panose="020B0604020202020204" pitchFamily="34" charset="0"/>
                        <a:ea typeface="ＭＳ Ｐゴシック" panose="020B0600070205080204" pitchFamily="50"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550,640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17,590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(27,112.5)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8,209</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97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Sequoia</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(USA)</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DOE/NNSA/LLNL</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BlueGene</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05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Q,Power</a:t>
                      </a:r>
                      <a:r>
                        <a:rPr kumimoji="1" lang="en-US" altLang="ja-JP" sz="105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BQC 16C 1.6GHz</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1,572,864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17,173.2</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(20,132.7)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7,890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1590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K</a:t>
                      </a:r>
                      <a:r>
                        <a:rPr kumimoji="1" lang="ja-JP" altLang="en-US"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　</a:t>
                      </a: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a:t>
                      </a:r>
                      <a:r>
                        <a:rPr kumimoji="1" lang="ja-JP" altLang="en-US"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京</a:t>
                      </a: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2"/>
                          </a:solidFill>
                          <a:effectLst/>
                          <a:latin typeface="Arial" panose="020B0604020202020204" pitchFamily="34" charset="0"/>
                          <a:ea typeface="ＭＳ Ｐゴシック" panose="020B0600070205080204" pitchFamily="50" charset="-128"/>
                        </a:rPr>
                        <a:t>(Japan)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RIKEN AICS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SPARC VIIIfx 2.0GHz Tofu Interconnect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Fujitsu</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705,024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10,510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(11,280)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12,659.90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25" name="Text Box 53"/>
          <p:cNvSpPr txBox="1">
            <a:spLocks noChangeArrowheads="1"/>
          </p:cNvSpPr>
          <p:nvPr/>
        </p:nvSpPr>
        <p:spPr bwMode="auto">
          <a:xfrm>
            <a:off x="2231058" y="20227"/>
            <a:ext cx="4397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2800" b="1" dirty="0">
                <a:solidFill>
                  <a:schemeClr val="accent2"/>
                </a:solidFill>
                <a:latin typeface="Calibri" pitchFamily="34" charset="0"/>
                <a:ea typeface="+mj-ea"/>
                <a:cs typeface="+mj-cs"/>
              </a:rPr>
              <a:t>Top 500  July 2016</a:t>
            </a:r>
          </a:p>
        </p:txBody>
      </p:sp>
      <p:sp>
        <p:nvSpPr>
          <p:cNvPr id="42038" name="テキスト ボックス 1"/>
          <p:cNvSpPr txBox="1">
            <a:spLocks noChangeArrowheads="1"/>
          </p:cNvSpPr>
          <p:nvPr/>
        </p:nvSpPr>
        <p:spPr bwMode="auto">
          <a:xfrm>
            <a:off x="1309688" y="6122988"/>
            <a:ext cx="64595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ja-JP" sz="2000">
                <a:latin typeface="Arial" panose="020B0604020202020204" pitchFamily="34" charset="0"/>
                <a:ea typeface="ＭＳ Ｐゴシック" panose="020B0600070205080204" pitchFamily="34" charset="-128"/>
                <a:cs typeface="Arial" panose="020B0604020202020204" pitchFamily="34" charset="0"/>
              </a:rPr>
              <a:t>TaihuLight got the first place for the first time in 3 years.</a:t>
            </a:r>
            <a:endParaRPr kumimoji="1" lang="ja-JP"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2 - Θέση αριθμού διαφάνειας">
            <a:extLst>
              <a:ext uri="{FF2B5EF4-FFF2-40B4-BE49-F238E27FC236}">
                <a16:creationId xmlns:a16="http://schemas.microsoft.com/office/drawing/2014/main" id="{F6BE8E38-AD24-9944-9FD0-9517888D626C}"/>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40</a:t>
            </a:fld>
            <a:endParaRPr lang="en-US" sz="1600" dirty="0">
              <a:latin typeface="Calibri"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09" name="Group 85"/>
          <p:cNvGraphicFramePr>
            <a:graphicFrameLocks noGrp="1"/>
          </p:cNvGraphicFramePr>
          <p:nvPr>
            <p:ph/>
          </p:nvPr>
        </p:nvGraphicFramePr>
        <p:xfrm>
          <a:off x="250825" y="549275"/>
          <a:ext cx="8501062" cy="6380714"/>
        </p:xfrm>
        <a:graphic>
          <a:graphicData uri="http://schemas.openxmlformats.org/drawingml/2006/table">
            <a:tbl>
              <a:tblPr/>
              <a:tblGrid>
                <a:gridCol w="1180930">
                  <a:extLst>
                    <a:ext uri="{9D8B030D-6E8A-4147-A177-3AD203B41FA5}">
                      <a16:colId xmlns:a16="http://schemas.microsoft.com/office/drawing/2014/main" val="20000"/>
                    </a:ext>
                  </a:extLst>
                </a:gridCol>
                <a:gridCol w="1403147">
                  <a:extLst>
                    <a:ext uri="{9D8B030D-6E8A-4147-A177-3AD203B41FA5}">
                      <a16:colId xmlns:a16="http://schemas.microsoft.com/office/drawing/2014/main" val="20001"/>
                    </a:ext>
                  </a:extLst>
                </a:gridCol>
                <a:gridCol w="1994033">
                  <a:extLst>
                    <a:ext uri="{9D8B030D-6E8A-4147-A177-3AD203B41FA5}">
                      <a16:colId xmlns:a16="http://schemas.microsoft.com/office/drawing/2014/main" val="20002"/>
                    </a:ext>
                  </a:extLst>
                </a:gridCol>
                <a:gridCol w="1328269">
                  <a:extLst>
                    <a:ext uri="{9D8B030D-6E8A-4147-A177-3AD203B41FA5}">
                      <a16:colId xmlns:a16="http://schemas.microsoft.com/office/drawing/2014/main" val="20003"/>
                    </a:ext>
                  </a:extLst>
                </a:gridCol>
                <a:gridCol w="1329896">
                  <a:extLst>
                    <a:ext uri="{9D8B030D-6E8A-4147-A177-3AD203B41FA5}">
                      <a16:colId xmlns:a16="http://schemas.microsoft.com/office/drawing/2014/main" val="20004"/>
                    </a:ext>
                  </a:extLst>
                </a:gridCol>
                <a:gridCol w="1264787">
                  <a:extLst>
                    <a:ext uri="{9D8B030D-6E8A-4147-A177-3AD203B41FA5}">
                      <a16:colId xmlns:a16="http://schemas.microsoft.com/office/drawing/2014/main" val="20005"/>
                    </a:ext>
                  </a:extLst>
                </a:gridCol>
              </a:tblGrid>
              <a:tr h="6479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ＭＳ Ｐゴシック" panose="020B0600070205080204" pitchFamily="50" charset="-128"/>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ＭＳ Ｐゴシック" panose="020B0600070205080204" pitchFamily="50" charset="-128"/>
                        </a:rPr>
                        <a:t>Development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n-lt"/>
                          <a:ea typeface="ＭＳ Ｐゴシック" panose="020B0600070205080204" pitchFamily="50" charset="-128"/>
                        </a:rPr>
                        <a:t>Hardware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n-lt"/>
                          <a:ea typeface="ＭＳ Ｐゴシック" panose="020B0600070205080204" pitchFamily="50" charset="-128"/>
                        </a:rPr>
                        <a:t>Cores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mn-lt"/>
                          <a:ea typeface="ＭＳ Ｐゴシック" panose="020B0600070205080204" pitchFamily="50" charset="-128"/>
                        </a:rPr>
                        <a:t>Performance </a:t>
                      </a:r>
                      <a:r>
                        <a:rPr kumimoji="1" lang="en-US" altLang="ja-JP" sz="1200" b="1" i="0" u="none" strike="noStrike" cap="none" normalizeH="0" baseline="0" dirty="0" err="1">
                          <a:ln>
                            <a:noFill/>
                          </a:ln>
                          <a:solidFill>
                            <a:schemeClr val="tx1"/>
                          </a:solidFill>
                          <a:effectLst/>
                          <a:latin typeface="+mn-lt"/>
                          <a:ea typeface="ＭＳ Ｐゴシック" panose="020B0600070205080204" pitchFamily="50" charset="-128"/>
                        </a:rPr>
                        <a:t>TFLOPS</a:t>
                      </a:r>
                      <a:endParaRPr kumimoji="1" lang="en-US" altLang="ja-JP" sz="1200" b="1" i="0" u="none" strike="noStrike" cap="none" normalizeH="0" baseline="0" dirty="0">
                        <a:ln>
                          <a:noFill/>
                        </a:ln>
                        <a:solidFill>
                          <a:schemeClr val="tx1"/>
                        </a:solidFill>
                        <a:effectLst/>
                        <a:latin typeface="+mn-lt"/>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ＭＳ Ｐゴシック" panose="020B0600070205080204" pitchFamily="50" charset="-128"/>
                        </a:rPr>
                        <a:t>Power</a:t>
                      </a:r>
                      <a:r>
                        <a:rPr kumimoji="1" lang="ja-JP" altLang="en-US" sz="1400" b="1" i="0" u="none" strike="noStrike" cap="none" normalizeH="0" baseline="0" dirty="0">
                          <a:ln>
                            <a:noFill/>
                          </a:ln>
                          <a:solidFill>
                            <a:schemeClr val="tx1"/>
                          </a:solidFill>
                          <a:effectLst/>
                          <a:latin typeface="+mn-lt"/>
                          <a:ea typeface="ＭＳ Ｐゴシック" panose="020B0600070205080204" pitchFamily="50" charset="-128"/>
                        </a:rPr>
                        <a:t>（</a:t>
                      </a:r>
                      <a:r>
                        <a:rPr kumimoji="1" lang="en-US" altLang="ja-JP" sz="1400" b="1" i="0" u="none" strike="noStrike" cap="none" normalizeH="0" baseline="0" dirty="0">
                          <a:ln>
                            <a:noFill/>
                          </a:ln>
                          <a:solidFill>
                            <a:schemeClr val="tx1"/>
                          </a:solidFill>
                          <a:effectLst/>
                          <a:latin typeface="+mn-lt"/>
                          <a:ea typeface="ＭＳ Ｐゴシック" panose="020B0600070205080204" pitchFamily="50" charset="-128"/>
                        </a:rPr>
                        <a:t>KW)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1583">
                <a:tc>
                  <a:txBody>
                    <a:bodyPr/>
                    <a:lstStyle/>
                    <a:p>
                      <a:r>
                        <a:rPr lang="el-GR" sz="1100"/>
                        <a:t>1</a:t>
                      </a:r>
                    </a:p>
                  </a:txBody>
                  <a:tcPr marT="45721" marB="457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t>DOE/SC/Oak Ridge National Laboratory</a:t>
                      </a:r>
                      <a:br>
                        <a:rPr lang="en-US" sz="1100" dirty="0"/>
                      </a:br>
                      <a:r>
                        <a:rPr lang="en-US" sz="1100" dirty="0"/>
                        <a:t>United States</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1" dirty="0">
                          <a:solidFill>
                            <a:schemeClr val="tx2"/>
                          </a:solidFill>
                        </a:rPr>
                        <a:t>Summit</a:t>
                      </a:r>
                      <a:r>
                        <a:rPr lang="en-US" sz="1100" dirty="0">
                          <a:solidFill>
                            <a:schemeClr val="tx2"/>
                          </a:solidFill>
                        </a:rPr>
                        <a:t> - IBM Power System AC922, IBM POWER9 22C 3.07GHz, NVIDIA Volta GV100, Dual-rail </a:t>
                      </a:r>
                      <a:r>
                        <a:rPr lang="en-US" sz="1100" dirty="0" err="1">
                          <a:solidFill>
                            <a:schemeClr val="tx2"/>
                          </a:solidFill>
                        </a:rPr>
                        <a:t>Mellanox</a:t>
                      </a:r>
                      <a:r>
                        <a:rPr lang="en-US" sz="1100" dirty="0">
                          <a:solidFill>
                            <a:schemeClr val="tx2"/>
                          </a:solidFill>
                        </a:rPr>
                        <a:t> EDR </a:t>
                      </a:r>
                      <a:r>
                        <a:rPr lang="en-US" sz="1100" dirty="0" err="1">
                          <a:solidFill>
                            <a:schemeClr val="tx2"/>
                          </a:solidFill>
                        </a:rPr>
                        <a:t>Infiniband</a:t>
                      </a:r>
                      <a:r>
                        <a:rPr lang="en-US" sz="1100" dirty="0">
                          <a:solidFill>
                            <a:schemeClr val="tx2"/>
                          </a:solidFill>
                        </a:rPr>
                        <a:t> </a:t>
                      </a:r>
                      <a:br>
                        <a:rPr lang="en-US" sz="1100" dirty="0">
                          <a:solidFill>
                            <a:schemeClr val="tx2"/>
                          </a:solidFill>
                        </a:rPr>
                      </a:br>
                      <a:r>
                        <a:rPr lang="en-US" sz="1100" dirty="0">
                          <a:solidFill>
                            <a:schemeClr val="tx2"/>
                          </a:solidFill>
                        </a:rPr>
                        <a:t>IBM</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2,282,544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122,300.0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dirty="0"/>
                        <a:t>8,806</a:t>
                      </a:r>
                    </a:p>
                  </a:txBody>
                  <a:tcPr marT="45721" marB="457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394">
                <a:tc>
                  <a:txBody>
                    <a:bodyPr/>
                    <a:lstStyle/>
                    <a:p>
                      <a:r>
                        <a:rPr lang="el-GR" sz="1100"/>
                        <a:t>2</a:t>
                      </a:r>
                    </a:p>
                  </a:txBody>
                  <a:tcPr marT="45721" marB="457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t>National Supercomputing Center in Wuxi</a:t>
                      </a:r>
                      <a:br>
                        <a:rPr lang="en-US" sz="1100" dirty="0"/>
                      </a:br>
                      <a:r>
                        <a:rPr lang="en-US" sz="1100" dirty="0"/>
                        <a:t>China</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1" dirty="0">
                          <a:solidFill>
                            <a:schemeClr val="tx2"/>
                          </a:solidFill>
                        </a:rPr>
                        <a:t>Sunway </a:t>
                      </a:r>
                      <a:r>
                        <a:rPr lang="en-US" sz="1100" b="1" dirty="0" err="1">
                          <a:solidFill>
                            <a:schemeClr val="tx2"/>
                          </a:solidFill>
                        </a:rPr>
                        <a:t>TaihuLight</a:t>
                      </a:r>
                      <a:r>
                        <a:rPr lang="en-US" sz="1100" dirty="0">
                          <a:solidFill>
                            <a:schemeClr val="tx2"/>
                          </a:solidFill>
                        </a:rPr>
                        <a:t> - Sunway MPP, Sunway SW26010 260C 1.45GHz, Sunway </a:t>
                      </a:r>
                      <a:br>
                        <a:rPr lang="en-US" sz="1100" dirty="0">
                          <a:solidFill>
                            <a:schemeClr val="tx2"/>
                          </a:solidFill>
                        </a:rPr>
                      </a:br>
                      <a:r>
                        <a:rPr lang="en-US" sz="1100" dirty="0">
                          <a:solidFill>
                            <a:schemeClr val="tx2"/>
                          </a:solidFill>
                        </a:rPr>
                        <a:t>NRCPC</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10,649,600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93,014.6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dirty="0"/>
                        <a:t>15,371</a:t>
                      </a:r>
                    </a:p>
                  </a:txBody>
                  <a:tcPr marT="45721" marB="457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1583">
                <a:tc>
                  <a:txBody>
                    <a:bodyPr/>
                    <a:lstStyle/>
                    <a:p>
                      <a:r>
                        <a:rPr lang="el-GR" sz="1100"/>
                        <a:t>3</a:t>
                      </a:r>
                    </a:p>
                  </a:txBody>
                  <a:tcPr marT="45721" marB="457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t>DOE/NNSA/LLNL</a:t>
                      </a:r>
                      <a:br>
                        <a:rPr lang="en-US" sz="1100" dirty="0"/>
                      </a:br>
                      <a:r>
                        <a:rPr lang="en-US" sz="1100" dirty="0"/>
                        <a:t>United States</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1" dirty="0">
                          <a:solidFill>
                            <a:schemeClr val="tx2"/>
                          </a:solidFill>
                        </a:rPr>
                        <a:t>Sierra</a:t>
                      </a:r>
                      <a:r>
                        <a:rPr lang="en-US" sz="1100" dirty="0">
                          <a:solidFill>
                            <a:schemeClr val="tx2"/>
                          </a:solidFill>
                        </a:rPr>
                        <a:t> - IBM Power System S922LC, IBM POWER9 22C 3.1GHz, NVIDIA Volta GV100, Dual-rail </a:t>
                      </a:r>
                      <a:r>
                        <a:rPr lang="en-US" sz="1100" dirty="0" err="1">
                          <a:solidFill>
                            <a:schemeClr val="tx2"/>
                          </a:solidFill>
                        </a:rPr>
                        <a:t>Mellanox</a:t>
                      </a:r>
                      <a:r>
                        <a:rPr lang="en-US" sz="1100" dirty="0">
                          <a:solidFill>
                            <a:schemeClr val="tx2"/>
                          </a:solidFill>
                        </a:rPr>
                        <a:t> EDR </a:t>
                      </a:r>
                      <a:r>
                        <a:rPr lang="en-US" sz="1100" dirty="0" err="1">
                          <a:solidFill>
                            <a:schemeClr val="tx2"/>
                          </a:solidFill>
                        </a:rPr>
                        <a:t>Infiniband</a:t>
                      </a:r>
                      <a:r>
                        <a:rPr lang="en-US" sz="1100" dirty="0">
                          <a:solidFill>
                            <a:schemeClr val="tx2"/>
                          </a:solidFill>
                        </a:rPr>
                        <a:t> </a:t>
                      </a:r>
                      <a:br>
                        <a:rPr lang="en-US" sz="1100" dirty="0">
                          <a:solidFill>
                            <a:schemeClr val="tx2"/>
                          </a:solidFill>
                        </a:rPr>
                      </a:br>
                      <a:r>
                        <a:rPr lang="en-US" sz="1100" dirty="0">
                          <a:solidFill>
                            <a:schemeClr val="tx2"/>
                          </a:solidFill>
                        </a:rPr>
                        <a:t>IBM</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1,572,480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71,610.0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sz="1100" dirty="0"/>
                    </a:p>
                  </a:txBody>
                  <a:tcPr marT="45721" marB="457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1559">
                <a:tc>
                  <a:txBody>
                    <a:bodyPr/>
                    <a:lstStyle/>
                    <a:p>
                      <a:r>
                        <a:rPr lang="el-GR" sz="1100"/>
                        <a:t>4</a:t>
                      </a:r>
                    </a:p>
                  </a:txBody>
                  <a:tcPr marT="45721" marB="457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it-IT" sz="1100" dirty="0"/>
                        <a:t>National Super Computer Center in Guangzhou</a:t>
                      </a:r>
                      <a:br>
                        <a:rPr lang="it-IT" sz="1100" dirty="0"/>
                      </a:br>
                      <a:r>
                        <a:rPr lang="it-IT" sz="1100" dirty="0"/>
                        <a:t>China</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1" dirty="0">
                          <a:solidFill>
                            <a:schemeClr val="tx2"/>
                          </a:solidFill>
                        </a:rPr>
                        <a:t>Tianhe-2A</a:t>
                      </a:r>
                      <a:r>
                        <a:rPr lang="en-US" sz="1100" dirty="0">
                          <a:solidFill>
                            <a:schemeClr val="tx2"/>
                          </a:solidFill>
                        </a:rPr>
                        <a:t> - TH-IVB-FEP Cluster, Intel Xeon E5-2692v2 12C 2.2GHz, TH Express-2, Matrix-2000 </a:t>
                      </a:r>
                      <a:br>
                        <a:rPr lang="en-US" sz="1100" dirty="0">
                          <a:solidFill>
                            <a:schemeClr val="tx2"/>
                          </a:solidFill>
                        </a:rPr>
                      </a:br>
                      <a:r>
                        <a:rPr lang="en-US" sz="1100" dirty="0">
                          <a:solidFill>
                            <a:schemeClr val="tx2"/>
                          </a:solidFill>
                        </a:rPr>
                        <a:t>NUDT</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4,981,760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61,444.5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dirty="0"/>
                        <a:t>18,482</a:t>
                      </a:r>
                    </a:p>
                  </a:txBody>
                  <a:tcPr marT="45721" marB="457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1606">
                <a:tc>
                  <a:txBody>
                    <a:bodyPr/>
                    <a:lstStyle/>
                    <a:p>
                      <a:r>
                        <a:rPr lang="el-GR" sz="1100"/>
                        <a:t>5</a:t>
                      </a:r>
                    </a:p>
                  </a:txBody>
                  <a:tcPr marT="45721" marB="457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t>National Institute of Advanced Industrial Science and Technology (AIST)</a:t>
                      </a:r>
                      <a:br>
                        <a:rPr lang="en-US" sz="1100" dirty="0"/>
                      </a:br>
                      <a:r>
                        <a:rPr lang="en-US" sz="1100" dirty="0"/>
                        <a:t>Japan</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b="1" dirty="0">
                          <a:solidFill>
                            <a:schemeClr val="tx2"/>
                          </a:solidFill>
                        </a:rPr>
                        <a:t>AI Bridging Cloud Infrastructure (ABCI)</a:t>
                      </a:r>
                      <a:r>
                        <a:rPr lang="en-US" sz="1100" dirty="0">
                          <a:solidFill>
                            <a:schemeClr val="tx2"/>
                          </a:solidFill>
                        </a:rPr>
                        <a:t> - PRIMERGY CX2550 M4, Xeon Gold 6148 20C 2.4GHz, NVIDIA Tesla V100 SXM2, </a:t>
                      </a:r>
                      <a:r>
                        <a:rPr lang="en-US" sz="1100" dirty="0" err="1">
                          <a:solidFill>
                            <a:schemeClr val="tx2"/>
                          </a:solidFill>
                        </a:rPr>
                        <a:t>Infiniband</a:t>
                      </a:r>
                      <a:r>
                        <a:rPr lang="en-US" sz="1100" dirty="0">
                          <a:solidFill>
                            <a:schemeClr val="tx2"/>
                          </a:solidFill>
                        </a:rPr>
                        <a:t> EDR </a:t>
                      </a:r>
                      <a:br>
                        <a:rPr lang="en-US" sz="1100" dirty="0">
                          <a:solidFill>
                            <a:schemeClr val="tx2"/>
                          </a:solidFill>
                        </a:rPr>
                      </a:br>
                      <a:r>
                        <a:rPr lang="en-US" sz="1100" dirty="0">
                          <a:solidFill>
                            <a:schemeClr val="tx2"/>
                          </a:solidFill>
                        </a:rPr>
                        <a:t>Fujitsu</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391,680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a:t>19,880.0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1100" dirty="0"/>
                        <a:t>1,649</a:t>
                      </a:r>
                    </a:p>
                  </a:txBody>
                  <a:tcPr marT="45721" marB="457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25" name="Text Box 53"/>
          <p:cNvSpPr txBox="1">
            <a:spLocks noChangeArrowheads="1"/>
          </p:cNvSpPr>
          <p:nvPr/>
        </p:nvSpPr>
        <p:spPr bwMode="auto">
          <a:xfrm>
            <a:off x="2564879" y="44450"/>
            <a:ext cx="3088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2800" b="1" dirty="0">
                <a:solidFill>
                  <a:schemeClr val="accent2"/>
                </a:solidFill>
                <a:latin typeface="Calibri" pitchFamily="34" charset="0"/>
                <a:ea typeface="+mj-ea"/>
                <a:cs typeface="+mj-cs"/>
              </a:rPr>
              <a:t>Top 500  June 2018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09" name="Group 85"/>
          <p:cNvGraphicFramePr>
            <a:graphicFrameLocks noGrp="1"/>
          </p:cNvGraphicFramePr>
          <p:nvPr>
            <p:ph/>
          </p:nvPr>
        </p:nvGraphicFramePr>
        <p:xfrm>
          <a:off x="323850" y="579438"/>
          <a:ext cx="8208962" cy="5899151"/>
        </p:xfrm>
        <a:graphic>
          <a:graphicData uri="http://schemas.openxmlformats.org/drawingml/2006/table">
            <a:tbl>
              <a:tblPr/>
              <a:tblGrid>
                <a:gridCol w="992665">
                  <a:extLst>
                    <a:ext uri="{9D8B030D-6E8A-4147-A177-3AD203B41FA5}">
                      <a16:colId xmlns:a16="http://schemas.microsoft.com/office/drawing/2014/main" val="20000"/>
                    </a:ext>
                  </a:extLst>
                </a:gridCol>
                <a:gridCol w="1179455">
                  <a:extLst>
                    <a:ext uri="{9D8B030D-6E8A-4147-A177-3AD203B41FA5}">
                      <a16:colId xmlns:a16="http://schemas.microsoft.com/office/drawing/2014/main" val="20001"/>
                    </a:ext>
                  </a:extLst>
                </a:gridCol>
                <a:gridCol w="1676141">
                  <a:extLst>
                    <a:ext uri="{9D8B030D-6E8A-4147-A177-3AD203B41FA5}">
                      <a16:colId xmlns:a16="http://schemas.microsoft.com/office/drawing/2014/main" val="20002"/>
                    </a:ext>
                  </a:extLst>
                </a:gridCol>
                <a:gridCol w="1116514">
                  <a:extLst>
                    <a:ext uri="{9D8B030D-6E8A-4147-A177-3AD203B41FA5}">
                      <a16:colId xmlns:a16="http://schemas.microsoft.com/office/drawing/2014/main" val="20003"/>
                    </a:ext>
                  </a:extLst>
                </a:gridCol>
                <a:gridCol w="1117882">
                  <a:extLst>
                    <a:ext uri="{9D8B030D-6E8A-4147-A177-3AD203B41FA5}">
                      <a16:colId xmlns:a16="http://schemas.microsoft.com/office/drawing/2014/main" val="20004"/>
                    </a:ext>
                  </a:extLst>
                </a:gridCol>
                <a:gridCol w="973572">
                  <a:extLst>
                    <a:ext uri="{9D8B030D-6E8A-4147-A177-3AD203B41FA5}">
                      <a16:colId xmlns:a16="http://schemas.microsoft.com/office/drawing/2014/main" val="20005"/>
                    </a:ext>
                  </a:extLst>
                </a:gridCol>
                <a:gridCol w="1152733">
                  <a:extLst>
                    <a:ext uri="{9D8B030D-6E8A-4147-A177-3AD203B41FA5}">
                      <a16:colId xmlns:a16="http://schemas.microsoft.com/office/drawing/2014/main" val="20006"/>
                    </a:ext>
                  </a:extLst>
                </a:gridCol>
              </a:tblGrid>
              <a:tr h="6441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Name</a:t>
                      </a:r>
                    </a:p>
                  </a:txBody>
                  <a:tcPr marL="91433" marR="91433"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Rank in top 500</a:t>
                      </a:r>
                    </a:p>
                  </a:txBody>
                  <a:tcPr marL="91433" marR="9143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Hardware</a:t>
                      </a:r>
                    </a:p>
                  </a:txBody>
                  <a:tcPr marL="91433" marR="9143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Cores</a:t>
                      </a:r>
                    </a:p>
                  </a:txBody>
                  <a:tcPr marL="91433" marR="9143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Performance </a:t>
                      </a:r>
                      <a:r>
                        <a:rPr kumimoji="1" lang="en-US" altLang="ja-JP" sz="11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TFLOPS</a:t>
                      </a:r>
                      <a:endPar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3" marR="9143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b="1" dirty="0"/>
                        <a:t>Power (kW)</a:t>
                      </a:r>
                      <a:endPar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3" marR="9143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Power Efficiency (</a:t>
                      </a:r>
                      <a:r>
                        <a:rPr kumimoji="1" lang="en-US" altLang="ja-JP" sz="11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GFlops</a:t>
                      </a:r>
                      <a:r>
                        <a:rPr kumimoji="1" lang="en-US" altLang="ja-JP" sz="11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/watts)</a:t>
                      </a:r>
                    </a:p>
                  </a:txBody>
                  <a:tcPr marL="91433" marR="91433"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766">
                <a:tc>
                  <a:txBody>
                    <a:bodyPr/>
                    <a:lstStyle/>
                    <a:p>
                      <a:r>
                        <a:rPr lang="el-GR" sz="800"/>
                        <a:t>1 </a:t>
                      </a:r>
                    </a:p>
                  </a:txBody>
                  <a:tcPr marL="91433" marR="91433" marT="45722" marB="457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359</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b="1" dirty="0" err="1">
                          <a:solidFill>
                            <a:schemeClr val="tx2"/>
                          </a:solidFill>
                        </a:rPr>
                        <a:t>Shoubu</a:t>
                      </a:r>
                      <a:r>
                        <a:rPr lang="en-US" sz="800" b="1" dirty="0">
                          <a:solidFill>
                            <a:schemeClr val="tx2"/>
                          </a:solidFill>
                        </a:rPr>
                        <a:t> system B</a:t>
                      </a:r>
                      <a:r>
                        <a:rPr lang="en-US" sz="800" dirty="0">
                          <a:solidFill>
                            <a:schemeClr val="tx2"/>
                          </a:solidFill>
                        </a:rPr>
                        <a:t> - ZettaScaler-2.2, Xeon D-1571 16C 1.3GHz, </a:t>
                      </a:r>
                      <a:r>
                        <a:rPr lang="en-US" sz="800" dirty="0" err="1">
                          <a:solidFill>
                            <a:schemeClr val="tx2"/>
                          </a:solidFill>
                        </a:rPr>
                        <a:t>Infiniband</a:t>
                      </a:r>
                      <a:r>
                        <a:rPr lang="en-US" sz="800" dirty="0">
                          <a:solidFill>
                            <a:schemeClr val="tx2"/>
                          </a:solidFill>
                        </a:rPr>
                        <a:t> EDR, PEZY-SC2 </a:t>
                      </a:r>
                      <a:r>
                        <a:rPr lang="en-US" sz="800" dirty="0"/>
                        <a:t>, PEZY Computing / </a:t>
                      </a:r>
                      <a:r>
                        <a:rPr lang="en-US" sz="800" dirty="0" err="1"/>
                        <a:t>Exascaler</a:t>
                      </a:r>
                      <a:r>
                        <a:rPr lang="en-US" sz="800" dirty="0"/>
                        <a:t> Inc. </a:t>
                      </a:r>
                      <a:br>
                        <a:rPr lang="en-US" sz="800" dirty="0"/>
                      </a:br>
                      <a:r>
                        <a:rPr lang="en-US" sz="800" dirty="0"/>
                        <a:t>Advanced Center for Computing and Communication, RIKEN</a:t>
                      </a:r>
                      <a:br>
                        <a:rPr lang="en-US" sz="800" dirty="0"/>
                      </a:br>
                      <a:r>
                        <a:rPr lang="en-US" sz="800" dirty="0"/>
                        <a:t>Japan </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794,400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857.6</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47</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18.404</a:t>
                      </a:r>
                    </a:p>
                  </a:txBody>
                  <a:tcPr marL="91433" marR="91433" marT="45722" marB="457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41">
                <a:tc>
                  <a:txBody>
                    <a:bodyPr/>
                    <a:lstStyle/>
                    <a:p>
                      <a:r>
                        <a:rPr lang="el-GR" sz="800"/>
                        <a:t>2 </a:t>
                      </a:r>
                    </a:p>
                  </a:txBody>
                  <a:tcPr marL="91433" marR="91433" marT="45722" marB="457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419</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b="1" dirty="0"/>
                        <a:t>Suiren2</a:t>
                      </a:r>
                      <a:r>
                        <a:rPr lang="en-US" sz="800" dirty="0"/>
                        <a:t> - ZettaScaler-2.2, Xeon D-1571 16C 1.3GHz, </a:t>
                      </a:r>
                      <a:r>
                        <a:rPr lang="en-US" sz="800" dirty="0" err="1"/>
                        <a:t>Infiniband</a:t>
                      </a:r>
                      <a:r>
                        <a:rPr lang="en-US" sz="800" dirty="0"/>
                        <a:t> EDR, PEZY-SC2 , PEZY Computing / </a:t>
                      </a:r>
                      <a:r>
                        <a:rPr lang="en-US" sz="800" dirty="0" err="1"/>
                        <a:t>Exascaler</a:t>
                      </a:r>
                      <a:r>
                        <a:rPr lang="en-US" sz="800" dirty="0"/>
                        <a:t> Inc. </a:t>
                      </a:r>
                      <a:br>
                        <a:rPr lang="en-US" sz="800" dirty="0"/>
                      </a:br>
                      <a:r>
                        <a:rPr lang="en-US" sz="800" dirty="0"/>
                        <a:t>High Energy Accelerator Research Organization /KEK</a:t>
                      </a:r>
                      <a:br>
                        <a:rPr lang="en-US" sz="800" dirty="0"/>
                      </a:br>
                      <a:r>
                        <a:rPr lang="en-US" sz="800" dirty="0"/>
                        <a:t>Japan </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762,624</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798.0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47</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16.835</a:t>
                      </a:r>
                    </a:p>
                  </a:txBody>
                  <a:tcPr marL="91433" marR="91433" marT="45722" marB="457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917">
                <a:tc>
                  <a:txBody>
                    <a:bodyPr/>
                    <a:lstStyle/>
                    <a:p>
                      <a:r>
                        <a:rPr lang="el-GR" sz="800"/>
                        <a:t>3 </a:t>
                      </a:r>
                    </a:p>
                  </a:txBody>
                  <a:tcPr marL="91433" marR="91433" marT="45722" marB="457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385</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b="1" dirty="0"/>
                        <a:t>Sakura</a:t>
                      </a:r>
                      <a:r>
                        <a:rPr lang="en-US" sz="800" dirty="0"/>
                        <a:t> - ZettaScaler-2.2, Xeon E5-2618Lv3 8C 2.3GHz, </a:t>
                      </a:r>
                      <a:r>
                        <a:rPr lang="en-US" sz="800" dirty="0" err="1"/>
                        <a:t>Infiniband</a:t>
                      </a:r>
                      <a:r>
                        <a:rPr lang="en-US" sz="800" dirty="0"/>
                        <a:t> EDR, PEZY-SC2 , PEZY Computing / </a:t>
                      </a:r>
                      <a:r>
                        <a:rPr lang="en-US" sz="800" dirty="0" err="1"/>
                        <a:t>Exascaler</a:t>
                      </a:r>
                      <a:r>
                        <a:rPr lang="en-US" sz="800" dirty="0"/>
                        <a:t> Inc. </a:t>
                      </a:r>
                      <a:br>
                        <a:rPr lang="en-US" sz="800" dirty="0"/>
                      </a:br>
                      <a:r>
                        <a:rPr lang="en-US" sz="800" dirty="0"/>
                        <a:t>PEZY Computing K.K.</a:t>
                      </a:r>
                      <a:br>
                        <a:rPr lang="en-US" sz="800" dirty="0"/>
                      </a:br>
                      <a:r>
                        <a:rPr lang="en-US" sz="800" dirty="0"/>
                        <a:t>Japan </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794,400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824.7</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50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16.657</a:t>
                      </a:r>
                    </a:p>
                  </a:txBody>
                  <a:tcPr marL="91433" marR="91433" marT="45722" marB="457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917">
                <a:tc>
                  <a:txBody>
                    <a:bodyPr/>
                    <a:lstStyle/>
                    <a:p>
                      <a:r>
                        <a:rPr lang="el-GR" sz="800"/>
                        <a:t>4 </a:t>
                      </a:r>
                    </a:p>
                  </a:txBody>
                  <a:tcPr marL="91433" marR="91433" marT="45722" marB="457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227</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b="1" dirty="0"/>
                        <a:t>DGX </a:t>
                      </a:r>
                      <a:r>
                        <a:rPr lang="en-US" sz="800" b="1" dirty="0" err="1"/>
                        <a:t>SaturnV</a:t>
                      </a:r>
                      <a:r>
                        <a:rPr lang="en-US" sz="800" b="1" dirty="0"/>
                        <a:t> Volta</a:t>
                      </a:r>
                      <a:r>
                        <a:rPr lang="en-US" sz="800" dirty="0"/>
                        <a:t> - NVIDIA DGX-1 Volta36, Xeon E5-2698v4 20C 2.2GHz, </a:t>
                      </a:r>
                      <a:r>
                        <a:rPr lang="en-US" sz="800" dirty="0" err="1"/>
                        <a:t>Infiniband</a:t>
                      </a:r>
                      <a:r>
                        <a:rPr lang="en-US" sz="800" dirty="0"/>
                        <a:t> EDR, NVIDIA Tesla V100 , </a:t>
                      </a:r>
                      <a:r>
                        <a:rPr lang="en-US" sz="800" dirty="0" err="1"/>
                        <a:t>Nvidia</a:t>
                      </a:r>
                      <a:r>
                        <a:rPr lang="en-US" sz="800" dirty="0"/>
                        <a:t> </a:t>
                      </a:r>
                      <a:br>
                        <a:rPr lang="en-US" sz="800" dirty="0"/>
                      </a:br>
                      <a:r>
                        <a:rPr lang="en-US" sz="800" dirty="0"/>
                        <a:t>NVIDIA Corporation</a:t>
                      </a:r>
                      <a:br>
                        <a:rPr lang="en-US" sz="800" dirty="0"/>
                      </a:br>
                      <a:r>
                        <a:rPr lang="en-US" sz="800" dirty="0"/>
                        <a:t>United States </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22,440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1,070.0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97</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15.113</a:t>
                      </a:r>
                    </a:p>
                  </a:txBody>
                  <a:tcPr marL="91433" marR="91433" marT="45722" marB="457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9521">
                <a:tc>
                  <a:txBody>
                    <a:bodyPr/>
                    <a:lstStyle/>
                    <a:p>
                      <a:r>
                        <a:rPr lang="el-GR" sz="800"/>
                        <a:t>5 </a:t>
                      </a:r>
                    </a:p>
                  </a:txBody>
                  <a:tcPr marL="91433" marR="91433" marT="45722" marB="457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1</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b="1" dirty="0"/>
                        <a:t>Summit</a:t>
                      </a:r>
                      <a:r>
                        <a:rPr lang="en-US" sz="800" dirty="0"/>
                        <a:t> - IBM Power System AC922, IBM POWER9 22C 3.07GHz, NVIDIA Volta GV100, Dual-rail </a:t>
                      </a:r>
                      <a:r>
                        <a:rPr lang="en-US" sz="800" dirty="0" err="1"/>
                        <a:t>Mellanox</a:t>
                      </a:r>
                      <a:r>
                        <a:rPr lang="en-US" sz="800" dirty="0"/>
                        <a:t> EDR </a:t>
                      </a:r>
                      <a:r>
                        <a:rPr lang="en-US" sz="800" dirty="0" err="1"/>
                        <a:t>Infiniband</a:t>
                      </a:r>
                      <a:r>
                        <a:rPr lang="en-US" sz="800" dirty="0"/>
                        <a:t> , IBM </a:t>
                      </a:r>
                      <a:br>
                        <a:rPr lang="en-US" sz="800" dirty="0"/>
                      </a:br>
                      <a:r>
                        <a:rPr lang="en-US" sz="800" dirty="0"/>
                        <a:t>DOE/SC/Oak Ridge National Laboratory</a:t>
                      </a:r>
                      <a:br>
                        <a:rPr lang="en-US" sz="800" dirty="0"/>
                      </a:br>
                      <a:r>
                        <a:rPr lang="en-US" sz="800" dirty="0"/>
                        <a:t>United States </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a:t>2,282,544</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122,300.0</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8,806</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sz="800" dirty="0"/>
                        <a:t>13.889</a:t>
                      </a:r>
                    </a:p>
                  </a:txBody>
                  <a:tcPr marL="91433" marR="91433" marT="45722" marB="457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25" name="Text Box 53"/>
          <p:cNvSpPr txBox="1">
            <a:spLocks noChangeArrowheads="1"/>
          </p:cNvSpPr>
          <p:nvPr/>
        </p:nvSpPr>
        <p:spPr bwMode="auto">
          <a:xfrm>
            <a:off x="2220913" y="44450"/>
            <a:ext cx="40798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2800" b="1" dirty="0">
                <a:solidFill>
                  <a:srgbClr val="00B050"/>
                </a:solidFill>
                <a:latin typeface="Calibri" pitchFamily="34" charset="0"/>
                <a:ea typeface="+mj-ea"/>
                <a:cs typeface="+mj-cs"/>
              </a:rPr>
              <a:t>Top Green 500  June 2018</a:t>
            </a:r>
            <a:r>
              <a:rPr lang="ja-JP" altLang="en-US" sz="2800" b="1" dirty="0">
                <a:solidFill>
                  <a:srgbClr val="00B050"/>
                </a:solidFill>
                <a:latin typeface="Calibri" pitchFamily="34" charset="0"/>
                <a:ea typeface="+mj-ea"/>
                <a:cs typeface="+mj-cs"/>
              </a:rPr>
              <a:t> </a:t>
            </a:r>
            <a:endParaRPr lang="en-US" altLang="ja-JP" sz="2800" b="1" dirty="0">
              <a:solidFill>
                <a:srgbClr val="00B050"/>
              </a:solidFill>
              <a:latin typeface="Calibri" pitchFamily="34" charset="0"/>
              <a:ea typeface="+mj-ea"/>
              <a:cs typeface="+mj-cs"/>
            </a:endParaRPr>
          </a:p>
          <a:p>
            <a:pPr algn="ctr" eaLnBrk="1" hangingPunct="1">
              <a:defRPr/>
            </a:pPr>
            <a:endParaRPr lang="en-US" altLang="ja-JP" b="1" dirty="0"/>
          </a:p>
        </p:txBody>
      </p:sp>
      <p:sp>
        <p:nvSpPr>
          <p:cNvPr id="4" name="2 - Θέση αριθμού διαφάνειας">
            <a:extLst>
              <a:ext uri="{FF2B5EF4-FFF2-40B4-BE49-F238E27FC236}">
                <a16:creationId xmlns:a16="http://schemas.microsoft.com/office/drawing/2014/main" id="{4051265E-FE2B-FF4F-A07A-B4739F8F8B6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42</a:t>
            </a:fld>
            <a:endParaRPr lang="en-US" sz="1600" dirty="0">
              <a:latin typeface="Calibri"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25B7B9C-E85A-4813-B597-EC7B0948F861}" type="slidenum">
              <a:rPr lang="en-US" altLang="el-GR" sz="1400">
                <a:solidFill>
                  <a:schemeClr val="bg2"/>
                </a:solidFill>
              </a:rPr>
              <a:pPr/>
              <a:t>43</a:t>
            </a:fld>
            <a:endParaRPr lang="en-US" altLang="el-GR" sz="1400">
              <a:solidFill>
                <a:schemeClr val="bg2"/>
              </a:solidFill>
            </a:endParaRPr>
          </a:p>
        </p:txBody>
      </p:sp>
      <p:pic>
        <p:nvPicPr>
          <p:cNvPr id="45059" name="Picture 2" descr="Image result for top gflops per watt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3675"/>
            <a:ext cx="8417098" cy="587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D2541C2-1FEA-4A11-B54A-9179FCCF8C54}" type="slidenum">
              <a:rPr lang="en-US" altLang="el-GR" sz="1400">
                <a:solidFill>
                  <a:schemeClr val="bg2"/>
                </a:solidFill>
                <a:latin typeface="Calibri" panose="020F0502020204030204" pitchFamily="34" charset="0"/>
              </a:rPr>
              <a:pPr/>
              <a:t>44</a:t>
            </a:fld>
            <a:endParaRPr lang="en-US" altLang="el-GR" sz="1400">
              <a:solidFill>
                <a:schemeClr val="bg2"/>
              </a:solidFill>
              <a:latin typeface="Calibri" panose="020F0502020204030204" pitchFamily="34" charset="0"/>
            </a:endParaRPr>
          </a:p>
        </p:txBody>
      </p:sp>
      <p:sp>
        <p:nvSpPr>
          <p:cNvPr id="48131" name="Rectangle 3"/>
          <p:cNvSpPr>
            <a:spLocks noGrp="1" noChangeArrowheads="1"/>
          </p:cNvSpPr>
          <p:nvPr>
            <p:ph type="body" idx="1"/>
          </p:nvPr>
        </p:nvSpPr>
        <p:spPr>
          <a:xfrm>
            <a:off x="1042988" y="1700213"/>
            <a:ext cx="6551612" cy="481012"/>
          </a:xfrm>
        </p:spPr>
        <p:txBody>
          <a:bodyPr/>
          <a:lstStyle/>
          <a:p>
            <a:pPr algn="ctr">
              <a:lnSpc>
                <a:spcPct val="100000"/>
              </a:lnSpc>
              <a:spcBef>
                <a:spcPct val="50000"/>
              </a:spcBef>
              <a:buSzTx/>
              <a:buFontTx/>
              <a:buNone/>
            </a:pPr>
            <a:r>
              <a:rPr lang="el-GR" altLang="el-GR" sz="3600">
                <a:latin typeface="Calibri" panose="020F0502020204030204" pitchFamily="34" charset="0"/>
              </a:rPr>
              <a:t>Β. Μέρος</a:t>
            </a:r>
          </a:p>
          <a:p>
            <a:pPr>
              <a:lnSpc>
                <a:spcPct val="100000"/>
              </a:lnSpc>
              <a:spcBef>
                <a:spcPct val="50000"/>
              </a:spcBef>
              <a:buSzTx/>
              <a:buFontTx/>
              <a:buNone/>
            </a:pPr>
            <a:endParaRPr lang="el-GR" altLang="el-GR" sz="3600">
              <a:latin typeface="Calibri" panose="020F0502020204030204" pitchFamily="34" charset="0"/>
            </a:endParaRPr>
          </a:p>
          <a:p>
            <a:pPr algn="ctr">
              <a:lnSpc>
                <a:spcPct val="100000"/>
              </a:lnSpc>
              <a:spcBef>
                <a:spcPct val="50000"/>
              </a:spcBef>
              <a:buSzTx/>
              <a:buFontTx/>
              <a:buNone/>
            </a:pPr>
            <a:r>
              <a:rPr lang="el-GR" altLang="el-GR" sz="3600">
                <a:latin typeface="Calibri" panose="020F0502020204030204" pitchFamily="34" charset="0"/>
              </a:rPr>
              <a:t>Δομικά στοιχεία Υπολογιστή</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33F5F88-BFA2-4E6B-831D-065107FA6821}" type="slidenum">
              <a:rPr lang="en-US" altLang="el-GR" sz="1400">
                <a:solidFill>
                  <a:schemeClr val="bg2"/>
                </a:solidFill>
                <a:latin typeface="Calibri" panose="020F0502020204030204" pitchFamily="34" charset="0"/>
              </a:rPr>
              <a:pPr/>
              <a:t>45</a:t>
            </a:fld>
            <a:endParaRPr lang="en-US" altLang="el-GR" sz="1400">
              <a:solidFill>
                <a:schemeClr val="bg2"/>
              </a:solidFill>
              <a:latin typeface="Calibri" panose="020F0502020204030204" pitchFamily="34" charset="0"/>
            </a:endParaRPr>
          </a:p>
        </p:txBody>
      </p:sp>
      <p:sp>
        <p:nvSpPr>
          <p:cNvPr id="764930" name="Rectangle 2"/>
          <p:cNvSpPr>
            <a:spLocks noGrp="1" noChangeArrowheads="1"/>
          </p:cNvSpPr>
          <p:nvPr>
            <p:ph type="title"/>
          </p:nvPr>
        </p:nvSpPr>
        <p:spPr>
          <a:xfrm>
            <a:off x="-36513" y="115888"/>
            <a:ext cx="9180513" cy="598487"/>
          </a:xfrm>
        </p:spPr>
        <p:txBody>
          <a:bodyPr/>
          <a:lstStyle/>
          <a:p>
            <a:pPr>
              <a:defRPr/>
            </a:pPr>
            <a:r>
              <a:rPr lang="el-GR" sz="2800" dirty="0">
                <a:latin typeface="Calibri" pitchFamily="34" charset="0"/>
              </a:rPr>
              <a:t>Το Υπολογιστικό Μοντέλο</a:t>
            </a:r>
            <a:r>
              <a:rPr lang="en-US" sz="2800" dirty="0">
                <a:latin typeface="Calibri" pitchFamily="34" charset="0"/>
              </a:rPr>
              <a:t> Von-Neumann (1945)</a:t>
            </a:r>
          </a:p>
        </p:txBody>
      </p:sp>
      <p:sp>
        <p:nvSpPr>
          <p:cNvPr id="49156" name="Rectangle 3"/>
          <p:cNvSpPr>
            <a:spLocks noGrp="1" noChangeArrowheads="1"/>
          </p:cNvSpPr>
          <p:nvPr>
            <p:ph type="body" idx="1"/>
          </p:nvPr>
        </p:nvSpPr>
        <p:spPr>
          <a:xfrm>
            <a:off x="457200" y="764704"/>
            <a:ext cx="8229600" cy="2232025"/>
          </a:xfrm>
        </p:spPr>
        <p:txBody>
          <a:bodyPr/>
          <a:lstStyle/>
          <a:p>
            <a:pPr marL="36000">
              <a:lnSpc>
                <a:spcPct val="80000"/>
              </a:lnSpc>
              <a:spcBef>
                <a:spcPts val="600"/>
              </a:spcBef>
              <a:buFontTx/>
              <a:buNone/>
            </a:pPr>
            <a:r>
              <a:rPr lang="el-GR" dirty="0">
                <a:latin typeface="Calibri" pitchFamily="34" charset="0"/>
              </a:rPr>
              <a:t>Βασικές μονάδες ενός υπολογιστικού συστήματος</a:t>
            </a:r>
            <a:r>
              <a:rPr lang="en-US" dirty="0">
                <a:latin typeface="Calibri" pitchFamily="34" charset="0"/>
              </a:rPr>
              <a:t>:</a:t>
            </a:r>
          </a:p>
          <a:p>
            <a:pPr marL="36000" lvl="1">
              <a:lnSpc>
                <a:spcPct val="80000"/>
              </a:lnSpc>
              <a:spcBef>
                <a:spcPts val="600"/>
              </a:spcBef>
            </a:pPr>
            <a:r>
              <a:rPr lang="el-GR" sz="1800" dirty="0">
                <a:latin typeface="Calibri" pitchFamily="34" charset="0"/>
              </a:rPr>
              <a:t>Κεντρική Μονάδα Επεξεργασίας (</a:t>
            </a:r>
            <a:r>
              <a:rPr lang="en-US" sz="1800" dirty="0">
                <a:latin typeface="Calibri" pitchFamily="34" charset="0"/>
              </a:rPr>
              <a:t>Central Processing Unit </a:t>
            </a:r>
            <a:r>
              <a:rPr lang="el-GR" sz="1800" dirty="0">
                <a:latin typeface="Calibri" pitchFamily="34" charset="0"/>
              </a:rPr>
              <a:t>- </a:t>
            </a:r>
            <a:r>
              <a:rPr lang="en-US" sz="1800" dirty="0">
                <a:latin typeface="Calibri" pitchFamily="34" charset="0"/>
              </a:rPr>
              <a:t>CPU): Control Unit (instruction decode, sequencing of operations), Datapath (registers, arithmetic and logic unit, buses).</a:t>
            </a:r>
          </a:p>
          <a:p>
            <a:pPr marL="36000" lvl="1">
              <a:lnSpc>
                <a:spcPct val="80000"/>
              </a:lnSpc>
              <a:spcBef>
                <a:spcPts val="600"/>
              </a:spcBef>
            </a:pPr>
            <a:r>
              <a:rPr lang="el-GR" sz="1800" dirty="0">
                <a:latin typeface="Calibri" pitchFamily="34" charset="0"/>
              </a:rPr>
              <a:t>Μνήμη (</a:t>
            </a:r>
            <a:r>
              <a:rPr lang="en-US" sz="1800" dirty="0">
                <a:latin typeface="Calibri" pitchFamily="34" charset="0"/>
              </a:rPr>
              <a:t>memory</a:t>
            </a:r>
            <a:r>
              <a:rPr lang="el-GR" sz="1800" dirty="0">
                <a:latin typeface="Calibri" pitchFamily="34" charset="0"/>
              </a:rPr>
              <a:t>)</a:t>
            </a:r>
            <a:r>
              <a:rPr lang="en-US" sz="1800" dirty="0">
                <a:latin typeface="Calibri" pitchFamily="34" charset="0"/>
              </a:rPr>
              <a:t>:  </a:t>
            </a:r>
            <a:r>
              <a:rPr lang="el-GR" sz="1800" dirty="0">
                <a:latin typeface="Calibri" pitchFamily="34" charset="0"/>
              </a:rPr>
              <a:t>Αποθήκευση εντολών και τελεστών</a:t>
            </a:r>
            <a:r>
              <a:rPr lang="en-US" sz="1800" dirty="0">
                <a:latin typeface="Calibri" pitchFamily="34" charset="0"/>
              </a:rPr>
              <a:t>.</a:t>
            </a:r>
          </a:p>
          <a:p>
            <a:pPr marL="36000" lvl="1">
              <a:lnSpc>
                <a:spcPct val="80000"/>
              </a:lnSpc>
              <a:spcBef>
                <a:spcPts val="600"/>
              </a:spcBef>
            </a:pPr>
            <a:r>
              <a:rPr lang="el-GR" sz="1800" dirty="0">
                <a:latin typeface="Calibri" pitchFamily="34" charset="0"/>
              </a:rPr>
              <a:t>Είσοδος/Έξοδος (</a:t>
            </a:r>
            <a:r>
              <a:rPr lang="en-US" sz="1800" dirty="0" err="1">
                <a:latin typeface="Calibri" pitchFamily="34" charset="0"/>
              </a:rPr>
              <a:t>Input/Output</a:t>
            </a:r>
            <a:r>
              <a:rPr lang="en-US" sz="1800" dirty="0">
                <a:latin typeface="Calibri" pitchFamily="34" charset="0"/>
              </a:rPr>
              <a:t> </a:t>
            </a:r>
            <a:r>
              <a:rPr lang="el-GR" sz="1800" dirty="0">
                <a:latin typeface="Calibri" pitchFamily="34" charset="0"/>
              </a:rPr>
              <a:t>- </a:t>
            </a:r>
            <a:r>
              <a:rPr lang="en-US" sz="1800" dirty="0">
                <a:latin typeface="Calibri" pitchFamily="34" charset="0"/>
              </a:rPr>
              <a:t>I/O).</a:t>
            </a:r>
          </a:p>
          <a:p>
            <a:pPr marL="36000" lvl="1">
              <a:lnSpc>
                <a:spcPct val="80000"/>
              </a:lnSpc>
              <a:spcBef>
                <a:spcPts val="600"/>
              </a:spcBef>
            </a:pPr>
            <a:r>
              <a:rPr lang="el-GR" sz="1800" b="1" dirty="0">
                <a:solidFill>
                  <a:srgbClr val="000090"/>
                </a:solidFill>
                <a:latin typeface="Calibri" pitchFamily="34" charset="0"/>
              </a:rPr>
              <a:t>Η έννοια του «αποθηκευμένου προγράμματος»</a:t>
            </a:r>
            <a:r>
              <a:rPr lang="en-US" sz="1800" b="1" dirty="0">
                <a:solidFill>
                  <a:srgbClr val="000090"/>
                </a:solidFill>
                <a:latin typeface="Calibri" pitchFamily="34" charset="0"/>
              </a:rPr>
              <a:t>:  </a:t>
            </a:r>
            <a:r>
              <a:rPr lang="el-GR" sz="1800" b="1" dirty="0">
                <a:solidFill>
                  <a:srgbClr val="000090"/>
                </a:solidFill>
                <a:latin typeface="Calibri" pitchFamily="34" charset="0"/>
              </a:rPr>
              <a:t>Εντολές από ένα σύνολο εντολών εξάγονται από τη μνήμη και εκτελούνται μία-μία</a:t>
            </a:r>
            <a:r>
              <a:rPr lang="en-US" sz="1800" b="1" dirty="0">
                <a:solidFill>
                  <a:srgbClr val="000090"/>
                </a:solidFill>
                <a:latin typeface="Calibri" pitchFamily="34" charset="0"/>
              </a:rPr>
              <a:t>.</a:t>
            </a:r>
          </a:p>
          <a:p>
            <a:pPr marL="36000">
              <a:lnSpc>
                <a:spcPct val="80000"/>
              </a:lnSpc>
              <a:spcBef>
                <a:spcPts val="600"/>
              </a:spcBef>
              <a:buFontTx/>
              <a:buNone/>
            </a:pPr>
            <a:endParaRPr lang="en-US" altLang="el-GR" sz="1800" b="1" dirty="0">
              <a:solidFill>
                <a:srgbClr val="FF0000"/>
              </a:solidFill>
              <a:latin typeface="Calibri" panose="020F0502020204030204" pitchFamily="34" charset="0"/>
            </a:endParaRPr>
          </a:p>
        </p:txBody>
      </p:sp>
      <p:grpSp>
        <p:nvGrpSpPr>
          <p:cNvPr id="49157" name="Group 4"/>
          <p:cNvGrpSpPr>
            <a:grpSpLocks/>
          </p:cNvGrpSpPr>
          <p:nvPr/>
        </p:nvGrpSpPr>
        <p:grpSpPr bwMode="auto">
          <a:xfrm>
            <a:off x="908050" y="3071813"/>
            <a:ext cx="6832600" cy="3327400"/>
            <a:chOff x="776" y="1781"/>
            <a:chExt cx="4304" cy="2096"/>
          </a:xfrm>
        </p:grpSpPr>
        <p:sp>
          <p:nvSpPr>
            <p:cNvPr id="49158" name="Rectangle 5"/>
            <p:cNvSpPr>
              <a:spLocks noChangeArrowheads="1"/>
            </p:cNvSpPr>
            <p:nvPr/>
          </p:nvSpPr>
          <p:spPr bwMode="auto">
            <a:xfrm>
              <a:off x="2456" y="1973"/>
              <a:ext cx="800"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59" name="Rectangle 6"/>
            <p:cNvSpPr>
              <a:spLocks noChangeArrowheads="1"/>
            </p:cNvSpPr>
            <p:nvPr/>
          </p:nvSpPr>
          <p:spPr bwMode="auto">
            <a:xfrm>
              <a:off x="2456" y="2789"/>
              <a:ext cx="800"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60" name="Rectangle 7"/>
            <p:cNvSpPr>
              <a:spLocks noChangeArrowheads="1"/>
            </p:cNvSpPr>
            <p:nvPr/>
          </p:nvSpPr>
          <p:spPr bwMode="auto">
            <a:xfrm>
              <a:off x="1016" y="1973"/>
              <a:ext cx="800" cy="14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sz="2000" b="1">
                  <a:latin typeface="Calibri" panose="020F0502020204030204" pitchFamily="34" charset="0"/>
                </a:rPr>
                <a:t>-</a:t>
              </a:r>
            </a:p>
          </p:txBody>
        </p:sp>
        <p:sp>
          <p:nvSpPr>
            <p:cNvPr id="49161" name="Rectangle 8"/>
            <p:cNvSpPr>
              <a:spLocks noChangeArrowheads="1"/>
            </p:cNvSpPr>
            <p:nvPr/>
          </p:nvSpPr>
          <p:spPr bwMode="auto">
            <a:xfrm>
              <a:off x="1046" y="2464"/>
              <a:ext cx="77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Memory</a:t>
              </a:r>
            </a:p>
            <a:p>
              <a:endParaRPr lang="en-US" altLang="el-GR" sz="1000" b="1">
                <a:latin typeface="Calibri" panose="020F0502020204030204" pitchFamily="34" charset="0"/>
              </a:endParaRPr>
            </a:p>
            <a:p>
              <a:r>
                <a:rPr lang="en-US" altLang="el-GR" sz="1500" b="1">
                  <a:latin typeface="Calibri" panose="020F0502020204030204" pitchFamily="34" charset="0"/>
                </a:rPr>
                <a:t>(instructions,</a:t>
              </a:r>
            </a:p>
            <a:p>
              <a:r>
                <a:rPr lang="en-US" altLang="el-GR" sz="1500" b="1">
                  <a:latin typeface="Calibri" panose="020F0502020204030204" pitchFamily="34" charset="0"/>
                </a:rPr>
                <a:t>    data)</a:t>
              </a:r>
            </a:p>
          </p:txBody>
        </p:sp>
        <p:sp>
          <p:nvSpPr>
            <p:cNvPr id="49162" name="Rectangle 9"/>
            <p:cNvSpPr>
              <a:spLocks noChangeArrowheads="1"/>
            </p:cNvSpPr>
            <p:nvPr/>
          </p:nvSpPr>
          <p:spPr bwMode="auto">
            <a:xfrm>
              <a:off x="2534" y="2128"/>
              <a:ext cx="6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Control</a:t>
              </a:r>
            </a:p>
          </p:txBody>
        </p:sp>
        <p:sp>
          <p:nvSpPr>
            <p:cNvPr id="49163" name="Rectangle 10"/>
            <p:cNvSpPr>
              <a:spLocks noChangeArrowheads="1"/>
            </p:cNvSpPr>
            <p:nvPr/>
          </p:nvSpPr>
          <p:spPr bwMode="auto">
            <a:xfrm>
              <a:off x="2486" y="2848"/>
              <a:ext cx="739"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Datapath</a:t>
              </a:r>
            </a:p>
            <a:p>
              <a:r>
                <a:rPr lang="en-US" altLang="el-GR" sz="1500" b="1">
                  <a:latin typeface="Calibri" panose="020F0502020204030204" pitchFamily="34" charset="0"/>
                </a:rPr>
                <a:t>registers</a:t>
              </a:r>
            </a:p>
            <a:p>
              <a:r>
                <a:rPr lang="en-US" altLang="el-GR" sz="1500" b="1">
                  <a:latin typeface="Calibri" panose="020F0502020204030204" pitchFamily="34" charset="0"/>
                </a:rPr>
                <a:t>ALU, buses</a:t>
              </a:r>
            </a:p>
          </p:txBody>
        </p:sp>
        <p:sp>
          <p:nvSpPr>
            <p:cNvPr id="49164" name="Rectangle 11"/>
            <p:cNvSpPr>
              <a:spLocks noChangeArrowheads="1"/>
            </p:cNvSpPr>
            <p:nvPr/>
          </p:nvSpPr>
          <p:spPr bwMode="auto">
            <a:xfrm>
              <a:off x="2312" y="1877"/>
              <a:ext cx="1088" cy="18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65" name="Rectangle 12"/>
            <p:cNvSpPr>
              <a:spLocks noChangeArrowheads="1"/>
            </p:cNvSpPr>
            <p:nvPr/>
          </p:nvSpPr>
          <p:spPr bwMode="auto">
            <a:xfrm>
              <a:off x="2582" y="3472"/>
              <a:ext cx="4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 CPU</a:t>
              </a:r>
            </a:p>
          </p:txBody>
        </p:sp>
        <p:sp>
          <p:nvSpPr>
            <p:cNvPr id="49166" name="Rectangle 13"/>
            <p:cNvSpPr>
              <a:spLocks noChangeArrowheads="1"/>
            </p:cNvSpPr>
            <p:nvPr/>
          </p:nvSpPr>
          <p:spPr bwMode="auto">
            <a:xfrm>
              <a:off x="776" y="1781"/>
              <a:ext cx="4304" cy="20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67" name="Rectangle 14"/>
            <p:cNvSpPr>
              <a:spLocks noChangeArrowheads="1"/>
            </p:cNvSpPr>
            <p:nvPr/>
          </p:nvSpPr>
          <p:spPr bwMode="auto">
            <a:xfrm>
              <a:off x="806" y="3520"/>
              <a:ext cx="1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Computer System</a:t>
              </a:r>
            </a:p>
          </p:txBody>
        </p:sp>
        <p:sp>
          <p:nvSpPr>
            <p:cNvPr id="49168" name="Line 15"/>
            <p:cNvSpPr>
              <a:spLocks noChangeShapeType="1"/>
            </p:cNvSpPr>
            <p:nvPr/>
          </p:nvSpPr>
          <p:spPr bwMode="auto">
            <a:xfrm>
              <a:off x="1824" y="2685"/>
              <a:ext cx="48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l-GR"/>
            </a:p>
          </p:txBody>
        </p:sp>
        <p:grpSp>
          <p:nvGrpSpPr>
            <p:cNvPr id="49169" name="Group 16"/>
            <p:cNvGrpSpPr>
              <a:grpSpLocks/>
            </p:cNvGrpSpPr>
            <p:nvPr/>
          </p:nvGrpSpPr>
          <p:grpSpPr bwMode="auto">
            <a:xfrm>
              <a:off x="3884" y="1877"/>
              <a:ext cx="1088" cy="1895"/>
              <a:chOff x="3884" y="1877"/>
              <a:chExt cx="1088" cy="1895"/>
            </a:xfrm>
          </p:grpSpPr>
          <p:sp>
            <p:nvSpPr>
              <p:cNvPr id="49171" name="Rectangle 17"/>
              <p:cNvSpPr>
                <a:spLocks noChangeArrowheads="1"/>
              </p:cNvSpPr>
              <p:nvPr/>
            </p:nvSpPr>
            <p:spPr bwMode="auto">
              <a:xfrm>
                <a:off x="4028" y="2837"/>
                <a:ext cx="800"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72" name="Rectangle 18"/>
              <p:cNvSpPr>
                <a:spLocks noChangeArrowheads="1"/>
              </p:cNvSpPr>
              <p:nvPr/>
            </p:nvSpPr>
            <p:spPr bwMode="auto">
              <a:xfrm>
                <a:off x="4028" y="1973"/>
                <a:ext cx="800"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73" name="Rectangle 19"/>
              <p:cNvSpPr>
                <a:spLocks noChangeArrowheads="1"/>
              </p:cNvSpPr>
              <p:nvPr/>
            </p:nvSpPr>
            <p:spPr bwMode="auto">
              <a:xfrm>
                <a:off x="4154" y="2176"/>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Input</a:t>
                </a:r>
              </a:p>
            </p:txBody>
          </p:sp>
          <p:sp>
            <p:nvSpPr>
              <p:cNvPr id="49174" name="Rectangle 20"/>
              <p:cNvSpPr>
                <a:spLocks noChangeArrowheads="1"/>
              </p:cNvSpPr>
              <p:nvPr/>
            </p:nvSpPr>
            <p:spPr bwMode="auto">
              <a:xfrm>
                <a:off x="4106" y="3040"/>
                <a:ext cx="5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Output</a:t>
                </a:r>
              </a:p>
            </p:txBody>
          </p:sp>
          <p:sp>
            <p:nvSpPr>
              <p:cNvPr id="49175" name="Rectangle 21"/>
              <p:cNvSpPr>
                <a:spLocks noChangeArrowheads="1"/>
              </p:cNvSpPr>
              <p:nvPr/>
            </p:nvSpPr>
            <p:spPr bwMode="auto">
              <a:xfrm>
                <a:off x="3884" y="1877"/>
                <a:ext cx="1088" cy="18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49176" name="Rectangle 22"/>
              <p:cNvSpPr>
                <a:spLocks noChangeArrowheads="1"/>
              </p:cNvSpPr>
              <p:nvPr/>
            </p:nvSpPr>
            <p:spPr bwMode="auto">
              <a:xfrm>
                <a:off x="3962" y="3520"/>
                <a:ext cx="8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I/O Devices</a:t>
                </a:r>
              </a:p>
            </p:txBody>
          </p:sp>
        </p:grpSp>
        <p:sp>
          <p:nvSpPr>
            <p:cNvPr id="49170" name="Line 23"/>
            <p:cNvSpPr>
              <a:spLocks noChangeShapeType="1"/>
            </p:cNvSpPr>
            <p:nvPr/>
          </p:nvSpPr>
          <p:spPr bwMode="auto">
            <a:xfrm>
              <a:off x="3387" y="2733"/>
              <a:ext cx="48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l-G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2419685-984C-46C8-B123-73988B2216E0}" type="slidenum">
              <a:rPr lang="en-US" altLang="el-GR" sz="1400">
                <a:solidFill>
                  <a:schemeClr val="bg2"/>
                </a:solidFill>
                <a:latin typeface="Calibri" panose="020F0502020204030204" pitchFamily="34" charset="0"/>
              </a:rPr>
              <a:pPr/>
              <a:t>46</a:t>
            </a:fld>
            <a:endParaRPr lang="en-US" altLang="el-GR" sz="1400">
              <a:solidFill>
                <a:schemeClr val="bg2"/>
              </a:solidFill>
              <a:latin typeface="Calibri" panose="020F0502020204030204" pitchFamily="34" charset="0"/>
            </a:endParaRPr>
          </a:p>
        </p:txBody>
      </p:sp>
      <p:pic>
        <p:nvPicPr>
          <p:cNvPr id="50179" name="Picture 2" descr="princ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488950"/>
            <a:ext cx="7521575"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082766D-A504-4D58-AD66-E8777FE9259A}" type="slidenum">
              <a:rPr lang="en-US" altLang="el-GR" sz="1400">
                <a:solidFill>
                  <a:schemeClr val="bg2"/>
                </a:solidFill>
                <a:latin typeface="Calibri" panose="020F0502020204030204" pitchFamily="34" charset="0"/>
              </a:rPr>
              <a:pPr/>
              <a:t>47</a:t>
            </a:fld>
            <a:endParaRPr lang="en-US" altLang="el-GR" sz="1400">
              <a:solidFill>
                <a:schemeClr val="bg2"/>
              </a:solidFill>
              <a:latin typeface="Calibri" panose="020F0502020204030204" pitchFamily="34" charset="0"/>
            </a:endParaRPr>
          </a:p>
        </p:txBody>
      </p:sp>
      <p:sp>
        <p:nvSpPr>
          <p:cNvPr id="51203" name="Text Box 2"/>
          <p:cNvSpPr txBox="1">
            <a:spLocks noChangeArrowheads="1"/>
          </p:cNvSpPr>
          <p:nvPr/>
        </p:nvSpPr>
        <p:spPr bwMode="auto">
          <a:xfrm>
            <a:off x="0" y="5643563"/>
            <a:ext cx="547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l-GR" altLang="el-GR" sz="1400" b="1">
                <a:latin typeface="Calibri" panose="020F0502020204030204" pitchFamily="34" charset="0"/>
              </a:rPr>
              <a:t>Harvard Mark I – IBM ASCC </a:t>
            </a:r>
            <a:r>
              <a:rPr lang="en-US" altLang="el-GR" sz="1400" b="1">
                <a:latin typeface="Calibri" panose="020F0502020204030204" pitchFamily="34" charset="0"/>
              </a:rPr>
              <a:t>1944 ( instructions on </a:t>
            </a:r>
            <a:r>
              <a:rPr lang="el-GR" altLang="el-GR" sz="1400" b="1">
                <a:latin typeface="Calibri" panose="020F0502020204030204" pitchFamily="34" charset="0"/>
              </a:rPr>
              <a:t>punched tape (24 bits wide) and data in electro-mechanical counters (23 digits wide)</a:t>
            </a:r>
            <a:r>
              <a:rPr lang="el-GR" altLang="el-GR" sz="1400">
                <a:latin typeface="Calibri" panose="020F0502020204030204" pitchFamily="34" charset="0"/>
              </a:rPr>
              <a:t> </a:t>
            </a:r>
          </a:p>
        </p:txBody>
      </p:sp>
      <p:pic>
        <p:nvPicPr>
          <p:cNvPr id="512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3643313"/>
            <a:ext cx="35274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4"/>
          <p:cNvSpPr>
            <a:spLocks noChangeArrowheads="1"/>
          </p:cNvSpPr>
          <p:nvPr/>
        </p:nvSpPr>
        <p:spPr bwMode="auto">
          <a:xfrm>
            <a:off x="35496" y="25460"/>
            <a:ext cx="9004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l-GR" sz="2800" b="1" dirty="0">
                <a:solidFill>
                  <a:schemeClr val="accent2"/>
                </a:solidFill>
                <a:latin typeface="Calibri" panose="020F0502020204030204" pitchFamily="34" charset="0"/>
              </a:rPr>
              <a:t>IBM Automatic Sequence Controlled Calculator (ASCC) </a:t>
            </a:r>
          </a:p>
        </p:txBody>
      </p:sp>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4314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785813"/>
            <a:ext cx="4140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8" name="Rectangle 7"/>
          <p:cNvSpPr>
            <a:spLocks noChangeArrowheads="1"/>
          </p:cNvSpPr>
          <p:nvPr/>
        </p:nvSpPr>
        <p:spPr bwMode="auto">
          <a:xfrm>
            <a:off x="71438" y="3643313"/>
            <a:ext cx="5184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Tx/>
              <a:buChar char="•"/>
            </a:pPr>
            <a:r>
              <a:rPr lang="en-US" altLang="el-GR">
                <a:latin typeface="Calibri" panose="020F0502020204030204" pitchFamily="34" charset="0"/>
              </a:rPr>
              <a:t>765,000 components </a:t>
            </a:r>
          </a:p>
          <a:p>
            <a:pPr>
              <a:buFontTx/>
              <a:buChar char="•"/>
            </a:pPr>
            <a:r>
              <a:rPr lang="en-US" altLang="el-GR">
                <a:latin typeface="Calibri" panose="020F0502020204030204" pitchFamily="34" charset="0"/>
              </a:rPr>
              <a:t>hundreds of miles of wire</a:t>
            </a:r>
          </a:p>
          <a:p>
            <a:pPr>
              <a:buFontTx/>
              <a:buChar char="•"/>
            </a:pPr>
            <a:r>
              <a:rPr lang="en-US" altLang="el-GR">
                <a:latin typeface="Calibri" panose="020F0502020204030204" pitchFamily="34" charset="0"/>
              </a:rPr>
              <a:t>size 16 m in length, 2.4 m in height, 61 cm deep. </a:t>
            </a:r>
          </a:p>
          <a:p>
            <a:pPr>
              <a:buFontTx/>
              <a:buChar char="•"/>
            </a:pPr>
            <a:r>
              <a:rPr lang="en-US" altLang="el-GR">
                <a:latin typeface="Calibri" panose="020F0502020204030204" pitchFamily="34" charset="0"/>
              </a:rPr>
              <a:t>4500 kg</a:t>
            </a:r>
            <a:endParaRPr lang="el-GR" altLang="el-GR">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2 - Θέση αριθμού διαφάνειας"/>
          <p:cNvSpPr>
            <a:spLocks noGrp="1"/>
          </p:cNvSpPr>
          <p:nvPr>
            <p:ph type="sldNum" sz="quarter" idx="11"/>
          </p:nvPr>
        </p:nvSpPr>
        <p:spPr>
          <a:noFill/>
        </p:spPr>
        <p:txBody>
          <a:bodyPr/>
          <a:lstStyle/>
          <a:p>
            <a:fld id="{51CB3AEA-CC42-4E63-9E26-408E9128C0BF}" type="slidenum">
              <a:rPr lang="en-US" smtClean="0">
                <a:latin typeface="Calibri" pitchFamily="34" charset="0"/>
              </a:rPr>
              <a:pPr/>
              <a:t>48</a:t>
            </a:fld>
            <a:endParaRPr lang="en-US">
              <a:latin typeface="Calibri" pitchFamily="34" charset="0"/>
            </a:endParaRPr>
          </a:p>
        </p:txBody>
      </p:sp>
      <p:pic>
        <p:nvPicPr>
          <p:cNvPr id="46084" name="Picture 2" descr="harvard"/>
          <p:cNvPicPr>
            <a:picLocks noChangeAspect="1" noChangeArrowheads="1"/>
          </p:cNvPicPr>
          <p:nvPr/>
        </p:nvPicPr>
        <p:blipFill>
          <a:blip r:embed="rId3" cstate="print"/>
          <a:srcRect/>
          <a:stretch>
            <a:fillRect/>
          </a:stretch>
        </p:blipFill>
        <p:spPr bwMode="auto">
          <a:xfrm>
            <a:off x="384908" y="315864"/>
            <a:ext cx="8291548" cy="5993456"/>
          </a:xfrm>
          <a:prstGeom prst="rect">
            <a:avLst/>
          </a:prstGeom>
          <a:noFill/>
          <a:ln w="9525">
            <a:noFill/>
            <a:miter lim="800000"/>
            <a:headEnd/>
            <a:tailEnd/>
          </a:ln>
        </p:spPr>
      </p:pic>
      <p:cxnSp>
        <p:nvCxnSpPr>
          <p:cNvPr id="5" name="Straight Arrow Connector 4"/>
          <p:cNvCxnSpPr/>
          <p:nvPr/>
        </p:nvCxnSpPr>
        <p:spPr>
          <a:xfrm>
            <a:off x="1835696" y="1052736"/>
            <a:ext cx="72008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020272" y="980728"/>
            <a:ext cx="79208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043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342900" y="228600"/>
            <a:ext cx="8458200" cy="414338"/>
          </a:xfrm>
        </p:spPr>
        <p:txBody>
          <a:bodyPr/>
          <a:lstStyle/>
          <a:p>
            <a:pPr eaLnBrk="1" hangingPunct="1">
              <a:defRPr/>
            </a:pPr>
            <a:r>
              <a:rPr lang="el-GR" dirty="0">
                <a:latin typeface="Calibri" pitchFamily="34" charset="0"/>
              </a:rPr>
              <a:t>Συστατικά τυπικού Υπολογιστή</a:t>
            </a:r>
            <a:endParaRPr lang="en-US" dirty="0">
              <a:latin typeface="Calibri" pitchFamily="34" charset="0"/>
            </a:endParaRPr>
          </a:p>
        </p:txBody>
      </p:sp>
      <p:sp>
        <p:nvSpPr>
          <p:cNvPr id="53251" name="5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1D51CA6-CBA7-484C-9CDA-979E08B172EA}" type="slidenum">
              <a:rPr lang="en-US" altLang="el-GR" sz="1400">
                <a:solidFill>
                  <a:schemeClr val="bg2"/>
                </a:solidFill>
                <a:latin typeface="Calibri" panose="020F0502020204030204" pitchFamily="34" charset="0"/>
              </a:rPr>
              <a:pPr/>
              <a:t>49</a:t>
            </a:fld>
            <a:endParaRPr lang="en-US" altLang="el-GR" sz="1400">
              <a:solidFill>
                <a:schemeClr val="bg2"/>
              </a:solidFill>
              <a:latin typeface="Calibri" panose="020F0502020204030204" pitchFamily="34" charset="0"/>
            </a:endParaRPr>
          </a:p>
        </p:txBody>
      </p:sp>
      <p:sp>
        <p:nvSpPr>
          <p:cNvPr id="53252" name="Rectangle 3"/>
          <p:cNvSpPr>
            <a:spLocks noChangeArrowheads="1"/>
          </p:cNvSpPr>
          <p:nvPr/>
        </p:nvSpPr>
        <p:spPr bwMode="auto">
          <a:xfrm>
            <a:off x="1660525" y="2995613"/>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53" name="Rectangle 4"/>
          <p:cNvSpPr>
            <a:spLocks noChangeArrowheads="1"/>
          </p:cNvSpPr>
          <p:nvPr/>
        </p:nvSpPr>
        <p:spPr bwMode="auto">
          <a:xfrm>
            <a:off x="1870075" y="3429000"/>
            <a:ext cx="1631950" cy="217011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54" name="Rectangle 5"/>
          <p:cNvSpPr>
            <a:spLocks noChangeArrowheads="1"/>
          </p:cNvSpPr>
          <p:nvPr/>
        </p:nvSpPr>
        <p:spPr bwMode="auto">
          <a:xfrm>
            <a:off x="1798638" y="3573463"/>
            <a:ext cx="17700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pPr>
            <a:r>
              <a:rPr lang="en-US" altLang="el-GR" sz="1600" b="1">
                <a:latin typeface="Calibri" panose="020F0502020204030204" pitchFamily="34" charset="0"/>
              </a:rPr>
              <a:t> Processor</a:t>
            </a:r>
            <a:r>
              <a:rPr lang="el-GR" altLang="el-GR" sz="1600" b="1">
                <a:latin typeface="Calibri" panose="020F0502020204030204" pitchFamily="34" charset="0"/>
              </a:rPr>
              <a:t> (</a:t>
            </a:r>
            <a:r>
              <a:rPr lang="en-US" altLang="el-GR" sz="1600" b="1">
                <a:latin typeface="Calibri" panose="020F0502020204030204" pitchFamily="34" charset="0"/>
              </a:rPr>
              <a:t>CPU)</a:t>
            </a:r>
          </a:p>
          <a:p>
            <a:pPr algn="ctr">
              <a:lnSpc>
                <a:spcPct val="85000"/>
              </a:lnSpc>
            </a:pPr>
            <a:r>
              <a:rPr lang="en-US" altLang="el-GR" sz="1600" b="1">
                <a:latin typeface="Calibri" panose="020F0502020204030204" pitchFamily="34" charset="0"/>
              </a:rPr>
              <a:t> </a:t>
            </a:r>
            <a:r>
              <a:rPr lang="en-US" altLang="el-GR" sz="1600">
                <a:latin typeface="Calibri" panose="020F0502020204030204" pitchFamily="34" charset="0"/>
              </a:rPr>
              <a:t>(active)</a:t>
            </a:r>
            <a:endParaRPr lang="en-US" altLang="el-GR" sz="1600" b="1">
              <a:latin typeface="Calibri" panose="020F0502020204030204" pitchFamily="34" charset="0"/>
            </a:endParaRPr>
          </a:p>
        </p:txBody>
      </p:sp>
      <p:sp>
        <p:nvSpPr>
          <p:cNvPr id="53255" name="Rectangle 6"/>
          <p:cNvSpPr>
            <a:spLocks noChangeArrowheads="1"/>
          </p:cNvSpPr>
          <p:nvPr/>
        </p:nvSpPr>
        <p:spPr bwMode="auto">
          <a:xfrm>
            <a:off x="3624263" y="3402013"/>
            <a:ext cx="1455737"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56" name="Rectangle 7"/>
          <p:cNvSpPr>
            <a:spLocks noChangeArrowheads="1"/>
          </p:cNvSpPr>
          <p:nvPr/>
        </p:nvSpPr>
        <p:spPr bwMode="auto">
          <a:xfrm>
            <a:off x="5191125" y="3402013"/>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57" name="Rectangle 8"/>
          <p:cNvSpPr>
            <a:spLocks noChangeArrowheads="1"/>
          </p:cNvSpPr>
          <p:nvPr/>
        </p:nvSpPr>
        <p:spPr bwMode="auto">
          <a:xfrm>
            <a:off x="2301875" y="3090863"/>
            <a:ext cx="1082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latin typeface="Calibri" panose="020F0502020204030204" pitchFamily="34" charset="0"/>
              </a:rPr>
              <a:t>Computer</a:t>
            </a:r>
          </a:p>
        </p:txBody>
      </p:sp>
      <p:sp>
        <p:nvSpPr>
          <p:cNvPr id="53258" name="AutoShape 9"/>
          <p:cNvSpPr>
            <a:spLocks noChangeArrowheads="1"/>
          </p:cNvSpPr>
          <p:nvPr/>
        </p:nvSpPr>
        <p:spPr bwMode="auto">
          <a:xfrm>
            <a:off x="2244725" y="4087813"/>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59" name="AutoShape 10"/>
          <p:cNvSpPr>
            <a:spLocks noChangeArrowheads="1"/>
          </p:cNvSpPr>
          <p:nvPr/>
        </p:nvSpPr>
        <p:spPr bwMode="auto">
          <a:xfrm>
            <a:off x="2244725" y="4849813"/>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60" name="Rectangle 11"/>
          <p:cNvSpPr>
            <a:spLocks noChangeArrowheads="1"/>
          </p:cNvSpPr>
          <p:nvPr/>
        </p:nvSpPr>
        <p:spPr bwMode="auto">
          <a:xfrm>
            <a:off x="2295525" y="4164013"/>
            <a:ext cx="833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solidFill>
                  <a:srgbClr val="5890BA"/>
                </a:solidFill>
                <a:latin typeface="Calibri" panose="020F0502020204030204" pitchFamily="34" charset="0"/>
              </a:rPr>
              <a:t>Control</a:t>
            </a:r>
          </a:p>
          <a:p>
            <a:pPr>
              <a:lnSpc>
                <a:spcPct val="85000"/>
              </a:lnSpc>
            </a:pPr>
            <a:r>
              <a:rPr lang="en-US" altLang="el-GR" sz="1800" b="1">
                <a:solidFill>
                  <a:srgbClr val="5890BA"/>
                </a:solidFill>
                <a:latin typeface="Calibri" panose="020F0502020204030204" pitchFamily="34" charset="0"/>
              </a:rPr>
              <a:t>Unit</a:t>
            </a:r>
          </a:p>
        </p:txBody>
      </p:sp>
      <p:sp>
        <p:nvSpPr>
          <p:cNvPr id="53261" name="Rectangle 12"/>
          <p:cNvSpPr>
            <a:spLocks noChangeArrowheads="1"/>
          </p:cNvSpPr>
          <p:nvPr/>
        </p:nvSpPr>
        <p:spPr bwMode="auto">
          <a:xfrm>
            <a:off x="2193925" y="5014913"/>
            <a:ext cx="1206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pPr>
            <a:r>
              <a:rPr lang="en-US" altLang="el-GR" sz="1800" b="1">
                <a:solidFill>
                  <a:srgbClr val="5890BA"/>
                </a:solidFill>
                <a:latin typeface="Calibri" panose="020F0502020204030204" pitchFamily="34" charset="0"/>
              </a:rPr>
              <a:t>Datapath</a:t>
            </a:r>
          </a:p>
          <a:p>
            <a:pPr algn="ctr">
              <a:lnSpc>
                <a:spcPct val="85000"/>
              </a:lnSpc>
            </a:pPr>
            <a:endParaRPr lang="en-US" altLang="el-GR" sz="1800" b="1">
              <a:latin typeface="Calibri" panose="020F0502020204030204" pitchFamily="34" charset="0"/>
            </a:endParaRPr>
          </a:p>
        </p:txBody>
      </p:sp>
      <p:sp>
        <p:nvSpPr>
          <p:cNvPr id="53262" name="Rectangle 13"/>
          <p:cNvSpPr>
            <a:spLocks noChangeArrowheads="1"/>
          </p:cNvSpPr>
          <p:nvPr/>
        </p:nvSpPr>
        <p:spPr bwMode="auto">
          <a:xfrm>
            <a:off x="3541713" y="3598863"/>
            <a:ext cx="15843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pPr>
            <a:r>
              <a:rPr lang="en-US" altLang="el-GR" sz="1800" b="1">
                <a:latin typeface="Calibri" panose="020F0502020204030204" pitchFamily="34" charset="0"/>
              </a:rPr>
              <a:t>Memory</a:t>
            </a:r>
          </a:p>
          <a:p>
            <a:pPr algn="ctr">
              <a:lnSpc>
                <a:spcPct val="85000"/>
              </a:lnSpc>
            </a:pPr>
            <a:r>
              <a:rPr lang="en-US" altLang="el-GR" sz="1800">
                <a:latin typeface="Calibri" panose="020F0502020204030204" pitchFamily="34" charset="0"/>
              </a:rPr>
              <a:t>(passive)</a:t>
            </a:r>
            <a:endParaRPr lang="en-US" altLang="el-GR" sz="1800" b="1">
              <a:latin typeface="Calibri" panose="020F0502020204030204" pitchFamily="34" charset="0"/>
            </a:endParaRPr>
          </a:p>
          <a:p>
            <a:pPr algn="ctr">
              <a:lnSpc>
                <a:spcPct val="85000"/>
              </a:lnSpc>
            </a:pPr>
            <a:endParaRPr lang="en-US" altLang="el-GR" sz="1800" b="1">
              <a:latin typeface="Calibri" panose="020F0502020204030204" pitchFamily="34" charset="0"/>
            </a:endParaRPr>
          </a:p>
          <a:p>
            <a:pPr algn="ctr">
              <a:lnSpc>
                <a:spcPct val="85000"/>
              </a:lnSpc>
            </a:pPr>
            <a:r>
              <a:rPr lang="en-US" altLang="el-GR" sz="1800">
                <a:latin typeface="Calibri" panose="020F0502020204030204" pitchFamily="34" charset="0"/>
              </a:rPr>
              <a:t>(</a:t>
            </a:r>
            <a:r>
              <a:rPr lang="el-GR" altLang="el-GR" sz="1800">
                <a:latin typeface="Calibri" panose="020F0502020204030204" pitchFamily="34" charset="0"/>
              </a:rPr>
              <a:t>προγράμματα και δεδομένα είναι ενεργά κατά την εκτέλεση</a:t>
            </a:r>
            <a:r>
              <a:rPr lang="en-US" altLang="el-GR" sz="1800">
                <a:latin typeface="Calibri" panose="020F0502020204030204" pitchFamily="34" charset="0"/>
              </a:rPr>
              <a:t>)</a:t>
            </a:r>
            <a:endParaRPr lang="en-US" altLang="el-GR" sz="1800" b="1">
              <a:latin typeface="Calibri" panose="020F0502020204030204" pitchFamily="34" charset="0"/>
            </a:endParaRPr>
          </a:p>
        </p:txBody>
      </p:sp>
      <p:sp>
        <p:nvSpPr>
          <p:cNvPr id="53263" name="Rectangle 14"/>
          <p:cNvSpPr>
            <a:spLocks noChangeArrowheads="1"/>
          </p:cNvSpPr>
          <p:nvPr/>
        </p:nvSpPr>
        <p:spPr bwMode="auto">
          <a:xfrm>
            <a:off x="5324475" y="3598863"/>
            <a:ext cx="8556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latin typeface="Calibri" panose="020F0502020204030204" pitchFamily="34" charset="0"/>
              </a:rPr>
              <a:t>Devices</a:t>
            </a:r>
          </a:p>
        </p:txBody>
      </p:sp>
      <p:sp>
        <p:nvSpPr>
          <p:cNvPr id="53264" name="AutoShape 15"/>
          <p:cNvSpPr>
            <a:spLocks noChangeArrowheads="1"/>
          </p:cNvSpPr>
          <p:nvPr/>
        </p:nvSpPr>
        <p:spPr bwMode="auto">
          <a:xfrm>
            <a:off x="5318125" y="3935413"/>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65" name="AutoShape 16"/>
          <p:cNvSpPr>
            <a:spLocks noChangeArrowheads="1"/>
          </p:cNvSpPr>
          <p:nvPr/>
        </p:nvSpPr>
        <p:spPr bwMode="auto">
          <a:xfrm>
            <a:off x="5318125" y="4900613"/>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3266" name="Rectangle 17"/>
          <p:cNvSpPr>
            <a:spLocks noChangeArrowheads="1"/>
          </p:cNvSpPr>
          <p:nvPr/>
        </p:nvSpPr>
        <p:spPr bwMode="auto">
          <a:xfrm>
            <a:off x="5375275" y="4106863"/>
            <a:ext cx="6397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solidFill>
                  <a:srgbClr val="5890BA"/>
                </a:solidFill>
                <a:latin typeface="Calibri" panose="020F0502020204030204" pitchFamily="34" charset="0"/>
              </a:rPr>
              <a:t>Input</a:t>
            </a:r>
          </a:p>
        </p:txBody>
      </p:sp>
      <p:sp>
        <p:nvSpPr>
          <p:cNvPr id="53267" name="Rectangle 18"/>
          <p:cNvSpPr>
            <a:spLocks noChangeArrowheads="1"/>
          </p:cNvSpPr>
          <p:nvPr/>
        </p:nvSpPr>
        <p:spPr bwMode="auto">
          <a:xfrm>
            <a:off x="5375275" y="5072063"/>
            <a:ext cx="814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solidFill>
                  <a:srgbClr val="5890BA"/>
                </a:solidFill>
                <a:latin typeface="Calibri" panose="020F0502020204030204" pitchFamily="34" charset="0"/>
              </a:rPr>
              <a:t>Output</a:t>
            </a:r>
          </a:p>
        </p:txBody>
      </p:sp>
      <p:sp>
        <p:nvSpPr>
          <p:cNvPr id="53268" name="Text Box 19"/>
          <p:cNvSpPr txBox="1">
            <a:spLocks noChangeArrowheads="1"/>
          </p:cNvSpPr>
          <p:nvPr/>
        </p:nvSpPr>
        <p:spPr bwMode="auto">
          <a:xfrm>
            <a:off x="7070725" y="3025775"/>
            <a:ext cx="1430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solidFill>
                  <a:srgbClr val="FF0000"/>
                </a:solidFill>
                <a:latin typeface="Calibri" panose="020F0502020204030204" pitchFamily="34" charset="0"/>
              </a:rPr>
              <a:t>Keyboard, </a:t>
            </a:r>
            <a:br>
              <a:rPr lang="en-US" altLang="el-GR" sz="2000" b="1">
                <a:solidFill>
                  <a:srgbClr val="FF0000"/>
                </a:solidFill>
                <a:latin typeface="Calibri" panose="020F0502020204030204" pitchFamily="34" charset="0"/>
              </a:rPr>
            </a:br>
            <a:r>
              <a:rPr lang="en-US" altLang="el-GR" sz="2000" b="1">
                <a:solidFill>
                  <a:srgbClr val="FF0000"/>
                </a:solidFill>
                <a:latin typeface="Calibri" panose="020F0502020204030204" pitchFamily="34" charset="0"/>
              </a:rPr>
              <a:t>Mouse, etc.</a:t>
            </a:r>
            <a:endParaRPr lang="en-US" altLang="el-GR" sz="2000">
              <a:solidFill>
                <a:srgbClr val="FF0000"/>
              </a:solidFill>
              <a:latin typeface="Calibri" panose="020F0502020204030204" pitchFamily="34" charset="0"/>
            </a:endParaRPr>
          </a:p>
        </p:txBody>
      </p:sp>
      <p:sp>
        <p:nvSpPr>
          <p:cNvPr id="53269" name="Text Box 20"/>
          <p:cNvSpPr txBox="1">
            <a:spLocks noChangeArrowheads="1"/>
          </p:cNvSpPr>
          <p:nvPr/>
        </p:nvSpPr>
        <p:spPr bwMode="auto">
          <a:xfrm>
            <a:off x="7072313" y="5500688"/>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solidFill>
                  <a:srgbClr val="FF0000"/>
                </a:solidFill>
                <a:latin typeface="Calibri" panose="020F0502020204030204" pitchFamily="34" charset="0"/>
              </a:rPr>
              <a:t>Display</a:t>
            </a:r>
            <a:r>
              <a:rPr lang="en-US" altLang="el-GR" sz="2000">
                <a:solidFill>
                  <a:srgbClr val="FF0000"/>
                </a:solidFill>
                <a:latin typeface="Calibri" panose="020F0502020204030204" pitchFamily="34" charset="0"/>
              </a:rPr>
              <a:t>, </a:t>
            </a:r>
            <a:br>
              <a:rPr lang="en-US" altLang="el-GR" sz="2000">
                <a:solidFill>
                  <a:srgbClr val="FF0000"/>
                </a:solidFill>
                <a:latin typeface="Calibri" panose="020F0502020204030204" pitchFamily="34" charset="0"/>
              </a:rPr>
            </a:br>
            <a:r>
              <a:rPr lang="en-US" altLang="el-GR" sz="2000" b="1">
                <a:solidFill>
                  <a:srgbClr val="FF0000"/>
                </a:solidFill>
                <a:latin typeface="Calibri" panose="020F0502020204030204" pitchFamily="34" charset="0"/>
              </a:rPr>
              <a:t>Printer, etc.</a:t>
            </a:r>
            <a:endParaRPr lang="en-US" altLang="el-GR" sz="2000">
              <a:solidFill>
                <a:srgbClr val="FF0000"/>
              </a:solidFill>
              <a:latin typeface="Calibri" panose="020F0502020204030204" pitchFamily="34" charset="0"/>
            </a:endParaRPr>
          </a:p>
        </p:txBody>
      </p:sp>
      <p:sp>
        <p:nvSpPr>
          <p:cNvPr id="53270" name="Line 21"/>
          <p:cNvSpPr>
            <a:spLocks noChangeShapeType="1"/>
          </p:cNvSpPr>
          <p:nvPr/>
        </p:nvSpPr>
        <p:spPr bwMode="auto">
          <a:xfrm>
            <a:off x="6283325" y="5154613"/>
            <a:ext cx="838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271" name="Line 22"/>
          <p:cNvSpPr>
            <a:spLocks noChangeShapeType="1"/>
          </p:cNvSpPr>
          <p:nvPr/>
        </p:nvSpPr>
        <p:spPr bwMode="auto">
          <a:xfrm flipH="1">
            <a:off x="6207125" y="3478213"/>
            <a:ext cx="7620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272" name="Text Box 23"/>
          <p:cNvSpPr txBox="1">
            <a:spLocks noChangeArrowheads="1"/>
          </p:cNvSpPr>
          <p:nvPr/>
        </p:nvSpPr>
        <p:spPr bwMode="auto">
          <a:xfrm>
            <a:off x="6994525" y="4595813"/>
            <a:ext cx="1435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solidFill>
                  <a:srgbClr val="FF0000"/>
                </a:solidFill>
                <a:latin typeface="Calibri" panose="020F0502020204030204" pitchFamily="34" charset="0"/>
              </a:rPr>
              <a:t>Disk</a:t>
            </a:r>
            <a:r>
              <a:rPr lang="en-US" altLang="el-GR" sz="2000">
                <a:solidFill>
                  <a:srgbClr val="FF0000"/>
                </a:solidFill>
                <a:latin typeface="Calibri" panose="020F0502020204030204" pitchFamily="34" charset="0"/>
              </a:rPr>
              <a:t> </a:t>
            </a:r>
            <a:br>
              <a:rPr lang="en-US" altLang="el-GR" sz="2000">
                <a:solidFill>
                  <a:srgbClr val="FF0000"/>
                </a:solidFill>
                <a:latin typeface="Calibri" panose="020F0502020204030204" pitchFamily="34" charset="0"/>
              </a:rPr>
            </a:br>
            <a:endParaRPr lang="en-US" altLang="el-GR" sz="1800">
              <a:solidFill>
                <a:srgbClr val="FF0000"/>
              </a:solidFill>
              <a:latin typeface="Calibri" panose="020F0502020204030204" pitchFamily="34" charset="0"/>
            </a:endParaRPr>
          </a:p>
        </p:txBody>
      </p:sp>
      <p:sp>
        <p:nvSpPr>
          <p:cNvPr id="53273" name="Line 24"/>
          <p:cNvSpPr>
            <a:spLocks noChangeShapeType="1"/>
          </p:cNvSpPr>
          <p:nvPr/>
        </p:nvSpPr>
        <p:spPr bwMode="auto">
          <a:xfrm flipH="1" flipV="1">
            <a:off x="6283325" y="4392613"/>
            <a:ext cx="6858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274" name="Line 25"/>
          <p:cNvSpPr>
            <a:spLocks noChangeShapeType="1"/>
          </p:cNvSpPr>
          <p:nvPr/>
        </p:nvSpPr>
        <p:spPr bwMode="auto">
          <a:xfrm flipV="1">
            <a:off x="6283325" y="4773613"/>
            <a:ext cx="6858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18874" name="Text Box 26"/>
          <p:cNvSpPr txBox="1">
            <a:spLocks noChangeArrowheads="1"/>
          </p:cNvSpPr>
          <p:nvPr/>
        </p:nvSpPr>
        <p:spPr bwMode="auto">
          <a:xfrm>
            <a:off x="1211263" y="1293813"/>
            <a:ext cx="6932612" cy="708025"/>
          </a:xfrm>
          <a:prstGeom prst="rect">
            <a:avLst/>
          </a:prstGeom>
          <a:noFill/>
          <a:ln w="12700">
            <a:noFill/>
            <a:miter lim="800000"/>
            <a:headEnd type="none" w="sm" len="sm"/>
            <a:tailEnd type="none" w="sm" len="sm"/>
          </a:ln>
          <a:effectLst/>
        </p:spPr>
        <p:txBody>
          <a:bodyPr wrap="none">
            <a:spAutoFit/>
          </a:bodyPr>
          <a:lstStyle/>
          <a:p>
            <a:pPr>
              <a:defRPr/>
            </a:pPr>
            <a:r>
              <a:rPr lang="el-GR" sz="2000" b="1">
                <a:effectLst>
                  <a:outerShdw blurRad="38100" dist="38100" dir="2700000" algn="tl">
                    <a:srgbClr val="C0C0C0"/>
                  </a:outerShdw>
                </a:effectLst>
                <a:latin typeface="Calibri" pitchFamily="34" charset="0"/>
              </a:rPr>
              <a:t>Πέντε είναι τα κλασσικά συστατικά στοιχεία των υπολογιστών</a:t>
            </a:r>
            <a:r>
              <a:rPr lang="en-US" sz="2000" b="1">
                <a:effectLst>
                  <a:outerShdw blurRad="38100" dist="38100" dir="2700000" algn="tl">
                    <a:srgbClr val="C0C0C0"/>
                  </a:outerShdw>
                </a:effectLst>
                <a:latin typeface="Calibri" pitchFamily="34" charset="0"/>
              </a:rPr>
              <a:t>:</a:t>
            </a:r>
          </a:p>
          <a:p>
            <a:pPr>
              <a:defRPr/>
            </a:pPr>
            <a:r>
              <a:rPr lang="en-US" sz="2000" b="1">
                <a:effectLst>
                  <a:outerShdw blurRad="38100" dist="38100" dir="2700000" algn="tl">
                    <a:srgbClr val="C0C0C0"/>
                  </a:outerShdw>
                </a:effectLst>
                <a:latin typeface="Calibri" pitchFamily="34" charset="0"/>
              </a:rPr>
              <a:t>  1. Control Unit; 2. Datapath; 3. Memory; 4. Input; 5. Output</a:t>
            </a:r>
          </a:p>
        </p:txBody>
      </p:sp>
      <p:sp>
        <p:nvSpPr>
          <p:cNvPr id="53276" name="Text Box 27"/>
          <p:cNvSpPr txBox="1">
            <a:spLocks noChangeArrowheads="1"/>
          </p:cNvSpPr>
          <p:nvPr/>
        </p:nvSpPr>
        <p:spPr bwMode="auto">
          <a:xfrm rot="5400000">
            <a:off x="3566319" y="1370807"/>
            <a:ext cx="5921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9600">
                <a:solidFill>
                  <a:srgbClr val="5890BA"/>
                </a:solidFill>
                <a:latin typeface="Calibri" panose="020F0502020204030204" pitchFamily="34" charset="0"/>
              </a:rPr>
              <a:t>}</a:t>
            </a:r>
          </a:p>
        </p:txBody>
      </p:sp>
      <p:sp>
        <p:nvSpPr>
          <p:cNvPr id="53277" name="Text Box 28"/>
          <p:cNvSpPr txBox="1">
            <a:spLocks noChangeArrowheads="1"/>
          </p:cNvSpPr>
          <p:nvPr/>
        </p:nvSpPr>
        <p:spPr bwMode="auto">
          <a:xfrm>
            <a:off x="3160713" y="2314575"/>
            <a:ext cx="1201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a:latin typeface="Calibri" panose="020F0502020204030204" pitchFamily="34" charset="0"/>
              </a:rPr>
              <a:t>Processor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C1B4645-8B3C-404E-963A-FE43FA621AB2}" type="slidenum">
              <a:rPr lang="en-US" altLang="el-GR" sz="1400">
                <a:solidFill>
                  <a:schemeClr val="bg2"/>
                </a:solidFill>
                <a:latin typeface="Calibri" panose="020F0502020204030204" pitchFamily="34" charset="0"/>
              </a:rPr>
              <a:pPr/>
              <a:t>5</a:t>
            </a:fld>
            <a:endParaRPr lang="en-US" altLang="el-GR" sz="1400">
              <a:solidFill>
                <a:schemeClr val="bg2"/>
              </a:solidFill>
              <a:latin typeface="Calibri" panose="020F0502020204030204" pitchFamily="34" charset="0"/>
            </a:endParaRPr>
          </a:p>
        </p:txBody>
      </p:sp>
      <p:sp>
        <p:nvSpPr>
          <p:cNvPr id="5123" name="Text Box 4"/>
          <p:cNvSpPr txBox="1">
            <a:spLocks noChangeArrowheads="1"/>
          </p:cNvSpPr>
          <p:nvPr/>
        </p:nvSpPr>
        <p:spPr bwMode="auto">
          <a:xfrm>
            <a:off x="539750" y="1196975"/>
            <a:ext cx="83534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l-GR" altLang="el-GR" sz="3200" u="sng">
                <a:latin typeface="Calibri" panose="020F0502020204030204" pitchFamily="34" charset="0"/>
              </a:rPr>
              <a:t>Α’ μέρος:</a:t>
            </a:r>
          </a:p>
          <a:p>
            <a:pPr>
              <a:spcBef>
                <a:spcPct val="50000"/>
              </a:spcBef>
              <a:buFontTx/>
              <a:buChar char="•"/>
            </a:pPr>
            <a:r>
              <a:rPr lang="el-GR" altLang="el-GR" sz="3200">
                <a:latin typeface="Calibri" panose="020F0502020204030204" pitchFamily="34" charset="0"/>
              </a:rPr>
              <a:t>Ιστορική αναδρομή/εξέλιξη</a:t>
            </a:r>
          </a:p>
          <a:p>
            <a:pPr>
              <a:spcBef>
                <a:spcPct val="50000"/>
              </a:spcBef>
              <a:buFontTx/>
              <a:buChar char="•"/>
            </a:pPr>
            <a:r>
              <a:rPr lang="el-GR" altLang="el-GR" sz="3200">
                <a:latin typeface="Calibri" panose="020F0502020204030204" pitchFamily="34" charset="0"/>
              </a:rPr>
              <a:t>Σύγχρονες Τάσεις στην Αρχιτεκτονική Υπολογιστών</a:t>
            </a:r>
          </a:p>
          <a:p>
            <a:pPr>
              <a:spcBef>
                <a:spcPct val="50000"/>
              </a:spcBef>
            </a:pPr>
            <a:r>
              <a:rPr lang="el-GR" altLang="el-GR" sz="3200" u="sng">
                <a:latin typeface="Calibri" panose="020F0502020204030204" pitchFamily="34" charset="0"/>
              </a:rPr>
              <a:t>Β’ μέρος:</a:t>
            </a:r>
          </a:p>
          <a:p>
            <a:pPr>
              <a:spcBef>
                <a:spcPct val="50000"/>
              </a:spcBef>
              <a:buFontTx/>
              <a:buChar char="•"/>
            </a:pPr>
            <a:r>
              <a:rPr lang="el-GR" altLang="el-GR" sz="3200">
                <a:latin typeface="Calibri" panose="020F0502020204030204" pitchFamily="34" charset="0"/>
              </a:rPr>
              <a:t>Δομικά στοιχεία Υπολογιστή/τι είναι</a:t>
            </a:r>
            <a:r>
              <a:rPr lang="en-US" altLang="el-GR" sz="3200">
                <a:latin typeface="Calibri" panose="020F0502020204030204" pitchFamily="34" charset="0"/>
              </a:rPr>
              <a:t> ISA</a:t>
            </a:r>
            <a:endParaRPr lang="el-GR" altLang="el-GR" sz="3200">
              <a:latin typeface="Calibri" panose="020F0502020204030204" pitchFamily="34" charset="0"/>
            </a:endParaRPr>
          </a:p>
        </p:txBody>
      </p:sp>
      <p:sp>
        <p:nvSpPr>
          <p:cNvPr id="5124" name="Rectangle 5"/>
          <p:cNvSpPr>
            <a:spLocks noGrp="1" noChangeArrowheads="1"/>
          </p:cNvSpPr>
          <p:nvPr>
            <p:ph type="title"/>
          </p:nvPr>
        </p:nvSpPr>
        <p:spPr>
          <a:xfrm>
            <a:off x="362272" y="332656"/>
            <a:ext cx="8458200" cy="609600"/>
          </a:xfrm>
        </p:spPr>
        <p:txBody>
          <a:bodyPr/>
          <a:lstStyle/>
          <a:p>
            <a:r>
              <a:rPr lang="el-GR" altLang="el-GR" dirty="0">
                <a:latin typeface="Calibri" panose="020F0502020204030204" pitchFamily="34" charset="0"/>
              </a:rPr>
              <a:t>Εισαγωγή</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fontScale="90000"/>
          </a:bodyPr>
          <a:lstStyle/>
          <a:p>
            <a:pPr eaLnBrk="1" hangingPunct="1"/>
            <a:r>
              <a:rPr lang="el-GR" dirty="0">
                <a:solidFill>
                  <a:srgbClr val="000090"/>
                </a:solidFill>
                <a:latin typeface="Times New Roman" charset="0"/>
              </a:rPr>
              <a:t>Απλό Μοντέλο Υπολογιστή</a:t>
            </a:r>
            <a:endParaRPr lang="en-GB" dirty="0">
              <a:solidFill>
                <a:srgbClr val="000090"/>
              </a:solidFill>
              <a:latin typeface="Times New Roman" charset="0"/>
            </a:endParaRPr>
          </a:p>
        </p:txBody>
      </p:sp>
      <p:grpSp>
        <p:nvGrpSpPr>
          <p:cNvPr id="26628" name="Group 45"/>
          <p:cNvGrpSpPr>
            <a:grpSpLocks/>
          </p:cNvGrpSpPr>
          <p:nvPr/>
        </p:nvGrpSpPr>
        <p:grpSpPr bwMode="auto">
          <a:xfrm>
            <a:off x="1752600" y="1524000"/>
            <a:ext cx="5715000" cy="3276600"/>
            <a:chOff x="1104" y="960"/>
            <a:chExt cx="3600" cy="2064"/>
          </a:xfrm>
        </p:grpSpPr>
        <p:sp>
          <p:nvSpPr>
            <p:cNvPr id="26629" name="Line 5"/>
            <p:cNvSpPr>
              <a:spLocks noChangeShapeType="1"/>
            </p:cNvSpPr>
            <p:nvPr/>
          </p:nvSpPr>
          <p:spPr bwMode="auto">
            <a:xfrm>
              <a:off x="1584" y="2784"/>
              <a:ext cx="0" cy="240"/>
            </a:xfrm>
            <a:prstGeom prst="line">
              <a:avLst/>
            </a:prstGeom>
            <a:noFill/>
            <a:ln w="190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6630" name="Group 40"/>
            <p:cNvGrpSpPr>
              <a:grpSpLocks/>
            </p:cNvGrpSpPr>
            <p:nvPr/>
          </p:nvGrpSpPr>
          <p:grpSpPr bwMode="auto">
            <a:xfrm>
              <a:off x="1104" y="1920"/>
              <a:ext cx="960" cy="864"/>
              <a:chOff x="1104" y="1920"/>
              <a:chExt cx="960" cy="864"/>
            </a:xfrm>
          </p:grpSpPr>
          <p:sp>
            <p:nvSpPr>
              <p:cNvPr id="26664" name="Rectangle 8"/>
              <p:cNvSpPr>
                <a:spLocks noChangeArrowheads="1"/>
              </p:cNvSpPr>
              <p:nvPr/>
            </p:nvSpPr>
            <p:spPr bwMode="auto">
              <a:xfrm>
                <a:off x="1104" y="1920"/>
                <a:ext cx="960" cy="864"/>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26665" name="Text Box 9"/>
              <p:cNvSpPr txBox="1">
                <a:spLocks noChangeArrowheads="1"/>
              </p:cNvSpPr>
              <p:nvPr/>
            </p:nvSpPr>
            <p:spPr bwMode="auto">
              <a:xfrm>
                <a:off x="1104" y="2208"/>
                <a:ext cx="96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Processor</a:t>
                </a:r>
                <a:endParaRPr lang="en-GB"/>
              </a:p>
            </p:txBody>
          </p:sp>
        </p:grpSp>
        <p:sp>
          <p:nvSpPr>
            <p:cNvPr id="26631" name="Line 29"/>
            <p:cNvSpPr>
              <a:spLocks noChangeShapeType="1"/>
            </p:cNvSpPr>
            <p:nvPr/>
          </p:nvSpPr>
          <p:spPr bwMode="auto">
            <a:xfrm>
              <a:off x="2880" y="2784"/>
              <a:ext cx="0" cy="240"/>
            </a:xfrm>
            <a:prstGeom prst="line">
              <a:avLst/>
            </a:prstGeom>
            <a:noFill/>
            <a:ln w="190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6632" name="Group 44"/>
            <p:cNvGrpSpPr>
              <a:grpSpLocks/>
            </p:cNvGrpSpPr>
            <p:nvPr/>
          </p:nvGrpSpPr>
          <p:grpSpPr bwMode="auto">
            <a:xfrm>
              <a:off x="2400" y="2016"/>
              <a:ext cx="960" cy="768"/>
              <a:chOff x="2400" y="2016"/>
              <a:chExt cx="960" cy="768"/>
            </a:xfrm>
          </p:grpSpPr>
          <p:grpSp>
            <p:nvGrpSpPr>
              <p:cNvPr id="26654" name="Group 43"/>
              <p:cNvGrpSpPr>
                <a:grpSpLocks/>
              </p:cNvGrpSpPr>
              <p:nvPr/>
            </p:nvGrpSpPr>
            <p:grpSpPr bwMode="auto">
              <a:xfrm>
                <a:off x="2400" y="2016"/>
                <a:ext cx="960" cy="768"/>
                <a:chOff x="2400" y="2016"/>
                <a:chExt cx="960" cy="768"/>
              </a:xfrm>
            </p:grpSpPr>
            <p:sp>
              <p:nvSpPr>
                <p:cNvPr id="26656" name="Rectangle 28"/>
                <p:cNvSpPr>
                  <a:spLocks noChangeArrowheads="1"/>
                </p:cNvSpPr>
                <p:nvPr/>
              </p:nvSpPr>
              <p:spPr bwMode="auto">
                <a:xfrm>
                  <a:off x="2400" y="2016"/>
                  <a:ext cx="960" cy="768"/>
                </a:xfrm>
                <a:prstGeom prst="rect">
                  <a:avLst/>
                </a:prstGeom>
                <a:solidFill>
                  <a:srgbClr val="FFFFFF"/>
                </a:solidFill>
                <a:ln w="19050">
                  <a:solidFill>
                    <a:schemeClr val="tx1"/>
                  </a:solidFill>
                  <a:miter lim="800000"/>
                  <a:headEnd/>
                  <a:tailEnd/>
                </a:ln>
              </p:spPr>
              <p:txBody>
                <a:bodyPr wrap="none" anchor="ctr"/>
                <a:lstStyle/>
                <a:p>
                  <a:endParaRPr lang="en-US"/>
                </a:p>
              </p:txBody>
            </p:sp>
            <p:sp>
              <p:nvSpPr>
                <p:cNvPr id="26657" name="Line 21"/>
                <p:cNvSpPr>
                  <a:spLocks noChangeShapeType="1"/>
                </p:cNvSpPr>
                <p:nvPr/>
              </p:nvSpPr>
              <p:spPr bwMode="auto">
                <a:xfrm>
                  <a:off x="2400" y="211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8" name="Line 22"/>
                <p:cNvSpPr>
                  <a:spLocks noChangeShapeType="1"/>
                </p:cNvSpPr>
                <p:nvPr/>
              </p:nvSpPr>
              <p:spPr bwMode="auto">
                <a:xfrm>
                  <a:off x="2400" y="220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9" name="Line 23"/>
                <p:cNvSpPr>
                  <a:spLocks noChangeShapeType="1"/>
                </p:cNvSpPr>
                <p:nvPr/>
              </p:nvSpPr>
              <p:spPr bwMode="auto">
                <a:xfrm>
                  <a:off x="2400" y="230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60" name="Line 24"/>
                <p:cNvSpPr>
                  <a:spLocks noChangeShapeType="1"/>
                </p:cNvSpPr>
                <p:nvPr/>
              </p:nvSpPr>
              <p:spPr bwMode="auto">
                <a:xfrm>
                  <a:off x="2400" y="240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61" name="Line 25"/>
                <p:cNvSpPr>
                  <a:spLocks noChangeShapeType="1"/>
                </p:cNvSpPr>
                <p:nvPr/>
              </p:nvSpPr>
              <p:spPr bwMode="auto">
                <a:xfrm>
                  <a:off x="2400" y="249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62" name="Line 26"/>
                <p:cNvSpPr>
                  <a:spLocks noChangeShapeType="1"/>
                </p:cNvSpPr>
                <p:nvPr/>
              </p:nvSpPr>
              <p:spPr bwMode="auto">
                <a:xfrm>
                  <a:off x="2400" y="259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63" name="Line 27"/>
                <p:cNvSpPr>
                  <a:spLocks noChangeShapeType="1"/>
                </p:cNvSpPr>
                <p:nvPr/>
              </p:nvSpPr>
              <p:spPr bwMode="auto">
                <a:xfrm>
                  <a:off x="2400" y="268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6655" name="Text Box 30"/>
              <p:cNvSpPr txBox="1">
                <a:spLocks noChangeArrowheads="1"/>
              </p:cNvSpPr>
              <p:nvPr/>
            </p:nvSpPr>
            <p:spPr bwMode="auto">
              <a:xfrm>
                <a:off x="2400" y="2275"/>
                <a:ext cx="9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Data</a:t>
                </a:r>
                <a:endParaRPr lang="en-GB" sz="2000"/>
              </a:p>
            </p:txBody>
          </p:sp>
        </p:grpSp>
        <p:grpSp>
          <p:nvGrpSpPr>
            <p:cNvPr id="26633" name="Group 42"/>
            <p:cNvGrpSpPr>
              <a:grpSpLocks/>
            </p:cNvGrpSpPr>
            <p:nvPr/>
          </p:nvGrpSpPr>
          <p:grpSpPr bwMode="auto">
            <a:xfrm>
              <a:off x="2400" y="1248"/>
              <a:ext cx="960" cy="768"/>
              <a:chOff x="2400" y="1248"/>
              <a:chExt cx="960" cy="768"/>
            </a:xfrm>
          </p:grpSpPr>
          <p:grpSp>
            <p:nvGrpSpPr>
              <p:cNvPr id="26643" name="Group 41"/>
              <p:cNvGrpSpPr>
                <a:grpSpLocks/>
              </p:cNvGrpSpPr>
              <p:nvPr/>
            </p:nvGrpSpPr>
            <p:grpSpPr bwMode="auto">
              <a:xfrm>
                <a:off x="2400" y="1248"/>
                <a:ext cx="960" cy="768"/>
                <a:chOff x="2400" y="1248"/>
                <a:chExt cx="960" cy="768"/>
              </a:xfrm>
            </p:grpSpPr>
            <p:sp>
              <p:nvSpPr>
                <p:cNvPr id="26645" name="Rectangle 10"/>
                <p:cNvSpPr>
                  <a:spLocks noChangeArrowheads="1"/>
                </p:cNvSpPr>
                <p:nvPr/>
              </p:nvSpPr>
              <p:spPr bwMode="auto">
                <a:xfrm>
                  <a:off x="2400" y="1248"/>
                  <a:ext cx="960" cy="768"/>
                </a:xfrm>
                <a:prstGeom prst="rect">
                  <a:avLst/>
                </a:prstGeom>
                <a:solidFill>
                  <a:srgbClr val="DDDDDD"/>
                </a:solidFill>
                <a:ln w="19050">
                  <a:solidFill>
                    <a:schemeClr val="tx1"/>
                  </a:solidFill>
                  <a:miter lim="800000"/>
                  <a:headEnd/>
                  <a:tailEnd/>
                </a:ln>
              </p:spPr>
              <p:txBody>
                <a:bodyPr wrap="none" anchor="ctr"/>
                <a:lstStyle/>
                <a:p>
                  <a:endParaRPr lang="en-US"/>
                </a:p>
              </p:txBody>
            </p:sp>
            <p:sp>
              <p:nvSpPr>
                <p:cNvPr id="26646" name="Line 12"/>
                <p:cNvSpPr>
                  <a:spLocks noChangeShapeType="1"/>
                </p:cNvSpPr>
                <p:nvPr/>
              </p:nvSpPr>
              <p:spPr bwMode="auto">
                <a:xfrm>
                  <a:off x="2400" y="134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47" name="Line 13"/>
                <p:cNvSpPr>
                  <a:spLocks noChangeShapeType="1"/>
                </p:cNvSpPr>
                <p:nvPr/>
              </p:nvSpPr>
              <p:spPr bwMode="auto">
                <a:xfrm>
                  <a:off x="2400" y="144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48" name="Line 14"/>
                <p:cNvSpPr>
                  <a:spLocks noChangeShapeType="1"/>
                </p:cNvSpPr>
                <p:nvPr/>
              </p:nvSpPr>
              <p:spPr bwMode="auto">
                <a:xfrm>
                  <a:off x="2400" y="153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49" name="Line 15"/>
                <p:cNvSpPr>
                  <a:spLocks noChangeShapeType="1"/>
                </p:cNvSpPr>
                <p:nvPr/>
              </p:nvSpPr>
              <p:spPr bwMode="auto">
                <a:xfrm>
                  <a:off x="2400" y="163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0" name="Line 16"/>
                <p:cNvSpPr>
                  <a:spLocks noChangeShapeType="1"/>
                </p:cNvSpPr>
                <p:nvPr/>
              </p:nvSpPr>
              <p:spPr bwMode="auto">
                <a:xfrm>
                  <a:off x="2400" y="172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1" name="Line 17"/>
                <p:cNvSpPr>
                  <a:spLocks noChangeShapeType="1"/>
                </p:cNvSpPr>
                <p:nvPr/>
              </p:nvSpPr>
              <p:spPr bwMode="auto">
                <a:xfrm>
                  <a:off x="2400" y="182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2" name="Line 18"/>
                <p:cNvSpPr>
                  <a:spLocks noChangeShapeType="1"/>
                </p:cNvSpPr>
                <p:nvPr/>
              </p:nvSpPr>
              <p:spPr bwMode="auto">
                <a:xfrm>
                  <a:off x="2400" y="192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3" name="Line 19"/>
                <p:cNvSpPr>
                  <a:spLocks noChangeShapeType="1"/>
                </p:cNvSpPr>
                <p:nvPr/>
              </p:nvSpPr>
              <p:spPr bwMode="auto">
                <a:xfrm>
                  <a:off x="2400" y="201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6644" name="Text Box 31"/>
              <p:cNvSpPr txBox="1">
                <a:spLocks noChangeArrowheads="1"/>
              </p:cNvSpPr>
              <p:nvPr/>
            </p:nvSpPr>
            <p:spPr bwMode="auto">
              <a:xfrm>
                <a:off x="2400" y="1507"/>
                <a:ext cx="9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Instructions</a:t>
                </a:r>
                <a:endParaRPr lang="en-GB" sz="2000"/>
              </a:p>
            </p:txBody>
          </p:sp>
        </p:grpSp>
        <p:sp>
          <p:nvSpPr>
            <p:cNvPr id="26634" name="AutoShape 32"/>
            <p:cNvSpPr>
              <a:spLocks noChangeArrowheads="1"/>
            </p:cNvSpPr>
            <p:nvPr/>
          </p:nvSpPr>
          <p:spPr bwMode="auto">
            <a:xfrm>
              <a:off x="4128" y="2208"/>
              <a:ext cx="192" cy="816"/>
            </a:xfrm>
            <a:prstGeom prst="upArrow">
              <a:avLst>
                <a:gd name="adj1" fmla="val 50000"/>
                <a:gd name="adj2" fmla="val 106250"/>
              </a:avLst>
            </a:prstGeom>
            <a:solidFill>
              <a:srgbClr val="FFFF99"/>
            </a:solidFill>
            <a:ln w="9525">
              <a:solidFill>
                <a:schemeClr val="tx1"/>
              </a:solidFill>
              <a:miter lim="800000"/>
              <a:headEnd/>
              <a:tailEnd/>
            </a:ln>
          </p:spPr>
          <p:txBody>
            <a:bodyPr wrap="none" anchor="ctr"/>
            <a:lstStyle/>
            <a:p>
              <a:endParaRPr lang="en-US"/>
            </a:p>
          </p:txBody>
        </p:sp>
        <p:sp>
          <p:nvSpPr>
            <p:cNvPr id="26635" name="AutoShape 33"/>
            <p:cNvSpPr>
              <a:spLocks noChangeArrowheads="1"/>
            </p:cNvSpPr>
            <p:nvPr/>
          </p:nvSpPr>
          <p:spPr bwMode="auto">
            <a:xfrm flipV="1">
              <a:off x="3840" y="2208"/>
              <a:ext cx="192" cy="816"/>
            </a:xfrm>
            <a:prstGeom prst="upArrow">
              <a:avLst>
                <a:gd name="adj1" fmla="val 50000"/>
                <a:gd name="adj2" fmla="val 106250"/>
              </a:avLst>
            </a:prstGeom>
            <a:solidFill>
              <a:srgbClr val="FFFF99"/>
            </a:solidFill>
            <a:ln w="9525">
              <a:solidFill>
                <a:schemeClr val="tx1"/>
              </a:solidFill>
              <a:miter lim="800000"/>
              <a:headEnd/>
              <a:tailEnd/>
            </a:ln>
          </p:spPr>
          <p:txBody>
            <a:bodyPr wrap="none" anchor="ctr"/>
            <a:lstStyle/>
            <a:p>
              <a:endParaRPr lang="en-US"/>
            </a:p>
          </p:txBody>
        </p:sp>
        <p:grpSp>
          <p:nvGrpSpPr>
            <p:cNvPr id="26636" name="Group 39"/>
            <p:cNvGrpSpPr>
              <a:grpSpLocks/>
            </p:cNvGrpSpPr>
            <p:nvPr/>
          </p:nvGrpSpPr>
          <p:grpSpPr bwMode="auto">
            <a:xfrm>
              <a:off x="3600" y="1344"/>
              <a:ext cx="960" cy="864"/>
              <a:chOff x="3600" y="1344"/>
              <a:chExt cx="960" cy="864"/>
            </a:xfrm>
          </p:grpSpPr>
          <p:sp>
            <p:nvSpPr>
              <p:cNvPr id="26641" name="Rectangle 34"/>
              <p:cNvSpPr>
                <a:spLocks noChangeArrowheads="1"/>
              </p:cNvSpPr>
              <p:nvPr/>
            </p:nvSpPr>
            <p:spPr bwMode="auto">
              <a:xfrm>
                <a:off x="3600" y="1344"/>
                <a:ext cx="960" cy="864"/>
              </a:xfrm>
              <a:prstGeom prst="rect">
                <a:avLst/>
              </a:prstGeom>
              <a:solidFill>
                <a:srgbClr val="FFFF99"/>
              </a:solidFill>
              <a:ln w="19050">
                <a:solidFill>
                  <a:schemeClr val="tx1"/>
                </a:solidFill>
                <a:miter lim="800000"/>
                <a:headEnd/>
                <a:tailEnd/>
              </a:ln>
            </p:spPr>
            <p:txBody>
              <a:bodyPr wrap="none" anchor="ctr"/>
              <a:lstStyle/>
              <a:p>
                <a:endParaRPr lang="en-US"/>
              </a:p>
            </p:txBody>
          </p:sp>
          <p:sp>
            <p:nvSpPr>
              <p:cNvPr id="26642" name="Text Box 35"/>
              <p:cNvSpPr txBox="1">
                <a:spLocks noChangeArrowheads="1"/>
              </p:cNvSpPr>
              <p:nvPr/>
            </p:nvSpPr>
            <p:spPr bwMode="auto">
              <a:xfrm>
                <a:off x="3600" y="1632"/>
                <a:ext cx="9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Peripherals</a:t>
                </a:r>
                <a:endParaRPr lang="en-GB" sz="2000"/>
              </a:p>
            </p:txBody>
          </p:sp>
        </p:grpSp>
        <p:sp>
          <p:nvSpPr>
            <p:cNvPr id="26637" name="Line 4"/>
            <p:cNvSpPr>
              <a:spLocks noChangeShapeType="1"/>
            </p:cNvSpPr>
            <p:nvPr/>
          </p:nvSpPr>
          <p:spPr bwMode="auto">
            <a:xfrm>
              <a:off x="1104" y="3024"/>
              <a:ext cx="3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38" name="Text Box 36"/>
            <p:cNvSpPr txBox="1">
              <a:spLocks noChangeArrowheads="1"/>
            </p:cNvSpPr>
            <p:nvPr/>
          </p:nvSpPr>
          <p:spPr bwMode="auto">
            <a:xfrm>
              <a:off x="3648" y="2448"/>
              <a:ext cx="2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In</a:t>
              </a:r>
              <a:endParaRPr lang="en-GB" sz="2000"/>
            </a:p>
          </p:txBody>
        </p:sp>
        <p:sp>
          <p:nvSpPr>
            <p:cNvPr id="26639" name="Text Box 37"/>
            <p:cNvSpPr txBox="1">
              <a:spLocks noChangeArrowheads="1"/>
            </p:cNvSpPr>
            <p:nvPr/>
          </p:nvSpPr>
          <p:spPr bwMode="auto">
            <a:xfrm>
              <a:off x="4224" y="2448"/>
              <a:ext cx="38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Out</a:t>
              </a:r>
              <a:endParaRPr lang="en-GB" sz="2000"/>
            </a:p>
          </p:txBody>
        </p:sp>
        <p:sp>
          <p:nvSpPr>
            <p:cNvPr id="26640" name="Text Box 38"/>
            <p:cNvSpPr txBox="1">
              <a:spLocks noChangeArrowheads="1"/>
            </p:cNvSpPr>
            <p:nvPr/>
          </p:nvSpPr>
          <p:spPr bwMode="auto">
            <a:xfrm>
              <a:off x="2400" y="960"/>
              <a:ext cx="96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Memory</a:t>
              </a:r>
              <a:endParaRPr lang="en-GB"/>
            </a:p>
          </p:txBody>
        </p:sp>
      </p:grpSp>
      <p:sp>
        <p:nvSpPr>
          <p:cNvPr id="44" name="5 - Θέση αριθμού διαφάνειας"/>
          <p:cNvSpPr>
            <a:spLocks noGrp="1"/>
          </p:cNvSpPr>
          <p:nvPr>
            <p:ph type="sldNum" sz="quarter" idx="11"/>
          </p:nvPr>
        </p:nvSpPr>
        <p:spPr>
          <a:xfrm>
            <a:off x="3124200" y="6356350"/>
            <a:ext cx="2895600" cy="365125"/>
          </a:xfrm>
          <a:noFill/>
        </p:spPr>
        <p:txBody>
          <a:bodyPr/>
          <a:lstStyle/>
          <a:p>
            <a:fld id="{34B08228-C2BA-46A4-9E1F-EBFB83882F08}" type="slidenum">
              <a:rPr lang="en-US">
                <a:latin typeface="Calibri" pitchFamily="34" charset="0"/>
              </a:rPr>
              <a:pPr/>
              <a:t>50</a:t>
            </a:fld>
            <a:endParaRPr lang="en-US" dirty="0">
              <a:latin typeface="Calibri" pitchFamily="34" charset="0"/>
            </a:endParaRPr>
          </a:p>
        </p:txBody>
      </p:sp>
      <p:sp>
        <p:nvSpPr>
          <p:cNvPr id="43" name="2 - Θέση αριθμού διαφάνειας">
            <a:extLst>
              <a:ext uri="{FF2B5EF4-FFF2-40B4-BE49-F238E27FC236}">
                <a16:creationId xmlns:a16="http://schemas.microsoft.com/office/drawing/2014/main" id="{3E10975E-E714-A044-928B-E394D5778FEE}"/>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50</a:t>
            </a:fld>
            <a:endParaRPr lang="en-US" sz="1600" dirty="0">
              <a:latin typeface="Calibri" charset="0"/>
            </a:endParaRPr>
          </a:p>
        </p:txBody>
      </p:sp>
    </p:spTree>
    <p:extLst>
      <p:ext uri="{BB962C8B-B14F-4D97-AF65-F5344CB8AC3E}">
        <p14:creationId xmlns:p14="http://schemas.microsoft.com/office/powerpoint/2010/main" val="822966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342900" y="228600"/>
            <a:ext cx="8458200" cy="485775"/>
          </a:xfrm>
        </p:spPr>
        <p:txBody>
          <a:bodyPr/>
          <a:lstStyle/>
          <a:p>
            <a:pPr eaLnBrk="1" hangingPunct="1">
              <a:defRPr/>
            </a:pPr>
            <a:r>
              <a:rPr lang="en-US" sz="4000" dirty="0">
                <a:effectLst>
                  <a:outerShdw blurRad="38100" dist="38100" dir="2700000" algn="tl">
                    <a:srgbClr val="C0C0C0"/>
                  </a:outerShdw>
                </a:effectLst>
                <a:latin typeface="Calibri" pitchFamily="34" charset="0"/>
              </a:rPr>
              <a:t>Computer System Components</a:t>
            </a:r>
            <a:endParaRPr lang="en-US" sz="3200" dirty="0">
              <a:effectLst>
                <a:outerShdw blurRad="38100" dist="38100" dir="2700000" algn="tl">
                  <a:srgbClr val="C0C0C0"/>
                </a:outerShdw>
              </a:effectLst>
              <a:latin typeface="Calibri" pitchFamily="34" charset="0"/>
            </a:endParaRPr>
          </a:p>
        </p:txBody>
      </p:sp>
      <p:sp>
        <p:nvSpPr>
          <p:cNvPr id="54275"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4B148D8-51FE-4B14-BC19-47098E6F404F}" type="slidenum">
              <a:rPr lang="en-US" altLang="el-GR" sz="1400">
                <a:solidFill>
                  <a:schemeClr val="bg2"/>
                </a:solidFill>
                <a:latin typeface="Calibri" panose="020F0502020204030204" pitchFamily="34" charset="0"/>
              </a:rPr>
              <a:pPr/>
              <a:t>51</a:t>
            </a:fld>
            <a:endParaRPr lang="en-US" altLang="el-GR" sz="1400">
              <a:solidFill>
                <a:schemeClr val="bg2"/>
              </a:solidFill>
              <a:latin typeface="Calibri" panose="020F0502020204030204" pitchFamily="34" charset="0"/>
            </a:endParaRPr>
          </a:p>
        </p:txBody>
      </p:sp>
      <p:sp>
        <p:nvSpPr>
          <p:cNvPr id="54276" name="Rectangle 3"/>
          <p:cNvSpPr>
            <a:spLocks noChangeArrowheads="1"/>
          </p:cNvSpPr>
          <p:nvPr/>
        </p:nvSpPr>
        <p:spPr bwMode="auto">
          <a:xfrm>
            <a:off x="1738313" y="2144713"/>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Proc</a:t>
            </a:r>
          </a:p>
        </p:txBody>
      </p:sp>
      <p:sp>
        <p:nvSpPr>
          <p:cNvPr id="54277" name="Rectangle 4"/>
          <p:cNvSpPr>
            <a:spLocks noChangeArrowheads="1"/>
          </p:cNvSpPr>
          <p:nvPr/>
        </p:nvSpPr>
        <p:spPr bwMode="auto">
          <a:xfrm>
            <a:off x="1662113" y="28305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Caches</a:t>
            </a:r>
          </a:p>
        </p:txBody>
      </p:sp>
      <p:sp>
        <p:nvSpPr>
          <p:cNvPr id="54278" name="Rectangle 5"/>
          <p:cNvSpPr>
            <a:spLocks noChangeArrowheads="1"/>
          </p:cNvSpPr>
          <p:nvPr/>
        </p:nvSpPr>
        <p:spPr bwMode="auto">
          <a:xfrm>
            <a:off x="2728913" y="3059113"/>
            <a:ext cx="1262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dirty="0">
                <a:solidFill>
                  <a:srgbClr val="FF0000"/>
                </a:solidFill>
                <a:latin typeface="Calibri" panose="020F0502020204030204" pitchFamily="34" charset="0"/>
              </a:rPr>
              <a:t>System Bus</a:t>
            </a:r>
          </a:p>
        </p:txBody>
      </p:sp>
      <p:sp>
        <p:nvSpPr>
          <p:cNvPr id="54279" name="Rectangle 6"/>
          <p:cNvSpPr>
            <a:spLocks noChangeArrowheads="1"/>
          </p:cNvSpPr>
          <p:nvPr/>
        </p:nvSpPr>
        <p:spPr bwMode="auto">
          <a:xfrm>
            <a:off x="1662113" y="3821113"/>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Memory</a:t>
            </a:r>
          </a:p>
        </p:txBody>
      </p:sp>
      <p:sp>
        <p:nvSpPr>
          <p:cNvPr id="54280" name="Rectangle 7"/>
          <p:cNvSpPr>
            <a:spLocks noChangeArrowheads="1"/>
          </p:cNvSpPr>
          <p:nvPr/>
        </p:nvSpPr>
        <p:spPr bwMode="auto">
          <a:xfrm>
            <a:off x="1738313" y="5116513"/>
            <a:ext cx="134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I/O Devices:</a:t>
            </a:r>
          </a:p>
        </p:txBody>
      </p:sp>
      <p:sp>
        <p:nvSpPr>
          <p:cNvPr id="54281" name="Rectangle 8"/>
          <p:cNvSpPr>
            <a:spLocks noChangeArrowheads="1"/>
          </p:cNvSpPr>
          <p:nvPr/>
        </p:nvSpPr>
        <p:spPr bwMode="auto">
          <a:xfrm>
            <a:off x="1689100" y="2027238"/>
            <a:ext cx="8255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82" name="Line 9"/>
          <p:cNvSpPr>
            <a:spLocks noChangeShapeType="1"/>
          </p:cNvSpPr>
          <p:nvPr/>
        </p:nvSpPr>
        <p:spPr bwMode="auto">
          <a:xfrm>
            <a:off x="2139950" y="2560638"/>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83" name="Rectangle 10"/>
          <p:cNvSpPr>
            <a:spLocks noChangeArrowheads="1"/>
          </p:cNvSpPr>
          <p:nvPr/>
        </p:nvSpPr>
        <p:spPr bwMode="auto">
          <a:xfrm>
            <a:off x="1689100" y="2789238"/>
            <a:ext cx="8255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84" name="Rectangle 11"/>
          <p:cNvSpPr>
            <a:spLocks noChangeArrowheads="1"/>
          </p:cNvSpPr>
          <p:nvPr/>
        </p:nvSpPr>
        <p:spPr bwMode="auto">
          <a:xfrm>
            <a:off x="1689100" y="3779838"/>
            <a:ext cx="10541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85" name="Line 12"/>
          <p:cNvSpPr>
            <a:spLocks noChangeShapeType="1"/>
          </p:cNvSpPr>
          <p:nvPr/>
        </p:nvSpPr>
        <p:spPr bwMode="auto">
          <a:xfrm>
            <a:off x="2139950" y="3322638"/>
            <a:ext cx="0"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86" name="Line 13"/>
          <p:cNvSpPr>
            <a:spLocks noChangeShapeType="1"/>
          </p:cNvSpPr>
          <p:nvPr/>
        </p:nvSpPr>
        <p:spPr bwMode="auto">
          <a:xfrm>
            <a:off x="1939925" y="3468688"/>
            <a:ext cx="23812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87" name="Line 14"/>
          <p:cNvSpPr>
            <a:spLocks noChangeShapeType="1"/>
          </p:cNvSpPr>
          <p:nvPr/>
        </p:nvSpPr>
        <p:spPr bwMode="auto">
          <a:xfrm flipV="1">
            <a:off x="2292350" y="3462338"/>
            <a:ext cx="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88" name="Rectangle 15"/>
          <p:cNvSpPr>
            <a:spLocks noChangeArrowheads="1"/>
          </p:cNvSpPr>
          <p:nvPr/>
        </p:nvSpPr>
        <p:spPr bwMode="auto">
          <a:xfrm>
            <a:off x="3414713" y="4430713"/>
            <a:ext cx="1230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Controllers</a:t>
            </a:r>
          </a:p>
        </p:txBody>
      </p:sp>
      <p:sp>
        <p:nvSpPr>
          <p:cNvPr id="54289" name="Rectangle 16"/>
          <p:cNvSpPr>
            <a:spLocks noChangeArrowheads="1"/>
          </p:cNvSpPr>
          <p:nvPr/>
        </p:nvSpPr>
        <p:spPr bwMode="auto">
          <a:xfrm>
            <a:off x="3441700" y="4389438"/>
            <a:ext cx="1282700" cy="444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90" name="Line 17"/>
          <p:cNvSpPr>
            <a:spLocks noChangeShapeType="1"/>
          </p:cNvSpPr>
          <p:nvPr/>
        </p:nvSpPr>
        <p:spPr bwMode="auto">
          <a:xfrm>
            <a:off x="3463925" y="4078288"/>
            <a:ext cx="25336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91" name="Rectangle 18"/>
          <p:cNvSpPr>
            <a:spLocks noChangeArrowheads="1"/>
          </p:cNvSpPr>
          <p:nvPr/>
        </p:nvSpPr>
        <p:spPr bwMode="auto">
          <a:xfrm>
            <a:off x="3670300" y="3627438"/>
            <a:ext cx="368300" cy="29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92" name="Line 19"/>
          <p:cNvSpPr>
            <a:spLocks noChangeShapeType="1"/>
          </p:cNvSpPr>
          <p:nvPr/>
        </p:nvSpPr>
        <p:spPr bwMode="auto">
          <a:xfrm>
            <a:off x="3816350" y="3475038"/>
            <a:ext cx="0"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93" name="Line 20"/>
          <p:cNvSpPr>
            <a:spLocks noChangeShapeType="1"/>
          </p:cNvSpPr>
          <p:nvPr/>
        </p:nvSpPr>
        <p:spPr bwMode="auto">
          <a:xfrm>
            <a:off x="3816350" y="3932238"/>
            <a:ext cx="0"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94" name="Rectangle 21"/>
          <p:cNvSpPr>
            <a:spLocks noChangeArrowheads="1"/>
          </p:cNvSpPr>
          <p:nvPr/>
        </p:nvSpPr>
        <p:spPr bwMode="auto">
          <a:xfrm>
            <a:off x="4100513" y="3592513"/>
            <a:ext cx="101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adapters</a:t>
            </a:r>
          </a:p>
        </p:txBody>
      </p:sp>
      <p:sp>
        <p:nvSpPr>
          <p:cNvPr id="54295" name="Line 22"/>
          <p:cNvSpPr>
            <a:spLocks noChangeShapeType="1"/>
          </p:cNvSpPr>
          <p:nvPr/>
        </p:nvSpPr>
        <p:spPr bwMode="auto">
          <a:xfrm>
            <a:off x="3968750" y="4084638"/>
            <a:ext cx="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296" name="Rectangle 23"/>
          <p:cNvSpPr>
            <a:spLocks noChangeArrowheads="1"/>
          </p:cNvSpPr>
          <p:nvPr/>
        </p:nvSpPr>
        <p:spPr bwMode="auto">
          <a:xfrm>
            <a:off x="3262313" y="4964113"/>
            <a:ext cx="11826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Disks</a:t>
            </a:r>
          </a:p>
          <a:p>
            <a:r>
              <a:rPr lang="en-US" altLang="el-GR" sz="1800" b="1">
                <a:solidFill>
                  <a:srgbClr val="FF0000"/>
                </a:solidFill>
                <a:latin typeface="Calibri" panose="020F0502020204030204" pitchFamily="34" charset="0"/>
              </a:rPr>
              <a:t>Displays</a:t>
            </a:r>
          </a:p>
          <a:p>
            <a:r>
              <a:rPr lang="en-US" altLang="el-GR" sz="1800" b="1">
                <a:solidFill>
                  <a:srgbClr val="FF0000"/>
                </a:solidFill>
                <a:latin typeface="Calibri" panose="020F0502020204030204" pitchFamily="34" charset="0"/>
              </a:rPr>
              <a:t>Keyboards</a:t>
            </a:r>
          </a:p>
        </p:txBody>
      </p:sp>
      <p:sp>
        <p:nvSpPr>
          <p:cNvPr id="54297" name="AutoShape 24"/>
          <p:cNvSpPr>
            <a:spLocks noChangeArrowheads="1"/>
          </p:cNvSpPr>
          <p:nvPr/>
        </p:nvSpPr>
        <p:spPr bwMode="auto">
          <a:xfrm>
            <a:off x="5575300" y="5227638"/>
            <a:ext cx="2044700" cy="5969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98" name="Rectangle 25"/>
          <p:cNvSpPr>
            <a:spLocks noChangeArrowheads="1"/>
          </p:cNvSpPr>
          <p:nvPr/>
        </p:nvSpPr>
        <p:spPr bwMode="auto">
          <a:xfrm>
            <a:off x="5118100" y="4389438"/>
            <a:ext cx="977900" cy="444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54299" name="Rectangle 26"/>
          <p:cNvSpPr>
            <a:spLocks noChangeArrowheads="1"/>
          </p:cNvSpPr>
          <p:nvPr/>
        </p:nvSpPr>
        <p:spPr bwMode="auto">
          <a:xfrm>
            <a:off x="5853113" y="5345113"/>
            <a:ext cx="1103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Networks</a:t>
            </a:r>
          </a:p>
        </p:txBody>
      </p:sp>
      <p:sp>
        <p:nvSpPr>
          <p:cNvPr id="54300" name="Line 27"/>
          <p:cNvSpPr>
            <a:spLocks noChangeShapeType="1"/>
          </p:cNvSpPr>
          <p:nvPr/>
        </p:nvSpPr>
        <p:spPr bwMode="auto">
          <a:xfrm>
            <a:off x="5492750" y="4084638"/>
            <a:ext cx="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01" name="Line 28"/>
          <p:cNvSpPr>
            <a:spLocks noChangeShapeType="1"/>
          </p:cNvSpPr>
          <p:nvPr/>
        </p:nvSpPr>
        <p:spPr bwMode="auto">
          <a:xfrm>
            <a:off x="5797550" y="4846638"/>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02" name="Line 29"/>
          <p:cNvSpPr>
            <a:spLocks noChangeShapeType="1"/>
          </p:cNvSpPr>
          <p:nvPr/>
        </p:nvSpPr>
        <p:spPr bwMode="auto">
          <a:xfrm>
            <a:off x="6711950" y="4846638"/>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03" name="Line 30"/>
          <p:cNvSpPr>
            <a:spLocks noChangeShapeType="1"/>
          </p:cNvSpPr>
          <p:nvPr/>
        </p:nvSpPr>
        <p:spPr bwMode="auto">
          <a:xfrm>
            <a:off x="7016750" y="4846638"/>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04" name="Line 31"/>
          <p:cNvSpPr>
            <a:spLocks noChangeShapeType="1"/>
          </p:cNvSpPr>
          <p:nvPr/>
        </p:nvSpPr>
        <p:spPr bwMode="auto">
          <a:xfrm>
            <a:off x="7321550" y="4846638"/>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05" name="Text Box 32"/>
          <p:cNvSpPr txBox="1">
            <a:spLocks noChangeArrowheads="1"/>
          </p:cNvSpPr>
          <p:nvPr/>
        </p:nvSpPr>
        <p:spPr bwMode="auto">
          <a:xfrm>
            <a:off x="5232400" y="4446588"/>
            <a:ext cx="611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NICs</a:t>
            </a:r>
            <a:endParaRPr lang="en-US" altLang="el-GR" sz="2000" b="1">
              <a:solidFill>
                <a:srgbClr val="FF0000"/>
              </a:solidFill>
              <a:latin typeface="Calibri" panose="020F0502020204030204" pitchFamily="34" charset="0"/>
            </a:endParaRPr>
          </a:p>
        </p:txBody>
      </p:sp>
      <p:sp>
        <p:nvSpPr>
          <p:cNvPr id="54306" name="Text Box 33"/>
          <p:cNvSpPr txBox="1">
            <a:spLocks noChangeArrowheads="1"/>
          </p:cNvSpPr>
          <p:nvPr/>
        </p:nvSpPr>
        <p:spPr bwMode="auto">
          <a:xfrm>
            <a:off x="5394325" y="3690938"/>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solidFill>
                  <a:srgbClr val="FF0000"/>
                </a:solidFill>
                <a:latin typeface="Calibri" panose="020F0502020204030204" pitchFamily="34" charset="0"/>
              </a:rPr>
              <a:t>I/O Buses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7"/>
          <p:cNvSpPr>
            <a:spLocks noChangeArrowheads="1"/>
          </p:cNvSpPr>
          <p:nvPr/>
        </p:nvSpPr>
        <p:spPr bwMode="auto">
          <a:xfrm>
            <a:off x="381000" y="1524000"/>
            <a:ext cx="1981200" cy="3733800"/>
          </a:xfrm>
          <a:prstGeom prst="rect">
            <a:avLst/>
          </a:prstGeom>
          <a:solidFill>
            <a:schemeClr val="accent1">
              <a:lumMod val="20000"/>
              <a:lumOff val="80000"/>
            </a:schemeClr>
          </a:solidFill>
          <a:ln w="34925">
            <a:solidFill>
              <a:schemeClr val="tx1"/>
            </a:solidFill>
            <a:miter lim="800000"/>
            <a:headEnd/>
            <a:tailEnd/>
          </a:ln>
        </p:spPr>
        <p:txBody>
          <a:bodyPr wrap="none" anchor="ctr"/>
          <a:lstStyle/>
          <a:p>
            <a:pPr>
              <a:defRPr/>
            </a:pPr>
            <a:endParaRPr lang="en-US">
              <a:cs typeface="+mn-cs"/>
            </a:endParaRPr>
          </a:p>
        </p:txBody>
      </p:sp>
      <p:sp>
        <p:nvSpPr>
          <p:cNvPr id="30724" name="Rectangle 63"/>
          <p:cNvSpPr>
            <a:spLocks noChangeArrowheads="1"/>
          </p:cNvSpPr>
          <p:nvPr/>
        </p:nvSpPr>
        <p:spPr bwMode="auto">
          <a:xfrm>
            <a:off x="2514600" y="4572000"/>
            <a:ext cx="1524000" cy="1524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0725" name="Rectangle 61"/>
          <p:cNvSpPr>
            <a:spLocks noChangeArrowheads="1"/>
          </p:cNvSpPr>
          <p:nvPr/>
        </p:nvSpPr>
        <p:spPr bwMode="auto">
          <a:xfrm>
            <a:off x="4114800" y="4648200"/>
            <a:ext cx="381000" cy="4572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30726" name="Rectangle 62"/>
          <p:cNvSpPr>
            <a:spLocks noChangeArrowheads="1"/>
          </p:cNvSpPr>
          <p:nvPr/>
        </p:nvSpPr>
        <p:spPr bwMode="auto">
          <a:xfrm>
            <a:off x="3276600" y="5181600"/>
            <a:ext cx="685800" cy="45720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30727" name="Rectangle 2"/>
          <p:cNvSpPr>
            <a:spLocks noGrp="1" noChangeArrowheads="1"/>
          </p:cNvSpPr>
          <p:nvPr>
            <p:ph type="title"/>
          </p:nvPr>
        </p:nvSpPr>
        <p:spPr/>
        <p:txBody>
          <a:bodyPr>
            <a:normAutofit fontScale="90000"/>
          </a:bodyPr>
          <a:lstStyle/>
          <a:p>
            <a:r>
              <a:rPr lang="el-GR" dirty="0">
                <a:solidFill>
                  <a:srgbClr val="000090"/>
                </a:solidFill>
                <a:latin typeface="Times New Roman" charset="0"/>
              </a:rPr>
              <a:t>(Πιο+) Ρεαλιστικό Μοντέλο Υπολογιστή</a:t>
            </a:r>
            <a:endParaRPr lang="en-GB" dirty="0">
              <a:solidFill>
                <a:srgbClr val="000090"/>
              </a:solidFill>
              <a:latin typeface="Times New Roman" charset="0"/>
            </a:endParaRPr>
          </a:p>
        </p:txBody>
      </p:sp>
      <p:grpSp>
        <p:nvGrpSpPr>
          <p:cNvPr id="30728" name="Group 6"/>
          <p:cNvGrpSpPr>
            <a:grpSpLocks/>
          </p:cNvGrpSpPr>
          <p:nvPr/>
        </p:nvGrpSpPr>
        <p:grpSpPr bwMode="auto">
          <a:xfrm>
            <a:off x="609600" y="1828800"/>
            <a:ext cx="1524000" cy="1371600"/>
            <a:chOff x="1104" y="1920"/>
            <a:chExt cx="960" cy="864"/>
          </a:xfrm>
        </p:grpSpPr>
        <p:sp>
          <p:nvSpPr>
            <p:cNvPr id="30782" name="Rectangle 7"/>
            <p:cNvSpPr>
              <a:spLocks noChangeArrowheads="1"/>
            </p:cNvSpPr>
            <p:nvPr/>
          </p:nvSpPr>
          <p:spPr bwMode="auto">
            <a:xfrm>
              <a:off x="1104" y="1920"/>
              <a:ext cx="960" cy="864"/>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30783" name="Text Box 8"/>
            <p:cNvSpPr txBox="1">
              <a:spLocks noChangeArrowheads="1"/>
            </p:cNvSpPr>
            <p:nvPr/>
          </p:nvSpPr>
          <p:spPr bwMode="auto">
            <a:xfrm>
              <a:off x="1104" y="2208"/>
              <a:ext cx="96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Processor</a:t>
              </a:r>
              <a:endParaRPr lang="en-GB"/>
            </a:p>
          </p:txBody>
        </p:sp>
      </p:grpSp>
      <p:grpSp>
        <p:nvGrpSpPr>
          <p:cNvPr id="30729" name="Group 10"/>
          <p:cNvGrpSpPr>
            <a:grpSpLocks/>
          </p:cNvGrpSpPr>
          <p:nvPr/>
        </p:nvGrpSpPr>
        <p:grpSpPr bwMode="auto">
          <a:xfrm>
            <a:off x="2514600" y="3124200"/>
            <a:ext cx="1524000" cy="1219200"/>
            <a:chOff x="2400" y="2016"/>
            <a:chExt cx="960" cy="768"/>
          </a:xfrm>
        </p:grpSpPr>
        <p:grpSp>
          <p:nvGrpSpPr>
            <p:cNvPr id="30772" name="Group 11"/>
            <p:cNvGrpSpPr>
              <a:grpSpLocks/>
            </p:cNvGrpSpPr>
            <p:nvPr/>
          </p:nvGrpSpPr>
          <p:grpSpPr bwMode="auto">
            <a:xfrm>
              <a:off x="2400" y="2016"/>
              <a:ext cx="960" cy="768"/>
              <a:chOff x="2400" y="2016"/>
              <a:chExt cx="960" cy="768"/>
            </a:xfrm>
          </p:grpSpPr>
          <p:sp>
            <p:nvSpPr>
              <p:cNvPr id="30774" name="Rectangle 12"/>
              <p:cNvSpPr>
                <a:spLocks noChangeArrowheads="1"/>
              </p:cNvSpPr>
              <p:nvPr/>
            </p:nvSpPr>
            <p:spPr bwMode="auto">
              <a:xfrm>
                <a:off x="2400" y="2016"/>
                <a:ext cx="960" cy="768"/>
              </a:xfrm>
              <a:prstGeom prst="rect">
                <a:avLst/>
              </a:prstGeom>
              <a:solidFill>
                <a:srgbClr val="FFFFFF"/>
              </a:solidFill>
              <a:ln w="19050">
                <a:solidFill>
                  <a:schemeClr val="tx1"/>
                </a:solidFill>
                <a:miter lim="800000"/>
                <a:headEnd/>
                <a:tailEnd/>
              </a:ln>
            </p:spPr>
            <p:txBody>
              <a:bodyPr wrap="none" anchor="ctr"/>
              <a:lstStyle/>
              <a:p>
                <a:endParaRPr lang="en-US"/>
              </a:p>
            </p:txBody>
          </p:sp>
          <p:sp>
            <p:nvSpPr>
              <p:cNvPr id="30775" name="Line 13"/>
              <p:cNvSpPr>
                <a:spLocks noChangeShapeType="1"/>
              </p:cNvSpPr>
              <p:nvPr/>
            </p:nvSpPr>
            <p:spPr bwMode="auto">
              <a:xfrm>
                <a:off x="2400" y="211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6" name="Line 14"/>
              <p:cNvSpPr>
                <a:spLocks noChangeShapeType="1"/>
              </p:cNvSpPr>
              <p:nvPr/>
            </p:nvSpPr>
            <p:spPr bwMode="auto">
              <a:xfrm>
                <a:off x="2400" y="220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7" name="Line 15"/>
              <p:cNvSpPr>
                <a:spLocks noChangeShapeType="1"/>
              </p:cNvSpPr>
              <p:nvPr/>
            </p:nvSpPr>
            <p:spPr bwMode="auto">
              <a:xfrm>
                <a:off x="2400" y="230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8" name="Line 16"/>
              <p:cNvSpPr>
                <a:spLocks noChangeShapeType="1"/>
              </p:cNvSpPr>
              <p:nvPr/>
            </p:nvSpPr>
            <p:spPr bwMode="auto">
              <a:xfrm>
                <a:off x="2400" y="240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9" name="Line 17"/>
              <p:cNvSpPr>
                <a:spLocks noChangeShapeType="1"/>
              </p:cNvSpPr>
              <p:nvPr/>
            </p:nvSpPr>
            <p:spPr bwMode="auto">
              <a:xfrm>
                <a:off x="2400" y="249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80" name="Line 18"/>
              <p:cNvSpPr>
                <a:spLocks noChangeShapeType="1"/>
              </p:cNvSpPr>
              <p:nvPr/>
            </p:nvSpPr>
            <p:spPr bwMode="auto">
              <a:xfrm>
                <a:off x="2400" y="259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81" name="Line 19"/>
              <p:cNvSpPr>
                <a:spLocks noChangeShapeType="1"/>
              </p:cNvSpPr>
              <p:nvPr/>
            </p:nvSpPr>
            <p:spPr bwMode="auto">
              <a:xfrm>
                <a:off x="2400" y="268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0773" name="Text Box 20"/>
            <p:cNvSpPr txBox="1">
              <a:spLocks noChangeArrowheads="1"/>
            </p:cNvSpPr>
            <p:nvPr/>
          </p:nvSpPr>
          <p:spPr bwMode="auto">
            <a:xfrm>
              <a:off x="2400" y="2275"/>
              <a:ext cx="9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Data</a:t>
              </a:r>
              <a:endParaRPr lang="en-GB" sz="2000"/>
            </a:p>
          </p:txBody>
        </p:sp>
      </p:grpSp>
      <p:grpSp>
        <p:nvGrpSpPr>
          <p:cNvPr id="30730" name="Group 21"/>
          <p:cNvGrpSpPr>
            <a:grpSpLocks/>
          </p:cNvGrpSpPr>
          <p:nvPr/>
        </p:nvGrpSpPr>
        <p:grpSpPr bwMode="auto">
          <a:xfrm>
            <a:off x="2514600" y="1905000"/>
            <a:ext cx="1524000" cy="1219200"/>
            <a:chOff x="2400" y="1248"/>
            <a:chExt cx="960" cy="768"/>
          </a:xfrm>
        </p:grpSpPr>
        <p:grpSp>
          <p:nvGrpSpPr>
            <p:cNvPr id="30761" name="Group 22"/>
            <p:cNvGrpSpPr>
              <a:grpSpLocks/>
            </p:cNvGrpSpPr>
            <p:nvPr/>
          </p:nvGrpSpPr>
          <p:grpSpPr bwMode="auto">
            <a:xfrm>
              <a:off x="2400" y="1248"/>
              <a:ext cx="960" cy="768"/>
              <a:chOff x="2400" y="1248"/>
              <a:chExt cx="960" cy="768"/>
            </a:xfrm>
          </p:grpSpPr>
          <p:sp>
            <p:nvSpPr>
              <p:cNvPr id="30763" name="Rectangle 23"/>
              <p:cNvSpPr>
                <a:spLocks noChangeArrowheads="1"/>
              </p:cNvSpPr>
              <p:nvPr/>
            </p:nvSpPr>
            <p:spPr bwMode="auto">
              <a:xfrm>
                <a:off x="2400" y="1248"/>
                <a:ext cx="960" cy="768"/>
              </a:xfrm>
              <a:prstGeom prst="rect">
                <a:avLst/>
              </a:prstGeom>
              <a:solidFill>
                <a:srgbClr val="DDDDDD"/>
              </a:solidFill>
              <a:ln w="19050">
                <a:solidFill>
                  <a:schemeClr val="tx1"/>
                </a:solidFill>
                <a:miter lim="800000"/>
                <a:headEnd/>
                <a:tailEnd/>
              </a:ln>
            </p:spPr>
            <p:txBody>
              <a:bodyPr wrap="none" anchor="ctr"/>
              <a:lstStyle/>
              <a:p>
                <a:endParaRPr lang="en-US"/>
              </a:p>
            </p:txBody>
          </p:sp>
          <p:sp>
            <p:nvSpPr>
              <p:cNvPr id="30764" name="Line 24"/>
              <p:cNvSpPr>
                <a:spLocks noChangeShapeType="1"/>
              </p:cNvSpPr>
              <p:nvPr/>
            </p:nvSpPr>
            <p:spPr bwMode="auto">
              <a:xfrm>
                <a:off x="2400" y="134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5" name="Line 25"/>
              <p:cNvSpPr>
                <a:spLocks noChangeShapeType="1"/>
              </p:cNvSpPr>
              <p:nvPr/>
            </p:nvSpPr>
            <p:spPr bwMode="auto">
              <a:xfrm>
                <a:off x="2400" y="144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6" name="Line 26"/>
              <p:cNvSpPr>
                <a:spLocks noChangeShapeType="1"/>
              </p:cNvSpPr>
              <p:nvPr/>
            </p:nvSpPr>
            <p:spPr bwMode="auto">
              <a:xfrm>
                <a:off x="2400" y="153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7" name="Line 27"/>
              <p:cNvSpPr>
                <a:spLocks noChangeShapeType="1"/>
              </p:cNvSpPr>
              <p:nvPr/>
            </p:nvSpPr>
            <p:spPr bwMode="auto">
              <a:xfrm>
                <a:off x="2400" y="1632"/>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8" name="Line 28"/>
              <p:cNvSpPr>
                <a:spLocks noChangeShapeType="1"/>
              </p:cNvSpPr>
              <p:nvPr/>
            </p:nvSpPr>
            <p:spPr bwMode="auto">
              <a:xfrm>
                <a:off x="2400" y="1728"/>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9" name="Line 29"/>
              <p:cNvSpPr>
                <a:spLocks noChangeShapeType="1"/>
              </p:cNvSpPr>
              <p:nvPr/>
            </p:nvSpPr>
            <p:spPr bwMode="auto">
              <a:xfrm>
                <a:off x="2400" y="1824"/>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0" name="Line 30"/>
              <p:cNvSpPr>
                <a:spLocks noChangeShapeType="1"/>
              </p:cNvSpPr>
              <p:nvPr/>
            </p:nvSpPr>
            <p:spPr bwMode="auto">
              <a:xfrm>
                <a:off x="2400" y="1920"/>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1" name="Line 31"/>
              <p:cNvSpPr>
                <a:spLocks noChangeShapeType="1"/>
              </p:cNvSpPr>
              <p:nvPr/>
            </p:nvSpPr>
            <p:spPr bwMode="auto">
              <a:xfrm>
                <a:off x="2400" y="2016"/>
                <a:ext cx="96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0762" name="Text Box 32"/>
            <p:cNvSpPr txBox="1">
              <a:spLocks noChangeArrowheads="1"/>
            </p:cNvSpPr>
            <p:nvPr/>
          </p:nvSpPr>
          <p:spPr bwMode="auto">
            <a:xfrm>
              <a:off x="2400" y="1507"/>
              <a:ext cx="9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Instructions</a:t>
              </a:r>
              <a:endParaRPr lang="en-GB" sz="2000"/>
            </a:p>
          </p:txBody>
        </p:sp>
      </p:grpSp>
      <p:sp>
        <p:nvSpPr>
          <p:cNvPr id="30731" name="Rectangle 36"/>
          <p:cNvSpPr>
            <a:spLocks noChangeArrowheads="1"/>
          </p:cNvSpPr>
          <p:nvPr/>
        </p:nvSpPr>
        <p:spPr bwMode="auto">
          <a:xfrm>
            <a:off x="5791200" y="2895600"/>
            <a:ext cx="1143000" cy="914400"/>
          </a:xfrm>
          <a:prstGeom prst="rect">
            <a:avLst/>
          </a:prstGeom>
          <a:solidFill>
            <a:srgbClr val="FFFF99"/>
          </a:solidFill>
          <a:ln w="19050">
            <a:solidFill>
              <a:schemeClr val="tx1"/>
            </a:solidFill>
            <a:miter lim="800000"/>
            <a:headEnd/>
            <a:tailEnd/>
          </a:ln>
        </p:spPr>
        <p:txBody>
          <a:bodyPr wrap="none" anchor="ctr"/>
          <a:lstStyle/>
          <a:p>
            <a:pPr algn="ctr"/>
            <a:r>
              <a:rPr lang="en-US" sz="2000"/>
              <a:t>Peripheral</a:t>
            </a:r>
          </a:p>
          <a:p>
            <a:pPr algn="ctr"/>
            <a:r>
              <a:rPr lang="en-US" sz="2000"/>
              <a:t> 1</a:t>
            </a:r>
            <a:endParaRPr lang="en-GB" sz="2000"/>
          </a:p>
        </p:txBody>
      </p:sp>
      <p:sp>
        <p:nvSpPr>
          <p:cNvPr id="30732" name="Line 38"/>
          <p:cNvSpPr>
            <a:spLocks noChangeShapeType="1"/>
          </p:cNvSpPr>
          <p:nvPr/>
        </p:nvSpPr>
        <p:spPr bwMode="auto">
          <a:xfrm>
            <a:off x="685800" y="4876800"/>
            <a:ext cx="3581400" cy="0"/>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3" name="Text Box 41"/>
          <p:cNvSpPr txBox="1">
            <a:spLocks noChangeArrowheads="1"/>
          </p:cNvSpPr>
          <p:nvPr/>
        </p:nvSpPr>
        <p:spPr bwMode="auto">
          <a:xfrm>
            <a:off x="2514600" y="14478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Memory</a:t>
            </a:r>
            <a:endParaRPr lang="en-GB"/>
          </a:p>
        </p:txBody>
      </p:sp>
      <p:sp>
        <p:nvSpPr>
          <p:cNvPr id="30734" name="Rectangle 43"/>
          <p:cNvSpPr>
            <a:spLocks noChangeArrowheads="1"/>
          </p:cNvSpPr>
          <p:nvPr/>
        </p:nvSpPr>
        <p:spPr bwMode="auto">
          <a:xfrm>
            <a:off x="609600" y="3581400"/>
            <a:ext cx="1524000" cy="762000"/>
          </a:xfrm>
          <a:prstGeom prst="rect">
            <a:avLst/>
          </a:prstGeom>
          <a:solidFill>
            <a:schemeClr val="accent1"/>
          </a:solidFill>
          <a:ln w="19050">
            <a:solidFill>
              <a:schemeClr val="tx1"/>
            </a:solidFill>
            <a:miter lim="800000"/>
            <a:headEnd/>
            <a:tailEnd/>
          </a:ln>
        </p:spPr>
        <p:txBody>
          <a:bodyPr wrap="none" anchor="ctr"/>
          <a:lstStyle/>
          <a:p>
            <a:pPr algn="ctr"/>
            <a:r>
              <a:rPr lang="en-US"/>
              <a:t>Cache</a:t>
            </a:r>
            <a:endParaRPr lang="en-GB"/>
          </a:p>
        </p:txBody>
      </p:sp>
      <p:sp>
        <p:nvSpPr>
          <p:cNvPr id="30735" name="Line 45"/>
          <p:cNvSpPr>
            <a:spLocks noChangeShapeType="1"/>
          </p:cNvSpPr>
          <p:nvPr/>
        </p:nvSpPr>
        <p:spPr bwMode="auto">
          <a:xfrm>
            <a:off x="1371600" y="3200400"/>
            <a:ext cx="0" cy="381000"/>
          </a:xfrm>
          <a:prstGeom prst="line">
            <a:avLst/>
          </a:prstGeom>
          <a:noFill/>
          <a:ln w="190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6" name="Line 46"/>
          <p:cNvSpPr>
            <a:spLocks noChangeShapeType="1"/>
          </p:cNvSpPr>
          <p:nvPr/>
        </p:nvSpPr>
        <p:spPr bwMode="auto">
          <a:xfrm>
            <a:off x="762000" y="5410200"/>
            <a:ext cx="7620000" cy="0"/>
          </a:xfrm>
          <a:prstGeom prst="line">
            <a:avLst/>
          </a:prstGeom>
          <a:noFill/>
          <a:ln w="76200">
            <a:solidFill>
              <a:srgbClr val="3399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7" name="AutoShape 48"/>
          <p:cNvSpPr>
            <a:spLocks noChangeArrowheads="1"/>
          </p:cNvSpPr>
          <p:nvPr/>
        </p:nvSpPr>
        <p:spPr bwMode="auto">
          <a:xfrm>
            <a:off x="3467100" y="4343400"/>
            <a:ext cx="304800" cy="1066800"/>
          </a:xfrm>
          <a:prstGeom prst="upDownArrow">
            <a:avLst>
              <a:gd name="adj1" fmla="val 50000"/>
              <a:gd name="adj2" fmla="val 70000"/>
            </a:avLst>
          </a:prstGeom>
          <a:solidFill>
            <a:srgbClr val="00FF00"/>
          </a:solidFill>
          <a:ln w="9525">
            <a:solidFill>
              <a:schemeClr val="tx1"/>
            </a:solidFill>
            <a:miter lim="800000"/>
            <a:headEnd/>
            <a:tailEnd/>
          </a:ln>
        </p:spPr>
        <p:txBody>
          <a:bodyPr wrap="none" anchor="ctr"/>
          <a:lstStyle/>
          <a:p>
            <a:endParaRPr lang="en-US"/>
          </a:p>
        </p:txBody>
      </p:sp>
      <p:sp>
        <p:nvSpPr>
          <p:cNvPr id="30738" name="AutoShape 50"/>
          <p:cNvSpPr>
            <a:spLocks noChangeArrowheads="1"/>
          </p:cNvSpPr>
          <p:nvPr/>
        </p:nvSpPr>
        <p:spPr bwMode="auto">
          <a:xfrm>
            <a:off x="2743200" y="4343400"/>
            <a:ext cx="228600" cy="533400"/>
          </a:xfrm>
          <a:prstGeom prst="upDownArrow">
            <a:avLst>
              <a:gd name="adj1" fmla="val 50000"/>
              <a:gd name="adj2" fmla="val 46667"/>
            </a:avLst>
          </a:prstGeom>
          <a:solidFill>
            <a:schemeClr val="accent2"/>
          </a:solidFill>
          <a:ln w="9525">
            <a:solidFill>
              <a:schemeClr val="tx1"/>
            </a:solidFill>
            <a:miter lim="800000"/>
            <a:headEnd/>
            <a:tailEnd/>
          </a:ln>
        </p:spPr>
        <p:txBody>
          <a:bodyPr wrap="none" anchor="ctr"/>
          <a:lstStyle/>
          <a:p>
            <a:endParaRPr lang="en-US"/>
          </a:p>
        </p:txBody>
      </p:sp>
      <p:sp>
        <p:nvSpPr>
          <p:cNvPr id="30739" name="AutoShape 51"/>
          <p:cNvSpPr>
            <a:spLocks noChangeArrowheads="1"/>
          </p:cNvSpPr>
          <p:nvPr/>
        </p:nvSpPr>
        <p:spPr bwMode="auto">
          <a:xfrm>
            <a:off x="1257300" y="4343400"/>
            <a:ext cx="228600" cy="533400"/>
          </a:xfrm>
          <a:prstGeom prst="upDownArrow">
            <a:avLst>
              <a:gd name="adj1" fmla="val 50000"/>
              <a:gd name="adj2" fmla="val 46667"/>
            </a:avLst>
          </a:prstGeom>
          <a:solidFill>
            <a:schemeClr val="accent2"/>
          </a:solidFill>
          <a:ln w="9525">
            <a:solidFill>
              <a:schemeClr val="tx1"/>
            </a:solidFill>
            <a:miter lim="800000"/>
            <a:headEnd/>
            <a:tailEnd/>
          </a:ln>
        </p:spPr>
        <p:txBody>
          <a:bodyPr wrap="none" anchor="ctr"/>
          <a:lstStyle/>
          <a:p>
            <a:endParaRPr lang="en-US"/>
          </a:p>
        </p:txBody>
      </p:sp>
      <p:sp>
        <p:nvSpPr>
          <p:cNvPr id="30740" name="AutoShape 52"/>
          <p:cNvSpPr>
            <a:spLocks noChangeArrowheads="1"/>
          </p:cNvSpPr>
          <p:nvPr/>
        </p:nvSpPr>
        <p:spPr bwMode="auto">
          <a:xfrm>
            <a:off x="1066800" y="3200400"/>
            <a:ext cx="609600" cy="381000"/>
          </a:xfrm>
          <a:prstGeom prst="upDownArrow">
            <a:avLst>
              <a:gd name="adj1" fmla="val 50000"/>
              <a:gd name="adj2" fmla="val 20000"/>
            </a:avLst>
          </a:prstGeom>
          <a:solidFill>
            <a:schemeClr val="accent2"/>
          </a:solidFill>
          <a:ln w="9525">
            <a:solidFill>
              <a:schemeClr val="tx1"/>
            </a:solidFill>
            <a:miter lim="800000"/>
            <a:headEnd/>
            <a:tailEnd/>
          </a:ln>
        </p:spPr>
        <p:txBody>
          <a:bodyPr wrap="none" anchor="ctr"/>
          <a:lstStyle/>
          <a:p>
            <a:endParaRPr lang="en-US"/>
          </a:p>
        </p:txBody>
      </p:sp>
      <p:sp>
        <p:nvSpPr>
          <p:cNvPr id="30741" name="Rectangle 54"/>
          <p:cNvSpPr>
            <a:spLocks noChangeArrowheads="1"/>
          </p:cNvSpPr>
          <p:nvPr/>
        </p:nvSpPr>
        <p:spPr bwMode="auto">
          <a:xfrm>
            <a:off x="7543800" y="2895600"/>
            <a:ext cx="1143000" cy="914400"/>
          </a:xfrm>
          <a:prstGeom prst="rect">
            <a:avLst/>
          </a:prstGeom>
          <a:solidFill>
            <a:srgbClr val="FFFF99"/>
          </a:solidFill>
          <a:ln w="19050">
            <a:solidFill>
              <a:schemeClr val="tx1"/>
            </a:solidFill>
            <a:miter lim="800000"/>
            <a:headEnd/>
            <a:tailEnd/>
          </a:ln>
        </p:spPr>
        <p:txBody>
          <a:bodyPr wrap="none" anchor="ctr"/>
          <a:lstStyle/>
          <a:p>
            <a:pPr algn="ctr"/>
            <a:r>
              <a:rPr lang="en-US" sz="2000"/>
              <a:t>Peripheral</a:t>
            </a:r>
          </a:p>
          <a:p>
            <a:pPr algn="ctr"/>
            <a:r>
              <a:rPr lang="en-US" sz="2000"/>
              <a:t> N</a:t>
            </a:r>
            <a:endParaRPr lang="en-GB" sz="2000"/>
          </a:p>
        </p:txBody>
      </p:sp>
      <p:sp>
        <p:nvSpPr>
          <p:cNvPr id="30742" name="AutoShape 55"/>
          <p:cNvSpPr>
            <a:spLocks noChangeArrowheads="1"/>
          </p:cNvSpPr>
          <p:nvPr/>
        </p:nvSpPr>
        <p:spPr bwMode="auto">
          <a:xfrm>
            <a:off x="6210300" y="3810000"/>
            <a:ext cx="304800" cy="1524000"/>
          </a:xfrm>
          <a:prstGeom prst="upDownArrow">
            <a:avLst>
              <a:gd name="adj1" fmla="val 50000"/>
              <a:gd name="adj2" fmla="val 100000"/>
            </a:avLst>
          </a:prstGeom>
          <a:solidFill>
            <a:srgbClr val="00FF00"/>
          </a:solidFill>
          <a:ln w="9525">
            <a:solidFill>
              <a:schemeClr val="tx1"/>
            </a:solidFill>
            <a:miter lim="800000"/>
            <a:headEnd/>
            <a:tailEnd/>
          </a:ln>
        </p:spPr>
        <p:txBody>
          <a:bodyPr wrap="none" anchor="ctr"/>
          <a:lstStyle/>
          <a:p>
            <a:endParaRPr lang="en-US"/>
          </a:p>
        </p:txBody>
      </p:sp>
      <p:sp>
        <p:nvSpPr>
          <p:cNvPr id="30743" name="AutoShape 56"/>
          <p:cNvSpPr>
            <a:spLocks noChangeArrowheads="1"/>
          </p:cNvSpPr>
          <p:nvPr/>
        </p:nvSpPr>
        <p:spPr bwMode="auto">
          <a:xfrm>
            <a:off x="7962900" y="3810000"/>
            <a:ext cx="304800" cy="1524000"/>
          </a:xfrm>
          <a:prstGeom prst="upDownArrow">
            <a:avLst>
              <a:gd name="adj1" fmla="val 50000"/>
              <a:gd name="adj2" fmla="val 100000"/>
            </a:avLst>
          </a:prstGeom>
          <a:solidFill>
            <a:srgbClr val="00FF00"/>
          </a:solidFill>
          <a:ln w="9525">
            <a:solidFill>
              <a:schemeClr val="tx1"/>
            </a:solidFill>
            <a:miter lim="800000"/>
            <a:headEnd/>
            <a:tailEnd/>
          </a:ln>
        </p:spPr>
        <p:txBody>
          <a:bodyPr wrap="none" anchor="ctr"/>
          <a:lstStyle/>
          <a:p>
            <a:endParaRPr lang="en-US"/>
          </a:p>
        </p:txBody>
      </p:sp>
      <p:sp>
        <p:nvSpPr>
          <p:cNvPr id="30744" name="Line 57"/>
          <p:cNvSpPr>
            <a:spLocks noChangeShapeType="1"/>
          </p:cNvSpPr>
          <p:nvPr/>
        </p:nvSpPr>
        <p:spPr bwMode="auto">
          <a:xfrm>
            <a:off x="4191000" y="4876800"/>
            <a:ext cx="1219200" cy="0"/>
          </a:xfrm>
          <a:prstGeom prst="line">
            <a:avLst/>
          </a:prstGeom>
          <a:noFill/>
          <a:ln w="76200">
            <a:solidFill>
              <a:schemeClr val="accent2"/>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5" name="Rectangle 59"/>
          <p:cNvSpPr>
            <a:spLocks noChangeArrowheads="1"/>
          </p:cNvSpPr>
          <p:nvPr/>
        </p:nvSpPr>
        <p:spPr bwMode="auto">
          <a:xfrm>
            <a:off x="4267200" y="2895600"/>
            <a:ext cx="1295400" cy="914400"/>
          </a:xfrm>
          <a:prstGeom prst="rect">
            <a:avLst/>
          </a:prstGeom>
          <a:solidFill>
            <a:srgbClr val="FFFF99"/>
          </a:solidFill>
          <a:ln w="19050">
            <a:solidFill>
              <a:schemeClr val="tx1"/>
            </a:solidFill>
            <a:miter lim="800000"/>
            <a:headEnd/>
            <a:tailEnd/>
          </a:ln>
        </p:spPr>
        <p:txBody>
          <a:bodyPr wrap="none" anchor="ctr"/>
          <a:lstStyle/>
          <a:p>
            <a:pPr algn="ctr"/>
            <a:r>
              <a:rPr lang="en-US" sz="2000"/>
              <a:t>High Speed</a:t>
            </a:r>
          </a:p>
          <a:p>
            <a:pPr algn="ctr"/>
            <a:r>
              <a:rPr lang="en-US" sz="2000"/>
              <a:t>Peripheral</a:t>
            </a:r>
          </a:p>
          <a:p>
            <a:pPr algn="ctr"/>
            <a:endParaRPr lang="en-GB" sz="2000"/>
          </a:p>
        </p:txBody>
      </p:sp>
      <p:sp>
        <p:nvSpPr>
          <p:cNvPr id="30746" name="AutoShape 60"/>
          <p:cNvSpPr>
            <a:spLocks noChangeArrowheads="1"/>
          </p:cNvSpPr>
          <p:nvPr/>
        </p:nvSpPr>
        <p:spPr bwMode="auto">
          <a:xfrm>
            <a:off x="4724400" y="3810000"/>
            <a:ext cx="381000" cy="990600"/>
          </a:xfrm>
          <a:prstGeom prst="upDownArrow">
            <a:avLst>
              <a:gd name="adj1" fmla="val 50000"/>
              <a:gd name="adj2" fmla="val 52000"/>
            </a:avLst>
          </a:prstGeom>
          <a:solidFill>
            <a:schemeClr val="accent2"/>
          </a:solidFill>
          <a:ln w="22225">
            <a:solidFill>
              <a:schemeClr val="tx1"/>
            </a:solidFill>
            <a:prstDash val="sysDot"/>
            <a:miter lim="800000"/>
            <a:headEnd/>
            <a:tailEnd/>
          </a:ln>
        </p:spPr>
        <p:txBody>
          <a:bodyPr wrap="none" anchor="ctr"/>
          <a:lstStyle/>
          <a:p>
            <a:endParaRPr lang="en-US"/>
          </a:p>
        </p:txBody>
      </p:sp>
      <p:sp>
        <p:nvSpPr>
          <p:cNvPr id="30747" name="Line 65"/>
          <p:cNvSpPr>
            <a:spLocks noChangeShapeType="1"/>
          </p:cNvSpPr>
          <p:nvPr/>
        </p:nvSpPr>
        <p:spPr bwMode="auto">
          <a:xfrm flipV="1">
            <a:off x="2133600" y="4724400"/>
            <a:ext cx="990600" cy="1066800"/>
          </a:xfrm>
          <a:prstGeom prst="line">
            <a:avLst/>
          </a:prstGeom>
          <a:noFill/>
          <a:ln w="22225">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748" name="Line 66"/>
          <p:cNvSpPr>
            <a:spLocks noChangeShapeType="1"/>
          </p:cNvSpPr>
          <p:nvPr/>
        </p:nvSpPr>
        <p:spPr bwMode="auto">
          <a:xfrm flipV="1">
            <a:off x="2133600" y="4800600"/>
            <a:ext cx="2209800" cy="990600"/>
          </a:xfrm>
          <a:prstGeom prst="line">
            <a:avLst/>
          </a:prstGeom>
          <a:noFill/>
          <a:ln w="22225">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749" name="Line 67"/>
          <p:cNvSpPr>
            <a:spLocks noChangeShapeType="1"/>
          </p:cNvSpPr>
          <p:nvPr/>
        </p:nvSpPr>
        <p:spPr bwMode="auto">
          <a:xfrm flipV="1">
            <a:off x="2133600" y="5562600"/>
            <a:ext cx="1143000" cy="228600"/>
          </a:xfrm>
          <a:prstGeom prst="line">
            <a:avLst/>
          </a:prstGeom>
          <a:noFill/>
          <a:ln w="22225">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750" name="Text Box 68"/>
          <p:cNvSpPr txBox="1">
            <a:spLocks noChangeArrowheads="1"/>
          </p:cNvSpPr>
          <p:nvPr/>
        </p:nvSpPr>
        <p:spPr bwMode="auto">
          <a:xfrm>
            <a:off x="914400" y="5791200"/>
            <a:ext cx="1752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t>Control Chips</a:t>
            </a:r>
            <a:endParaRPr lang="en-GB" sz="2000"/>
          </a:p>
        </p:txBody>
      </p:sp>
      <p:grpSp>
        <p:nvGrpSpPr>
          <p:cNvPr id="30751" name="Group 72"/>
          <p:cNvGrpSpPr>
            <a:grpSpLocks/>
          </p:cNvGrpSpPr>
          <p:nvPr/>
        </p:nvGrpSpPr>
        <p:grpSpPr bwMode="auto">
          <a:xfrm>
            <a:off x="7010400" y="3276600"/>
            <a:ext cx="381000" cy="76200"/>
            <a:chOff x="624" y="4032"/>
            <a:chExt cx="240" cy="48"/>
          </a:xfrm>
        </p:grpSpPr>
        <p:sp>
          <p:nvSpPr>
            <p:cNvPr id="30758" name="Oval 69"/>
            <p:cNvSpPr>
              <a:spLocks noChangeArrowheads="1"/>
            </p:cNvSpPr>
            <p:nvPr/>
          </p:nvSpPr>
          <p:spPr bwMode="auto">
            <a:xfrm>
              <a:off x="624" y="4032"/>
              <a:ext cx="48"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30759" name="Oval 70"/>
            <p:cNvSpPr>
              <a:spLocks noChangeArrowheads="1"/>
            </p:cNvSpPr>
            <p:nvPr/>
          </p:nvSpPr>
          <p:spPr bwMode="auto">
            <a:xfrm>
              <a:off x="720" y="4032"/>
              <a:ext cx="48"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30760" name="Oval 71"/>
            <p:cNvSpPr>
              <a:spLocks noChangeArrowheads="1"/>
            </p:cNvSpPr>
            <p:nvPr/>
          </p:nvSpPr>
          <p:spPr bwMode="auto">
            <a:xfrm>
              <a:off x="816" y="4032"/>
              <a:ext cx="48" cy="48"/>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30752" name="Text Box 73"/>
          <p:cNvSpPr txBox="1">
            <a:spLocks noChangeArrowheads="1"/>
          </p:cNvSpPr>
          <p:nvPr/>
        </p:nvSpPr>
        <p:spPr bwMode="auto">
          <a:xfrm>
            <a:off x="6019800" y="5394325"/>
            <a:ext cx="2057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t>I/O Bus (</a:t>
            </a:r>
            <a:r>
              <a:rPr lang="el-GR" sz="2000"/>
              <a:t>π.χ. </a:t>
            </a:r>
            <a:r>
              <a:rPr lang="en-US" sz="2000"/>
              <a:t>PCI)</a:t>
            </a:r>
            <a:endParaRPr lang="en-GB" sz="2000"/>
          </a:p>
        </p:txBody>
      </p:sp>
      <p:sp>
        <p:nvSpPr>
          <p:cNvPr id="30753" name="Text Box 74"/>
          <p:cNvSpPr txBox="1">
            <a:spLocks noChangeArrowheads="1"/>
          </p:cNvSpPr>
          <p:nvPr/>
        </p:nvSpPr>
        <p:spPr bwMode="auto">
          <a:xfrm>
            <a:off x="533400" y="4860925"/>
            <a:ext cx="1600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t>Local      Bus</a:t>
            </a:r>
            <a:endParaRPr lang="en-GB" sz="2000"/>
          </a:p>
        </p:txBody>
      </p:sp>
      <p:sp>
        <p:nvSpPr>
          <p:cNvPr id="30754" name="Line 65"/>
          <p:cNvSpPr>
            <a:spLocks noChangeShapeType="1"/>
          </p:cNvSpPr>
          <p:nvPr/>
        </p:nvSpPr>
        <p:spPr bwMode="auto">
          <a:xfrm flipV="1">
            <a:off x="647700" y="5029200"/>
            <a:ext cx="723900" cy="1050925"/>
          </a:xfrm>
          <a:prstGeom prst="line">
            <a:avLst/>
          </a:prstGeom>
          <a:noFill/>
          <a:ln w="22225">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73"/>
          <p:cNvSpPr txBox="1">
            <a:spLocks noChangeArrowheads="1"/>
          </p:cNvSpPr>
          <p:nvPr/>
        </p:nvSpPr>
        <p:spPr bwMode="auto">
          <a:xfrm>
            <a:off x="0" y="6021288"/>
            <a:ext cx="182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t>PCI</a:t>
            </a:r>
            <a:r>
              <a:rPr lang="el-GR" sz="2000" dirty="0"/>
              <a:t>-</a:t>
            </a:r>
            <a:r>
              <a:rPr lang="en-US" sz="2000" dirty="0"/>
              <a:t>Express</a:t>
            </a:r>
            <a:endParaRPr lang="en-GB" sz="2000" dirty="0"/>
          </a:p>
        </p:txBody>
      </p:sp>
      <p:sp>
        <p:nvSpPr>
          <p:cNvPr id="30756" name="Line 65"/>
          <p:cNvSpPr>
            <a:spLocks noChangeShapeType="1"/>
          </p:cNvSpPr>
          <p:nvPr/>
        </p:nvSpPr>
        <p:spPr bwMode="auto">
          <a:xfrm flipH="1">
            <a:off x="4876800" y="2209800"/>
            <a:ext cx="381000" cy="609600"/>
          </a:xfrm>
          <a:prstGeom prst="line">
            <a:avLst/>
          </a:prstGeom>
          <a:noFill/>
          <a:ln w="22225">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757" name="Text Box 73"/>
          <p:cNvSpPr txBox="1">
            <a:spLocks noChangeArrowheads="1"/>
          </p:cNvSpPr>
          <p:nvPr/>
        </p:nvSpPr>
        <p:spPr bwMode="auto">
          <a:xfrm>
            <a:off x="4343400" y="1828800"/>
            <a:ext cx="2514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t>GPU, Disk, Network</a:t>
            </a:r>
            <a:endParaRPr lang="en-GB" sz="2000"/>
          </a:p>
        </p:txBody>
      </p:sp>
      <p:sp>
        <p:nvSpPr>
          <p:cNvPr id="65" name="5 - Θέση αριθμού διαφάνειας"/>
          <p:cNvSpPr>
            <a:spLocks noGrp="1"/>
          </p:cNvSpPr>
          <p:nvPr>
            <p:ph type="sldNum" sz="quarter" idx="11"/>
          </p:nvPr>
        </p:nvSpPr>
        <p:spPr>
          <a:xfrm>
            <a:off x="3124200" y="6356350"/>
            <a:ext cx="2895600" cy="365125"/>
          </a:xfrm>
          <a:noFill/>
        </p:spPr>
        <p:txBody>
          <a:bodyPr/>
          <a:lstStyle/>
          <a:p>
            <a:fld id="{34B08228-C2BA-46A4-9E1F-EBFB83882F08}" type="slidenum">
              <a:rPr lang="en-US">
                <a:latin typeface="Calibri" pitchFamily="34" charset="0"/>
              </a:rPr>
              <a:pPr/>
              <a:t>52</a:t>
            </a:fld>
            <a:endParaRPr lang="en-US" dirty="0">
              <a:latin typeface="Calibri" pitchFamily="34" charset="0"/>
            </a:endParaRPr>
          </a:p>
        </p:txBody>
      </p:sp>
      <p:sp>
        <p:nvSpPr>
          <p:cNvPr id="64" name="2 - Θέση αριθμού διαφάνειας">
            <a:extLst>
              <a:ext uri="{FF2B5EF4-FFF2-40B4-BE49-F238E27FC236}">
                <a16:creationId xmlns:a16="http://schemas.microsoft.com/office/drawing/2014/main" id="{12DCFBB0-6E77-BD47-9CF3-BA6856D8038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52</a:t>
            </a:fld>
            <a:endParaRPr lang="en-US" sz="1600" dirty="0">
              <a:latin typeface="Calibri" charset="0"/>
            </a:endParaRPr>
          </a:p>
        </p:txBody>
      </p:sp>
    </p:spTree>
    <p:extLst>
      <p:ext uri="{BB962C8B-B14F-4D97-AF65-F5344CB8AC3E}">
        <p14:creationId xmlns:p14="http://schemas.microsoft.com/office/powerpoint/2010/main" val="1634482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CB59787-5AE4-4ED2-8F05-75A2066FE8D6}" type="slidenum">
              <a:rPr lang="en-US" altLang="el-GR" sz="1400">
                <a:solidFill>
                  <a:schemeClr val="bg2"/>
                </a:solidFill>
                <a:latin typeface="Calibri" panose="020F0502020204030204" pitchFamily="34" charset="0"/>
              </a:rPr>
              <a:pPr/>
              <a:t>53</a:t>
            </a:fld>
            <a:endParaRPr lang="en-US" altLang="el-GR" sz="1400">
              <a:solidFill>
                <a:schemeClr val="bg2"/>
              </a:solidFill>
              <a:latin typeface="Calibri" panose="020F0502020204030204" pitchFamily="34" charset="0"/>
            </a:endParaRPr>
          </a:p>
        </p:txBody>
      </p:sp>
      <p:pic>
        <p:nvPicPr>
          <p:cNvPr id="55299" name="Picture 4" descr="comp_arch_mod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57188"/>
            <a:ext cx="52641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B163E2-8555-42F4-959C-8C6625F97F27}" type="slidenum">
              <a:rPr lang="en-US" altLang="el-GR" sz="1400">
                <a:solidFill>
                  <a:schemeClr val="bg2"/>
                </a:solidFill>
                <a:latin typeface="Calibri" panose="020F0502020204030204" pitchFamily="34" charset="0"/>
              </a:rPr>
              <a:pPr/>
              <a:t>54</a:t>
            </a:fld>
            <a:endParaRPr lang="en-US" altLang="el-GR" sz="1400">
              <a:solidFill>
                <a:schemeClr val="bg2"/>
              </a:solidFill>
              <a:latin typeface="Calibri" panose="020F0502020204030204" pitchFamily="34" charset="0"/>
            </a:endParaRPr>
          </a:p>
        </p:txBody>
      </p:sp>
      <p:pic>
        <p:nvPicPr>
          <p:cNvPr id="5632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71438"/>
            <a:ext cx="78501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3"/>
          <p:cNvSpPr>
            <a:spLocks noChangeArrowheads="1"/>
          </p:cNvSpPr>
          <p:nvPr/>
        </p:nvSpPr>
        <p:spPr bwMode="auto">
          <a:xfrm>
            <a:off x="0" y="4286250"/>
            <a:ext cx="4205288" cy="2160588"/>
          </a:xfrm>
          <a:prstGeom prst="rect">
            <a:avLst/>
          </a:prstGeom>
          <a:solidFill>
            <a:schemeClr val="bg1"/>
          </a:solidFill>
          <a:ln w="25400">
            <a:solidFill>
              <a:schemeClr val="tx1"/>
            </a:solidFill>
            <a:miter lim="800000"/>
            <a:headEnd/>
            <a:tailEnd/>
          </a:ln>
        </p:spPr>
        <p:txBody>
          <a:bodyPr lIns="92075" tIns="46038" rIns="92075" bIns="4603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l-GR" altLang="el-GR" sz="2000" b="1">
                <a:solidFill>
                  <a:schemeClr val="tx2"/>
                </a:solidFill>
                <a:latin typeface="Calibri" panose="020F0502020204030204" pitchFamily="34" charset="0"/>
              </a:rPr>
              <a:t>Το σχέδιο του συστήματος πλακετών ενός Προσωπικού Υπολογιστή</a:t>
            </a:r>
            <a:r>
              <a:rPr lang="en-US" altLang="el-GR" sz="2000" b="1">
                <a:solidFill>
                  <a:schemeClr val="tx2"/>
                </a:solidFill>
                <a:latin typeface="Calibri" panose="020F0502020204030204" pitchFamily="34" charset="0"/>
              </a:rPr>
              <a:t> (System Board Layout of a PC) (90% </a:t>
            </a:r>
            <a:r>
              <a:rPr lang="el-GR" altLang="el-GR" sz="2000" b="1">
                <a:solidFill>
                  <a:schemeClr val="tx2"/>
                </a:solidFill>
                <a:latin typeface="Calibri" panose="020F0502020204030204" pitchFamily="34" charset="0"/>
              </a:rPr>
              <a:t>όλων των υπολογιστικών συστημάτων διεθνώς</a:t>
            </a:r>
            <a:r>
              <a:rPr lang="en-US" altLang="el-GR" sz="2000" b="1">
                <a:solidFill>
                  <a:schemeClr val="tx2"/>
                </a:solidFill>
                <a:latin typeface="Calibri" panose="020F0502020204030204" pitchFamily="34" charset="0"/>
              </a:rPr>
              <a:t>).</a:t>
            </a:r>
          </a:p>
        </p:txBody>
      </p:sp>
      <p:sp>
        <p:nvSpPr>
          <p:cNvPr id="56325" name="Rectangle 4"/>
          <p:cNvSpPr>
            <a:spLocks noChangeArrowheads="1"/>
          </p:cNvSpPr>
          <p:nvPr/>
        </p:nvSpPr>
        <p:spPr bwMode="auto">
          <a:xfrm>
            <a:off x="6682829" y="3356992"/>
            <a:ext cx="625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dirty="0">
                <a:latin typeface="Calibri" panose="020F0502020204030204" pitchFamily="34" charset="0"/>
              </a:rPr>
              <a:t>CPU</a:t>
            </a:r>
          </a:p>
        </p:txBody>
      </p:sp>
      <p:sp>
        <p:nvSpPr>
          <p:cNvPr id="56326" name="Rectangle 5"/>
          <p:cNvSpPr>
            <a:spLocks noChangeArrowheads="1"/>
          </p:cNvSpPr>
          <p:nvPr/>
        </p:nvSpPr>
        <p:spPr bwMode="auto">
          <a:xfrm>
            <a:off x="4284663" y="1412776"/>
            <a:ext cx="1100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dirty="0">
                <a:latin typeface="Calibri" panose="020F0502020204030204" pitchFamily="34" charset="0"/>
              </a:rPr>
              <a:t>Memory</a:t>
            </a:r>
          </a:p>
        </p:txBody>
      </p:sp>
      <p:sp>
        <p:nvSpPr>
          <p:cNvPr id="56327" name="Rectangle 6"/>
          <p:cNvSpPr>
            <a:spLocks noChangeArrowheads="1"/>
          </p:cNvSpPr>
          <p:nvPr/>
        </p:nvSpPr>
        <p:spPr bwMode="auto">
          <a:xfrm>
            <a:off x="5137150" y="4509120"/>
            <a:ext cx="2144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dirty="0">
                <a:latin typeface="Calibri" panose="020F0502020204030204" pitchFamily="34" charset="0"/>
              </a:rPr>
              <a:t>I/O:  Mass Storage</a:t>
            </a:r>
          </a:p>
        </p:txBody>
      </p:sp>
      <p:sp>
        <p:nvSpPr>
          <p:cNvPr id="56328" name="Rectangle 7"/>
          <p:cNvSpPr>
            <a:spLocks noChangeArrowheads="1"/>
          </p:cNvSpPr>
          <p:nvPr/>
        </p:nvSpPr>
        <p:spPr bwMode="auto">
          <a:xfrm>
            <a:off x="2616274" y="836712"/>
            <a:ext cx="116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dirty="0">
                <a:latin typeface="Calibri" panose="020F0502020204030204" pitchFamily="34" charset="0"/>
              </a:rPr>
              <a:t>I/O: </a:t>
            </a:r>
            <a:r>
              <a:rPr lang="en-US" altLang="el-GR" sz="2000" b="1" dirty="0" err="1">
                <a:latin typeface="Calibri" panose="020F0502020204030204" pitchFamily="34" charset="0"/>
              </a:rPr>
              <a:t>Misc</a:t>
            </a:r>
            <a:endParaRPr lang="en-US" altLang="el-GR" sz="2000" b="1" dirty="0">
              <a:latin typeface="Calibri" panose="020F0502020204030204" pitchFamily="34" charset="0"/>
            </a:endParaRPr>
          </a:p>
        </p:txBody>
      </p:sp>
      <p:sp>
        <p:nvSpPr>
          <p:cNvPr id="56329" name="Rectangle 8"/>
          <p:cNvSpPr>
            <a:spLocks noChangeArrowheads="1"/>
          </p:cNvSpPr>
          <p:nvPr/>
        </p:nvSpPr>
        <p:spPr bwMode="auto">
          <a:xfrm>
            <a:off x="6877050" y="188913"/>
            <a:ext cx="538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I/O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creen Shot 2014-09-22 at 10.04.00 AM.png">
            <a:extLst>
              <a:ext uri="{FF2B5EF4-FFF2-40B4-BE49-F238E27FC236}">
                <a16:creationId xmlns:a16="http://schemas.microsoft.com/office/drawing/2014/main" id="{C9654AFB-3F23-0449-B13E-BEC57117960F}"/>
              </a:ext>
            </a:extLst>
          </p:cNvPr>
          <p:cNvPicPr>
            <a:picLocks noChangeAspect="1"/>
          </p:cNvPicPr>
          <p:nvPr/>
        </p:nvPicPr>
        <p:blipFill rotWithShape="1">
          <a:blip r:embed="rId3">
            <a:extLst>
              <a:ext uri="{28A0092B-C50C-407E-A947-70E740481C1C}">
                <a14:useLocalDpi xmlns:a14="http://schemas.microsoft.com/office/drawing/2010/main" val="0"/>
              </a:ext>
            </a:extLst>
          </a:blip>
          <a:srcRect l="2367" t="5984" r="3181" b="3821"/>
          <a:stretch/>
        </p:blipFill>
        <p:spPr bwMode="auto">
          <a:xfrm>
            <a:off x="107504" y="2204864"/>
            <a:ext cx="8843054" cy="39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4 - Θέση υποσέλιδου">
            <a:extLst>
              <a:ext uri="{FF2B5EF4-FFF2-40B4-BE49-F238E27FC236}">
                <a16:creationId xmlns:a16="http://schemas.microsoft.com/office/drawing/2014/main" id="{2760C8BD-E82E-EC46-BE86-C67639C2A3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l-GR" altLang="en-US" sz="1400"/>
              <a:t>ΗΡΥ </a:t>
            </a:r>
            <a:r>
              <a:rPr lang="en-US" altLang="en-US" sz="1400"/>
              <a:t>2</a:t>
            </a:r>
            <a:r>
              <a:rPr lang="el-GR" altLang="en-US" sz="1400"/>
              <a:t>01 – </a:t>
            </a:r>
            <a:r>
              <a:rPr lang="en-US" altLang="en-US" sz="1400"/>
              <a:t>Copyright </a:t>
            </a:r>
            <a:r>
              <a:rPr lang="el-GR" altLang="en-US" sz="1400"/>
              <a:t>Δ. Πνευματικάτος 20</a:t>
            </a:r>
            <a:r>
              <a:rPr lang="en-US" altLang="en-US" sz="1400"/>
              <a:t>14</a:t>
            </a:r>
          </a:p>
        </p:txBody>
      </p:sp>
      <p:sp>
        <p:nvSpPr>
          <p:cNvPr id="34819" name="5 - Θέση αριθμού διαφάνειας">
            <a:extLst>
              <a:ext uri="{FF2B5EF4-FFF2-40B4-BE49-F238E27FC236}">
                <a16:creationId xmlns:a16="http://schemas.microsoft.com/office/drawing/2014/main" id="{D3C755FC-F6D1-FC46-B5C9-3817D8F51C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l-GR" altLang="en-US" sz="1400"/>
              <a:t>ΣΕΛ. </a:t>
            </a:r>
            <a:fld id="{ABB5EB1A-46C1-D24E-9135-4FC1313555D6}" type="slidenum">
              <a:rPr lang="el-GR" altLang="en-US" sz="1400"/>
              <a:pPr eaLnBrk="1" hangingPunct="1"/>
              <a:t>55</a:t>
            </a:fld>
            <a:endParaRPr lang="en-US" altLang="en-US" sz="1400"/>
          </a:p>
        </p:txBody>
      </p:sp>
      <p:sp>
        <p:nvSpPr>
          <p:cNvPr id="34820" name="Rectangle 2">
            <a:extLst>
              <a:ext uri="{FF2B5EF4-FFF2-40B4-BE49-F238E27FC236}">
                <a16:creationId xmlns:a16="http://schemas.microsoft.com/office/drawing/2014/main" id="{67FB36D6-8F81-B544-9D27-56F796EAEA87}"/>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ea typeface="ＭＳ Ｐゴシック" panose="020B0600070205080204" pitchFamily="34" charset="-128"/>
                <a:cs typeface="Arial" panose="020B0604020202020204" pitchFamily="34" charset="0"/>
              </a:rPr>
              <a:t>Αφαιρετική σκέψη (</a:t>
            </a:r>
            <a:r>
              <a:rPr lang="en-US" altLang="en-US" dirty="0">
                <a:latin typeface="Arial" panose="020B0604020202020204" pitchFamily="34" charset="0"/>
                <a:ea typeface="ＭＳ Ｐゴシック" panose="020B0600070205080204" pitchFamily="34" charset="-128"/>
                <a:cs typeface="Arial" panose="020B0604020202020204" pitchFamily="34" charset="0"/>
              </a:rPr>
              <a:t>Abstraction)</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4821" name="Rectangle 3">
            <a:extLst>
              <a:ext uri="{FF2B5EF4-FFF2-40B4-BE49-F238E27FC236}">
                <a16:creationId xmlns:a16="http://schemas.microsoft.com/office/drawing/2014/main" id="{7B6BBCF4-83D3-FB44-88A6-DE25406A7FCD}"/>
              </a:ext>
            </a:extLst>
          </p:cNvPr>
          <p:cNvSpPr txBox="1">
            <a:spLocks noChangeArrowheads="1"/>
          </p:cNvSpPr>
          <p:nvPr/>
        </p:nvSpPr>
        <p:spPr bwMode="auto">
          <a:xfrm>
            <a:off x="685800" y="1524000"/>
            <a:ext cx="777463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indent="0" algn="ctr" eaLnBrk="1" hangingPunct="1">
              <a:spcBef>
                <a:spcPct val="20000"/>
              </a:spcBef>
            </a:pPr>
            <a:r>
              <a:rPr lang="en-US" altLang="en-US" sz="2800" dirty="0"/>
              <a:t>Communications of the ACM, April 2007</a:t>
            </a:r>
            <a:endParaRPr lang="en-GB" altLang="en-US" sz="2800" dirty="0"/>
          </a:p>
        </p:txBody>
      </p:sp>
    </p:spTree>
    <p:extLst>
      <p:ext uri="{BB962C8B-B14F-4D97-AF65-F5344CB8AC3E}">
        <p14:creationId xmlns:p14="http://schemas.microsoft.com/office/powerpoint/2010/main" val="3093566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457200" y="142875"/>
            <a:ext cx="8229600" cy="511175"/>
          </a:xfrm>
        </p:spPr>
        <p:txBody>
          <a:bodyPr/>
          <a:lstStyle/>
          <a:p>
            <a:pPr eaLnBrk="1" hangingPunct="1">
              <a:defRPr/>
            </a:pPr>
            <a:r>
              <a:rPr lang="el-GR" sz="4000" dirty="0">
                <a:latin typeface="Calibri" pitchFamily="34" charset="0"/>
              </a:rPr>
              <a:t>Οργάνωση της </a:t>
            </a:r>
            <a:r>
              <a:rPr lang="en-US" sz="4000" dirty="0">
                <a:latin typeface="Calibri" pitchFamily="34" charset="0"/>
              </a:rPr>
              <a:t>CPU</a:t>
            </a:r>
          </a:p>
        </p:txBody>
      </p:sp>
      <p:sp>
        <p:nvSpPr>
          <p:cNvPr id="57347" name="Rectangle 3"/>
          <p:cNvSpPr>
            <a:spLocks noGrp="1" noChangeArrowheads="1"/>
          </p:cNvSpPr>
          <p:nvPr>
            <p:ph idx="1"/>
          </p:nvPr>
        </p:nvSpPr>
        <p:spPr>
          <a:xfrm>
            <a:off x="468313" y="1125538"/>
            <a:ext cx="8229600" cy="5111750"/>
          </a:xfrm>
        </p:spPr>
        <p:txBody>
          <a:bodyPr/>
          <a:lstStyle/>
          <a:p>
            <a:pPr eaLnBrk="1" hangingPunct="1">
              <a:lnSpc>
                <a:spcPct val="80000"/>
              </a:lnSpc>
            </a:pPr>
            <a:r>
              <a:rPr lang="el-GR" altLang="el-GR" sz="2600">
                <a:latin typeface="Calibri" panose="020F0502020204030204" pitchFamily="34" charset="0"/>
              </a:rPr>
              <a:t>Σχεδιασμός του </a:t>
            </a:r>
            <a:r>
              <a:rPr lang="en-US" altLang="el-GR" sz="2600">
                <a:latin typeface="Calibri" panose="020F0502020204030204" pitchFamily="34" charset="0"/>
              </a:rPr>
              <a:t>Datapath:</a:t>
            </a:r>
            <a:endParaRPr lang="en-US" altLang="el-GR">
              <a:latin typeface="Calibri" panose="020F0502020204030204" pitchFamily="34" charset="0"/>
            </a:endParaRPr>
          </a:p>
          <a:p>
            <a:pPr lvl="1" eaLnBrk="1" hangingPunct="1">
              <a:lnSpc>
                <a:spcPct val="80000"/>
              </a:lnSpc>
            </a:pPr>
            <a:r>
              <a:rPr lang="el-GR" altLang="el-GR" sz="2000">
                <a:latin typeface="Calibri" panose="020F0502020204030204" pitchFamily="34" charset="0"/>
              </a:rPr>
              <a:t>Δυνατότητες &amp; Επίδοση των χαρακτηριστικών των λειτουργικών μονάδων</a:t>
            </a:r>
            <a:r>
              <a:rPr lang="en-US" altLang="el-GR" sz="2000">
                <a:latin typeface="Calibri" panose="020F0502020204030204" pitchFamily="34" charset="0"/>
              </a:rPr>
              <a:t> (FUs):</a:t>
            </a:r>
          </a:p>
          <a:p>
            <a:pPr lvl="1" eaLnBrk="1" hangingPunct="1">
              <a:lnSpc>
                <a:spcPct val="80000"/>
              </a:lnSpc>
            </a:pPr>
            <a:r>
              <a:rPr lang="en-US" altLang="el-GR" sz="2000">
                <a:latin typeface="Calibri" panose="020F0502020204030204" pitchFamily="34" charset="0"/>
              </a:rPr>
              <a:t>(e.g., Registers, ALU, Shifters, Logic Units, ...)</a:t>
            </a:r>
          </a:p>
          <a:p>
            <a:pPr lvl="1" eaLnBrk="1" hangingPunct="1">
              <a:lnSpc>
                <a:spcPct val="80000"/>
              </a:lnSpc>
            </a:pPr>
            <a:r>
              <a:rPr lang="el-GR" altLang="el-GR" sz="2000">
                <a:latin typeface="Calibri" panose="020F0502020204030204" pitchFamily="34" charset="0"/>
              </a:rPr>
              <a:t>Τρόποι διασύνδεσης των στοιχείων</a:t>
            </a:r>
            <a:r>
              <a:rPr lang="en-US" altLang="el-GR" sz="2000">
                <a:latin typeface="Calibri" panose="020F0502020204030204" pitchFamily="34" charset="0"/>
              </a:rPr>
              <a:t> (</a:t>
            </a:r>
            <a:r>
              <a:rPr lang="el-GR" altLang="el-GR" sz="2000">
                <a:latin typeface="Calibri" panose="020F0502020204030204" pitchFamily="34" charset="0"/>
              </a:rPr>
              <a:t>σύνδεση διαδρόμων</a:t>
            </a:r>
            <a:r>
              <a:rPr lang="en-US" altLang="el-GR" sz="2000">
                <a:latin typeface="Calibri" panose="020F0502020204030204" pitchFamily="34" charset="0"/>
              </a:rPr>
              <a:t>, multiplexors, etc.).</a:t>
            </a:r>
          </a:p>
          <a:p>
            <a:pPr lvl="1" eaLnBrk="1" hangingPunct="1">
              <a:lnSpc>
                <a:spcPct val="80000"/>
              </a:lnSpc>
            </a:pPr>
            <a:r>
              <a:rPr lang="el-GR" altLang="el-GR" sz="2000">
                <a:latin typeface="Calibri" panose="020F0502020204030204" pitchFamily="34" charset="0"/>
              </a:rPr>
              <a:t>Πώς ρέει η πληροφορία μεταξύ των στοιχείων του Η/Υ</a:t>
            </a:r>
            <a:r>
              <a:rPr lang="en-US" altLang="el-GR" sz="2000">
                <a:latin typeface="Calibri" panose="020F0502020204030204" pitchFamily="34" charset="0"/>
              </a:rPr>
              <a:t>.</a:t>
            </a:r>
          </a:p>
          <a:p>
            <a:pPr eaLnBrk="1" hangingPunct="1">
              <a:lnSpc>
                <a:spcPct val="80000"/>
              </a:lnSpc>
            </a:pPr>
            <a:r>
              <a:rPr lang="el-GR" altLang="el-GR" sz="2600">
                <a:latin typeface="Calibri" panose="020F0502020204030204" pitchFamily="34" charset="0"/>
              </a:rPr>
              <a:t>Σχεδιασμός της Μονάδας Ελέγχου (</a:t>
            </a:r>
            <a:r>
              <a:rPr lang="en-US" altLang="el-GR" sz="2600">
                <a:latin typeface="Calibri" panose="020F0502020204030204" pitchFamily="34" charset="0"/>
              </a:rPr>
              <a:t>Control Unit</a:t>
            </a:r>
            <a:r>
              <a:rPr lang="el-GR" altLang="el-GR" sz="2600">
                <a:latin typeface="Calibri" panose="020F0502020204030204" pitchFamily="34" charset="0"/>
              </a:rPr>
              <a:t>)</a:t>
            </a:r>
            <a:r>
              <a:rPr lang="en-US" altLang="el-GR" sz="2600">
                <a:latin typeface="Calibri" panose="020F0502020204030204" pitchFamily="34" charset="0"/>
              </a:rPr>
              <a:t>:</a:t>
            </a:r>
            <a:endParaRPr lang="en-US" altLang="el-GR">
              <a:latin typeface="Calibri" panose="020F0502020204030204" pitchFamily="34" charset="0"/>
            </a:endParaRPr>
          </a:p>
          <a:p>
            <a:pPr lvl="1" eaLnBrk="1" hangingPunct="1">
              <a:lnSpc>
                <a:spcPct val="80000"/>
              </a:lnSpc>
            </a:pPr>
            <a:r>
              <a:rPr lang="el-GR" altLang="el-GR" sz="2000">
                <a:latin typeface="Calibri" panose="020F0502020204030204" pitchFamily="34" charset="0"/>
              </a:rPr>
              <a:t>Λογική και μέσα ελέγχου της ροής πληροφορίας</a:t>
            </a:r>
            <a:r>
              <a:rPr lang="en-US" altLang="el-GR" sz="2000">
                <a:latin typeface="Calibri" panose="020F0502020204030204" pitchFamily="34" charset="0"/>
              </a:rPr>
              <a:t>.</a:t>
            </a:r>
          </a:p>
          <a:p>
            <a:pPr lvl="1" eaLnBrk="1" hangingPunct="1">
              <a:lnSpc>
                <a:spcPct val="80000"/>
              </a:lnSpc>
            </a:pPr>
            <a:r>
              <a:rPr lang="el-GR" altLang="el-GR" sz="2000">
                <a:latin typeface="Calibri" panose="020F0502020204030204" pitchFamily="34" charset="0"/>
              </a:rPr>
              <a:t>Έλεγχος και συντονισμός της λειτουργίας των λειτουργικών μονάδων</a:t>
            </a:r>
            <a:r>
              <a:rPr lang="en-US" altLang="el-GR" sz="2000">
                <a:latin typeface="Calibri" panose="020F0502020204030204" pitchFamily="34" charset="0"/>
              </a:rPr>
              <a:t> </a:t>
            </a:r>
            <a:r>
              <a:rPr lang="el-GR" altLang="el-GR" sz="2000">
                <a:latin typeface="Calibri" panose="020F0502020204030204" pitchFamily="34" charset="0"/>
              </a:rPr>
              <a:t>(</a:t>
            </a:r>
            <a:r>
              <a:rPr lang="en-US" altLang="el-GR" sz="2000">
                <a:latin typeface="Calibri" panose="020F0502020204030204" pitchFamily="34" charset="0"/>
              </a:rPr>
              <a:t>FUs</a:t>
            </a:r>
            <a:r>
              <a:rPr lang="el-GR" altLang="el-GR" sz="2000">
                <a:latin typeface="Calibri" panose="020F0502020204030204" pitchFamily="34" charset="0"/>
              </a:rPr>
              <a:t>)</a:t>
            </a:r>
            <a:r>
              <a:rPr lang="en-US" altLang="el-GR" sz="2000">
                <a:latin typeface="Calibri" panose="020F0502020204030204" pitchFamily="34" charset="0"/>
              </a:rPr>
              <a:t> </a:t>
            </a:r>
            <a:r>
              <a:rPr lang="el-GR" altLang="el-GR" sz="2000">
                <a:latin typeface="Calibri" panose="020F0502020204030204" pitchFamily="34" charset="0"/>
              </a:rPr>
              <a:t>για την κατανόηση της Αρχιτεκτονικής του</a:t>
            </a:r>
            <a:r>
              <a:rPr lang="en-US" altLang="el-GR" sz="2000">
                <a:latin typeface="Calibri" panose="020F0502020204030204" pitchFamily="34" charset="0"/>
              </a:rPr>
              <a:t>Instruction Set Architecture </a:t>
            </a:r>
            <a:r>
              <a:rPr lang="el-GR" altLang="el-GR" sz="2000">
                <a:latin typeface="Calibri" panose="020F0502020204030204" pitchFamily="34" charset="0"/>
              </a:rPr>
              <a:t>που σκοπεύουμε να υλοποιήσουμε</a:t>
            </a:r>
            <a:r>
              <a:rPr lang="en-US" altLang="el-GR" sz="2000">
                <a:latin typeface="Calibri" panose="020F0502020204030204" pitchFamily="34" charset="0"/>
              </a:rPr>
              <a:t> (</a:t>
            </a:r>
            <a:r>
              <a:rPr lang="el-GR" altLang="el-GR" sz="2000">
                <a:latin typeface="Calibri" panose="020F0502020204030204" pitchFamily="34" charset="0"/>
              </a:rPr>
              <a:t>υλοποιείται είτε με ένα</a:t>
            </a:r>
            <a:r>
              <a:rPr lang="en-US" altLang="el-GR" sz="2000">
                <a:latin typeface="Calibri" panose="020F0502020204030204" pitchFamily="34" charset="0"/>
              </a:rPr>
              <a:t> </a:t>
            </a:r>
            <a:r>
              <a:rPr lang="el-GR" altLang="el-GR" sz="2000">
                <a:latin typeface="Calibri" panose="020F0502020204030204" pitchFamily="34" charset="0"/>
              </a:rPr>
              <a:t>μηχάνημα πεπερασμένων καταστάσεων (</a:t>
            </a:r>
            <a:r>
              <a:rPr lang="en-US" altLang="el-GR" sz="2000">
                <a:latin typeface="Calibri" panose="020F0502020204030204" pitchFamily="34" charset="0"/>
              </a:rPr>
              <a:t>finite state</a:t>
            </a:r>
            <a:r>
              <a:rPr lang="el-GR" altLang="el-GR" sz="2000">
                <a:latin typeface="Calibri" panose="020F0502020204030204" pitchFamily="34" charset="0"/>
              </a:rPr>
              <a:t>) ή με μικροπρόγραμμα</a:t>
            </a:r>
            <a:r>
              <a:rPr lang="en-US" altLang="el-GR" sz="2000">
                <a:latin typeface="Calibri" panose="020F0502020204030204" pitchFamily="34" charset="0"/>
              </a:rPr>
              <a:t>).</a:t>
            </a:r>
          </a:p>
          <a:p>
            <a:pPr eaLnBrk="1" hangingPunct="1">
              <a:lnSpc>
                <a:spcPct val="80000"/>
              </a:lnSpc>
            </a:pPr>
            <a:r>
              <a:rPr lang="el-GR" altLang="el-GR">
                <a:latin typeface="Calibri" panose="020F0502020204030204" pitchFamily="34" charset="0"/>
              </a:rPr>
              <a:t>Περιγραφή του </a:t>
            </a:r>
            <a:r>
              <a:rPr lang="en-US" altLang="el-GR">
                <a:latin typeface="Calibri" panose="020F0502020204030204" pitchFamily="34" charset="0"/>
              </a:rPr>
              <a:t>Hardware description </a:t>
            </a:r>
            <a:r>
              <a:rPr lang="el-GR" altLang="el-GR">
                <a:latin typeface="Calibri" panose="020F0502020204030204" pitchFamily="34" charset="0"/>
              </a:rPr>
              <a:t>με μία κατάλληλη γλώσσα</a:t>
            </a:r>
            <a:r>
              <a:rPr lang="en-US" altLang="el-GR">
                <a:latin typeface="Calibri" panose="020F0502020204030204" pitchFamily="34" charset="0"/>
              </a:rPr>
              <a:t>, </a:t>
            </a:r>
            <a:r>
              <a:rPr lang="el-GR" altLang="el-GR">
                <a:latin typeface="Calibri" panose="020F0502020204030204" pitchFamily="34" charset="0"/>
              </a:rPr>
              <a:t>πιθανώς χρησιμοποιώντας</a:t>
            </a:r>
            <a:r>
              <a:rPr lang="en-US" altLang="el-GR">
                <a:latin typeface="Calibri" panose="020F0502020204030204" pitchFamily="34" charset="0"/>
              </a:rPr>
              <a:t> (RTN).</a:t>
            </a:r>
          </a:p>
          <a:p>
            <a:pPr eaLnBrk="1" hangingPunct="1">
              <a:lnSpc>
                <a:spcPct val="80000"/>
              </a:lnSpc>
            </a:pPr>
            <a:endParaRPr lang="en-US" altLang="el-GR">
              <a:latin typeface="Calibri" panose="020F0502020204030204" pitchFamily="34" charset="0"/>
            </a:endParaRPr>
          </a:p>
        </p:txBody>
      </p:sp>
      <p:sp>
        <p:nvSpPr>
          <p:cNvPr id="57348" name="5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9FA4EEB-4AC0-4420-B834-03DEF926B65A}" type="slidenum">
              <a:rPr lang="en-US" altLang="el-GR" sz="1400">
                <a:solidFill>
                  <a:schemeClr val="bg2"/>
                </a:solidFill>
                <a:latin typeface="Calibri" panose="020F0502020204030204" pitchFamily="34" charset="0"/>
              </a:rPr>
              <a:pPr/>
              <a:t>56</a:t>
            </a:fld>
            <a:endParaRPr lang="en-US" altLang="el-GR" sz="1400">
              <a:solidFill>
                <a:schemeClr val="bg2"/>
              </a:solidFill>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5" name="Rectangle 3"/>
          <p:cNvSpPr>
            <a:spLocks noGrp="1" noChangeArrowheads="1"/>
          </p:cNvSpPr>
          <p:nvPr>
            <p:ph type="title"/>
          </p:nvPr>
        </p:nvSpPr>
        <p:spPr>
          <a:xfrm>
            <a:off x="5435600" y="1485900"/>
            <a:ext cx="3708400" cy="3671888"/>
          </a:xfrm>
        </p:spPr>
        <p:txBody>
          <a:bodyPr/>
          <a:lstStyle/>
          <a:p>
            <a:pPr eaLnBrk="1" hangingPunct="1">
              <a:defRPr/>
            </a:pPr>
            <a:r>
              <a:rPr lang="el-GR" sz="2800">
                <a:effectLst>
                  <a:outerShdw blurRad="38100" dist="38100" dir="2700000" algn="tl">
                    <a:srgbClr val="C0C0C0"/>
                  </a:outerShdw>
                </a:effectLst>
                <a:latin typeface="Calibri" pitchFamily="34" charset="0"/>
              </a:rPr>
              <a:t>Διάταξη ενός Τυπικού Μικροεπεξεργαστή</a:t>
            </a:r>
            <a:r>
              <a:rPr lang="en-US" sz="2800">
                <a:effectLst>
                  <a:outerShdw blurRad="38100" dist="38100" dir="2700000" algn="tl">
                    <a:srgbClr val="C0C0C0"/>
                  </a:outerShdw>
                </a:effectLst>
                <a:latin typeface="Calibri" pitchFamily="34" charset="0"/>
              </a:rPr>
              <a:t>:</a:t>
            </a:r>
            <a:r>
              <a:rPr lang="en-US" sz="3100">
                <a:effectLst>
                  <a:outerShdw blurRad="38100" dist="38100" dir="2700000" algn="tl">
                    <a:srgbClr val="C0C0C0"/>
                  </a:outerShdw>
                </a:effectLst>
                <a:latin typeface="Calibri" pitchFamily="34" charset="0"/>
              </a:rPr>
              <a:t> </a:t>
            </a:r>
            <a:br>
              <a:rPr lang="en-US" sz="3100">
                <a:effectLst>
                  <a:outerShdw blurRad="38100" dist="38100" dir="2700000" algn="tl">
                    <a:srgbClr val="C0C0C0"/>
                  </a:outerShdw>
                </a:effectLst>
                <a:latin typeface="Calibri" pitchFamily="34" charset="0"/>
              </a:rPr>
            </a:br>
            <a:br>
              <a:rPr lang="en-US" sz="400">
                <a:effectLst>
                  <a:outerShdw blurRad="38100" dist="38100" dir="2700000" algn="tl">
                    <a:srgbClr val="C0C0C0"/>
                  </a:outerShdw>
                </a:effectLst>
                <a:latin typeface="Calibri" pitchFamily="34" charset="0"/>
              </a:rPr>
            </a:br>
            <a:r>
              <a:rPr lang="en-US" sz="3100">
                <a:effectLst>
                  <a:outerShdw blurRad="38100" dist="38100" dir="2700000" algn="tl">
                    <a:srgbClr val="C0C0C0"/>
                  </a:outerShdw>
                </a:effectLst>
                <a:latin typeface="Calibri" pitchFamily="34" charset="0"/>
              </a:rPr>
              <a:t>The Intel </a:t>
            </a:r>
            <a:br>
              <a:rPr lang="en-US" sz="3100">
                <a:effectLst>
                  <a:outerShdw blurRad="38100" dist="38100" dir="2700000" algn="tl">
                    <a:srgbClr val="C0C0C0"/>
                  </a:outerShdw>
                </a:effectLst>
                <a:latin typeface="Calibri" pitchFamily="34" charset="0"/>
              </a:rPr>
            </a:br>
            <a:r>
              <a:rPr lang="en-US" sz="3100">
                <a:effectLst>
                  <a:outerShdw blurRad="38100" dist="38100" dir="2700000" algn="tl">
                    <a:srgbClr val="C0C0C0"/>
                  </a:outerShdw>
                </a:effectLst>
                <a:latin typeface="Calibri" pitchFamily="34" charset="0"/>
              </a:rPr>
              <a:t>Pentium Classic</a:t>
            </a:r>
          </a:p>
        </p:txBody>
      </p:sp>
      <p:sp>
        <p:nvSpPr>
          <p:cNvPr id="58371"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7626161-AE80-4B77-B9AA-1ACFAD73D4AA}" type="slidenum">
              <a:rPr lang="en-US" altLang="el-GR" sz="1400">
                <a:solidFill>
                  <a:schemeClr val="bg2"/>
                </a:solidFill>
                <a:latin typeface="Calibri" panose="020F0502020204030204" pitchFamily="34" charset="0"/>
              </a:rPr>
              <a:pPr/>
              <a:t>57</a:t>
            </a:fld>
            <a:endParaRPr lang="en-US" altLang="el-GR" sz="1400">
              <a:solidFill>
                <a:schemeClr val="bg2"/>
              </a:solidFill>
              <a:latin typeface="Calibri" panose="020F0502020204030204" pitchFamily="34" charset="0"/>
            </a:endParaRPr>
          </a:p>
        </p:txBody>
      </p:sp>
      <p:pic>
        <p:nvPicPr>
          <p:cNvPr id="5837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90550"/>
            <a:ext cx="53816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ChangeArrowheads="1"/>
          </p:cNvSpPr>
          <p:nvPr/>
        </p:nvSpPr>
        <p:spPr bwMode="auto">
          <a:xfrm>
            <a:off x="323850" y="26988"/>
            <a:ext cx="8496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ctr"/>
          <a:lstStyle/>
          <a:p>
            <a:r>
              <a:rPr lang="en-US" sz="3200">
                <a:solidFill>
                  <a:srgbClr val="00B0F0"/>
                </a:solidFill>
                <a:cs typeface="Arial" charset="0"/>
              </a:rPr>
              <a:t>INTEL PENTIUM (1993)</a:t>
            </a:r>
          </a:p>
        </p:txBody>
      </p:sp>
      <p:sp>
        <p:nvSpPr>
          <p:cNvPr id="145410" name="Text Box 10"/>
          <p:cNvSpPr txBox="1">
            <a:spLocks noChangeArrowheads="1"/>
          </p:cNvSpPr>
          <p:nvPr/>
        </p:nvSpPr>
        <p:spPr bwMode="auto">
          <a:xfrm>
            <a:off x="4813300" y="1033463"/>
            <a:ext cx="4330700" cy="440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2000" dirty="0">
              <a:cs typeface="Arial" charset="0"/>
            </a:endParaRPr>
          </a:p>
          <a:p>
            <a:r>
              <a:rPr lang="en-US" sz="2000" dirty="0">
                <a:cs typeface="Arial" charset="0"/>
              </a:rPr>
              <a:t>8K L1 data cache</a:t>
            </a:r>
          </a:p>
          <a:p>
            <a:r>
              <a:rPr lang="en-US" sz="2000" dirty="0">
                <a:cs typeface="Arial" charset="0"/>
              </a:rPr>
              <a:t>	2-way set associative</a:t>
            </a:r>
          </a:p>
          <a:p>
            <a:r>
              <a:rPr lang="en-US" sz="2000" dirty="0">
                <a:cs typeface="Arial" charset="0"/>
              </a:rPr>
              <a:t>	32 bytes block size</a:t>
            </a:r>
          </a:p>
          <a:p>
            <a:r>
              <a:rPr lang="en-US" sz="2000" dirty="0">
                <a:cs typeface="Arial" charset="0"/>
              </a:rPr>
              <a:t>	Pseudo-LRU</a:t>
            </a:r>
          </a:p>
          <a:p>
            <a:r>
              <a:rPr lang="en-US" sz="2000" dirty="0">
                <a:cs typeface="Arial" charset="0"/>
              </a:rPr>
              <a:t>	Write-through/Write-back</a:t>
            </a:r>
          </a:p>
          <a:p>
            <a:endParaRPr lang="en-US" sz="2000" dirty="0">
              <a:cs typeface="Arial" charset="0"/>
            </a:endParaRPr>
          </a:p>
          <a:p>
            <a:r>
              <a:rPr lang="en-US" sz="2000" dirty="0">
                <a:cs typeface="Arial" charset="0"/>
              </a:rPr>
              <a:t>8KB L1 instruction cache</a:t>
            </a:r>
          </a:p>
          <a:p>
            <a:r>
              <a:rPr lang="en-US" sz="2000" dirty="0">
                <a:cs typeface="Arial" charset="0"/>
              </a:rPr>
              <a:t>	2-way set associative</a:t>
            </a:r>
          </a:p>
          <a:p>
            <a:r>
              <a:rPr lang="en-US" sz="2000" dirty="0">
                <a:cs typeface="Arial" charset="0"/>
              </a:rPr>
              <a:t>	32 bytes block size</a:t>
            </a:r>
          </a:p>
          <a:p>
            <a:r>
              <a:rPr lang="en-US" sz="2000" dirty="0">
                <a:cs typeface="Arial" charset="0"/>
              </a:rPr>
              <a:t>	Pseudo-LRU</a:t>
            </a:r>
          </a:p>
          <a:p>
            <a:r>
              <a:rPr lang="en-US" sz="2000" dirty="0">
                <a:cs typeface="Arial" charset="0"/>
              </a:rPr>
              <a:t>	Read-Only cache</a:t>
            </a:r>
          </a:p>
          <a:p>
            <a:endParaRPr lang="en-US" sz="2000" dirty="0">
              <a:cs typeface="Arial" charset="0"/>
            </a:endParaRPr>
          </a:p>
          <a:p>
            <a:r>
              <a:rPr lang="en-US" sz="2000" dirty="0">
                <a:cs typeface="Arial" charset="0"/>
              </a:rPr>
              <a:t>L2 </a:t>
            </a:r>
            <a:r>
              <a:rPr lang="en-US" sz="2000" i="1" u="sng" dirty="0">
                <a:cs typeface="Arial" charset="0"/>
              </a:rPr>
              <a:t>external</a:t>
            </a:r>
            <a:r>
              <a:rPr lang="en-US" sz="2000" dirty="0">
                <a:cs typeface="Arial" charset="0"/>
              </a:rPr>
              <a:t> cache (not on same die)</a:t>
            </a:r>
          </a:p>
        </p:txBody>
      </p:sp>
      <p:pic>
        <p:nvPicPr>
          <p:cNvPr id="145411" name="Picture 11" descr="pen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125538"/>
            <a:ext cx="4749800" cy="513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 Θέση αριθμού διαφάνειας"/>
          <p:cNvSpPr>
            <a:spLocks noGrp="1"/>
          </p:cNvSpPr>
          <p:nvPr>
            <p:ph type="sldNum" sz="quarter" idx="11"/>
          </p:nvPr>
        </p:nvSpPr>
        <p:spPr>
          <a:xfrm>
            <a:off x="3124200" y="6356350"/>
            <a:ext cx="2895600" cy="365125"/>
          </a:xfrm>
          <a:noFill/>
        </p:spPr>
        <p:txBody>
          <a:bodyPr/>
          <a:lstStyle/>
          <a:p>
            <a:fld id="{34B08228-C2BA-46A4-9E1F-EBFB83882F08}" type="slidenum">
              <a:rPr lang="en-US">
                <a:latin typeface="Calibri" pitchFamily="34" charset="0"/>
              </a:rPr>
              <a:pPr/>
              <a:t>58</a:t>
            </a:fld>
            <a:endParaRPr lang="en-US" dirty="0">
              <a:latin typeface="Calibri" pitchFamily="34" charset="0"/>
            </a:endParaRPr>
          </a:p>
        </p:txBody>
      </p:sp>
      <p:sp>
        <p:nvSpPr>
          <p:cNvPr id="6" name="2 - Θέση αριθμού διαφάνειας">
            <a:extLst>
              <a:ext uri="{FF2B5EF4-FFF2-40B4-BE49-F238E27FC236}">
                <a16:creationId xmlns:a16="http://schemas.microsoft.com/office/drawing/2014/main" id="{4AAECF0A-963E-1042-9CBB-BE629282867D}"/>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58</a:t>
            </a:fld>
            <a:endParaRPr lang="en-US" sz="1600" dirty="0">
              <a:latin typeface="Calibri" charset="0"/>
            </a:endParaRPr>
          </a:p>
        </p:txBody>
      </p:sp>
    </p:spTree>
    <p:extLst>
      <p:ext uri="{BB962C8B-B14F-4D97-AF65-F5344CB8AC3E}">
        <p14:creationId xmlns:p14="http://schemas.microsoft.com/office/powerpoint/2010/main" val="314654339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5543550" y="922338"/>
            <a:ext cx="3708400" cy="3946525"/>
          </a:xfrm>
        </p:spPr>
        <p:txBody>
          <a:bodyPr/>
          <a:lstStyle/>
          <a:p>
            <a:pPr eaLnBrk="1" hangingPunct="1">
              <a:defRPr/>
            </a:pPr>
            <a:r>
              <a:rPr lang="el-GR" sz="2800">
                <a:effectLst>
                  <a:outerShdw blurRad="38100" dist="38100" dir="2700000" algn="tl">
                    <a:srgbClr val="C0C0C0"/>
                  </a:outerShdw>
                </a:effectLst>
                <a:latin typeface="Calibri" pitchFamily="34" charset="0"/>
              </a:rPr>
              <a:t>Διάταξη ενός Τυπικού Μικροεπεξεργαστή</a:t>
            </a:r>
            <a:r>
              <a:rPr lang="en-US" sz="2800">
                <a:effectLst>
                  <a:outerShdw blurRad="38100" dist="38100" dir="2700000" algn="tl">
                    <a:srgbClr val="C0C0C0"/>
                  </a:outerShdw>
                </a:effectLst>
                <a:latin typeface="Calibri" pitchFamily="34" charset="0"/>
              </a:rPr>
              <a:t> :</a:t>
            </a:r>
            <a:r>
              <a:rPr lang="en-US" sz="3100">
                <a:effectLst>
                  <a:outerShdw blurRad="38100" dist="38100" dir="2700000" algn="tl">
                    <a:srgbClr val="C0C0C0"/>
                  </a:outerShdw>
                </a:effectLst>
                <a:latin typeface="Calibri" pitchFamily="34" charset="0"/>
              </a:rPr>
              <a:t> </a:t>
            </a:r>
            <a:br>
              <a:rPr lang="en-US" sz="3100">
                <a:effectLst>
                  <a:outerShdw blurRad="38100" dist="38100" dir="2700000" algn="tl">
                    <a:srgbClr val="C0C0C0"/>
                  </a:outerShdw>
                </a:effectLst>
                <a:latin typeface="Calibri" pitchFamily="34" charset="0"/>
              </a:rPr>
            </a:br>
            <a:br>
              <a:rPr lang="en-US" sz="400">
                <a:effectLst>
                  <a:outerShdw blurRad="38100" dist="38100" dir="2700000" algn="tl">
                    <a:srgbClr val="C0C0C0"/>
                  </a:outerShdw>
                </a:effectLst>
                <a:latin typeface="Calibri" pitchFamily="34" charset="0"/>
              </a:rPr>
            </a:br>
            <a:r>
              <a:rPr lang="en-US" sz="3100">
                <a:effectLst>
                  <a:outerShdw blurRad="38100" dist="38100" dir="2700000" algn="tl">
                    <a:srgbClr val="C0C0C0"/>
                  </a:outerShdw>
                </a:effectLst>
                <a:latin typeface="Calibri" pitchFamily="34" charset="0"/>
              </a:rPr>
              <a:t>The Intel </a:t>
            </a:r>
            <a:br>
              <a:rPr lang="en-US" sz="3100">
                <a:effectLst>
                  <a:outerShdw blurRad="38100" dist="38100" dir="2700000" algn="tl">
                    <a:srgbClr val="C0C0C0"/>
                  </a:outerShdw>
                </a:effectLst>
                <a:latin typeface="Calibri" pitchFamily="34" charset="0"/>
              </a:rPr>
            </a:br>
            <a:r>
              <a:rPr lang="en-US" sz="3100">
                <a:effectLst>
                  <a:outerShdw blurRad="38100" dist="38100" dir="2700000" algn="tl">
                    <a:srgbClr val="C0C0C0"/>
                  </a:outerShdw>
                </a:effectLst>
                <a:latin typeface="Calibri" pitchFamily="34" charset="0"/>
              </a:rPr>
              <a:t>Pentium Classic</a:t>
            </a:r>
          </a:p>
        </p:txBody>
      </p:sp>
      <p:sp>
        <p:nvSpPr>
          <p:cNvPr id="59395"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55E021-C703-4116-9A09-B3EDEDFD20A2}" type="slidenum">
              <a:rPr lang="en-US" altLang="el-GR" sz="1400">
                <a:solidFill>
                  <a:schemeClr val="bg2"/>
                </a:solidFill>
                <a:latin typeface="Calibri" panose="020F0502020204030204" pitchFamily="34" charset="0"/>
              </a:rPr>
              <a:pPr/>
              <a:t>59</a:t>
            </a:fld>
            <a:endParaRPr lang="en-US" altLang="el-GR" sz="1400">
              <a:solidFill>
                <a:schemeClr val="bg2"/>
              </a:solidFill>
              <a:latin typeface="Calibri" panose="020F0502020204030204" pitchFamily="34" charset="0"/>
            </a:endParaRPr>
          </a:p>
        </p:txBody>
      </p:sp>
      <p:pic>
        <p:nvPicPr>
          <p:cNvPr id="59396" name="Picture 3" descr="pent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56705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3 - Θέση αριθμού διαφάνειας"/>
          <p:cNvSpPr>
            <a:spLocks noGrp="1"/>
          </p:cNvSpPr>
          <p:nvPr>
            <p:ph type="sldNum" sz="quarter" idx="11"/>
          </p:nvPr>
        </p:nvSpPr>
        <p:spPr>
          <a:xfrm>
            <a:off x="8172400" y="6309320"/>
            <a:ext cx="792088" cy="365125"/>
          </a:xfrm>
          <a:noFill/>
        </p:spPr>
        <p:txBody>
          <a:bodyPr/>
          <a:lstStyle/>
          <a:p>
            <a:fld id="{EC69F6A2-33DB-4C2E-ABF5-14E363DDA765}" type="slidenum">
              <a:rPr lang="en-US">
                <a:latin typeface="Calibri" pitchFamily="34" charset="0"/>
              </a:rPr>
              <a:pPr/>
              <a:t>6</a:t>
            </a:fld>
            <a:endParaRPr lang="en-US">
              <a:latin typeface="Calibri" pitchFamily="34" charset="0"/>
            </a:endParaRPr>
          </a:p>
        </p:txBody>
      </p:sp>
      <p:sp>
        <p:nvSpPr>
          <p:cNvPr id="6148" name="Rectangle 4"/>
          <p:cNvSpPr>
            <a:spLocks noGrp="1" noChangeArrowheads="1"/>
          </p:cNvSpPr>
          <p:nvPr>
            <p:ph type="title"/>
          </p:nvPr>
        </p:nvSpPr>
        <p:spPr/>
        <p:txBody>
          <a:bodyPr/>
          <a:lstStyle/>
          <a:p>
            <a:r>
              <a:rPr lang="el-GR" b="1" dirty="0">
                <a:solidFill>
                  <a:srgbClr val="000090"/>
                </a:solidFill>
                <a:latin typeface="Calibri" pitchFamily="34" charset="0"/>
              </a:rPr>
              <a:t>Τι σημαίνει </a:t>
            </a:r>
            <a:r>
              <a:rPr lang="en-US" b="1" dirty="0">
                <a:solidFill>
                  <a:srgbClr val="000090"/>
                </a:solidFill>
                <a:latin typeface="Calibri" pitchFamily="34" charset="0"/>
              </a:rPr>
              <a:t>“Computer”</a:t>
            </a:r>
            <a:r>
              <a:rPr lang="el-GR" b="1" dirty="0">
                <a:solidFill>
                  <a:srgbClr val="000090"/>
                </a:solidFill>
                <a:latin typeface="Calibri" pitchFamily="34" charset="0"/>
              </a:rPr>
              <a:t>;</a:t>
            </a:r>
          </a:p>
        </p:txBody>
      </p:sp>
      <p:sp>
        <p:nvSpPr>
          <p:cNvPr id="6149" name="Text Box 5"/>
          <p:cNvSpPr txBox="1">
            <a:spLocks noChangeArrowheads="1"/>
          </p:cNvSpPr>
          <p:nvPr/>
        </p:nvSpPr>
        <p:spPr bwMode="auto">
          <a:xfrm>
            <a:off x="323850" y="901169"/>
            <a:ext cx="8424863" cy="1015663"/>
          </a:xfrm>
          <a:prstGeom prst="rect">
            <a:avLst/>
          </a:prstGeom>
          <a:noFill/>
          <a:ln w="9525" algn="ctr">
            <a:noFill/>
            <a:miter lim="800000"/>
            <a:headEnd/>
            <a:tailEnd/>
          </a:ln>
        </p:spPr>
        <p:txBody>
          <a:bodyPr>
            <a:spAutoFit/>
          </a:bodyPr>
          <a:lstStyle/>
          <a:p>
            <a:pPr algn="l"/>
            <a:r>
              <a:rPr lang="en-US" sz="2000" b="1" i="1" dirty="0">
                <a:solidFill>
                  <a:srgbClr val="3366FF"/>
                </a:solidFill>
                <a:latin typeface="Calibri" pitchFamily="34" charset="0"/>
              </a:rPr>
              <a:t>Write</a:t>
            </a:r>
            <a:r>
              <a:rPr lang="en-US" sz="2000" b="1" i="1" dirty="0">
                <a:latin typeface="Calibri" pitchFamily="34" charset="0"/>
              </a:rPr>
              <a:t> = </a:t>
            </a:r>
            <a:r>
              <a:rPr lang="el-GR" sz="2000" b="1" i="1" dirty="0">
                <a:latin typeface="Calibri" pitchFamily="34" charset="0"/>
              </a:rPr>
              <a:t>γράφω,  </a:t>
            </a:r>
            <a:r>
              <a:rPr lang="en-US" sz="2000" b="1" i="1" dirty="0">
                <a:solidFill>
                  <a:srgbClr val="3366FF"/>
                </a:solidFill>
                <a:latin typeface="Calibri" pitchFamily="34" charset="0"/>
              </a:rPr>
              <a:t>Writer</a:t>
            </a:r>
            <a:r>
              <a:rPr lang="en-US" sz="2000" b="1" i="1" dirty="0">
                <a:latin typeface="Calibri" pitchFamily="34" charset="0"/>
              </a:rPr>
              <a:t> = </a:t>
            </a:r>
            <a:r>
              <a:rPr lang="el-GR" sz="2000" b="1" i="1" dirty="0">
                <a:latin typeface="Calibri" pitchFamily="34" charset="0"/>
              </a:rPr>
              <a:t>Αυτός (ο άνθρωπος) που γράφει</a:t>
            </a:r>
          </a:p>
          <a:p>
            <a:pPr algn="l"/>
            <a:r>
              <a:rPr lang="en-US" sz="2000" b="1" i="1" dirty="0">
                <a:solidFill>
                  <a:srgbClr val="3366FF"/>
                </a:solidFill>
                <a:latin typeface="Calibri" pitchFamily="34" charset="0"/>
              </a:rPr>
              <a:t>Compute</a:t>
            </a:r>
            <a:r>
              <a:rPr lang="en-US" sz="2000" b="1" i="1" dirty="0">
                <a:latin typeface="Calibri" pitchFamily="34" charset="0"/>
              </a:rPr>
              <a:t> = </a:t>
            </a:r>
            <a:r>
              <a:rPr lang="el-GR" sz="2000" b="1" i="1" dirty="0">
                <a:latin typeface="Calibri" pitchFamily="34" charset="0"/>
              </a:rPr>
              <a:t>Υπολογίζω, </a:t>
            </a:r>
            <a:r>
              <a:rPr lang="en-US" sz="2000" b="1" i="1" dirty="0">
                <a:solidFill>
                  <a:srgbClr val="3366FF"/>
                </a:solidFill>
                <a:latin typeface="Calibri" pitchFamily="34" charset="0"/>
              </a:rPr>
              <a:t>Computer</a:t>
            </a:r>
            <a:r>
              <a:rPr lang="en-US" sz="2000" b="1" i="1" dirty="0">
                <a:latin typeface="Calibri" pitchFamily="34" charset="0"/>
              </a:rPr>
              <a:t> </a:t>
            </a:r>
            <a:r>
              <a:rPr lang="el-GR" sz="2000" b="1" i="1" u="sng" dirty="0">
                <a:solidFill>
                  <a:srgbClr val="FF0000"/>
                </a:solidFill>
                <a:latin typeface="Calibri" pitchFamily="34" charset="0"/>
              </a:rPr>
              <a:t>Αυτός</a:t>
            </a:r>
            <a:r>
              <a:rPr lang="el-GR" sz="2000" b="1" i="1" dirty="0">
                <a:latin typeface="Calibri" pitchFamily="34" charset="0"/>
              </a:rPr>
              <a:t> που υπολογίζει! </a:t>
            </a:r>
            <a:r>
              <a:rPr lang="en-US" sz="2000" b="1" i="1" u="sng" dirty="0">
                <a:solidFill>
                  <a:srgbClr val="FF0000"/>
                </a:solidFill>
                <a:latin typeface="Calibri" pitchFamily="34" charset="0"/>
              </a:rPr>
              <a:t>Human</a:t>
            </a:r>
            <a:r>
              <a:rPr lang="en-US" sz="2000" b="1" i="1" dirty="0">
                <a:solidFill>
                  <a:srgbClr val="FF0000"/>
                </a:solidFill>
                <a:latin typeface="Calibri" pitchFamily="34" charset="0"/>
              </a:rPr>
              <a:t> </a:t>
            </a:r>
            <a:r>
              <a:rPr lang="en-US" sz="2000" b="1" i="1" dirty="0">
                <a:latin typeface="Calibri" pitchFamily="34" charset="0"/>
              </a:rPr>
              <a:t>computer!!!</a:t>
            </a:r>
          </a:p>
          <a:p>
            <a:r>
              <a:rPr lang="en-US" sz="2000" i="1" dirty="0">
                <a:latin typeface="Calibri" pitchFamily="34" charset="0"/>
              </a:rPr>
              <a:t>http://</a:t>
            </a:r>
            <a:r>
              <a:rPr lang="en-US" sz="2000" i="1" dirty="0" err="1">
                <a:latin typeface="Calibri" pitchFamily="34" charset="0"/>
              </a:rPr>
              <a:t>www.computerhistory.org</a:t>
            </a:r>
            <a:r>
              <a:rPr lang="en-US" sz="2000" i="1" dirty="0">
                <a:latin typeface="Calibri" pitchFamily="34" charset="0"/>
              </a:rPr>
              <a:t>/revolution/calculators/1/65/2209</a:t>
            </a:r>
          </a:p>
        </p:txBody>
      </p:sp>
      <p:pic>
        <p:nvPicPr>
          <p:cNvPr id="3" name="Picture 2" descr="500004225-03-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97" y="1988840"/>
            <a:ext cx="5883123" cy="4409023"/>
          </a:xfrm>
          <a:prstGeom prst="rect">
            <a:avLst/>
          </a:prstGeom>
        </p:spPr>
      </p:pic>
      <p:sp>
        <p:nvSpPr>
          <p:cNvPr id="6" name="2 - Θέση αριθμού διαφάνειας">
            <a:extLst>
              <a:ext uri="{FF2B5EF4-FFF2-40B4-BE49-F238E27FC236}">
                <a16:creationId xmlns:a16="http://schemas.microsoft.com/office/drawing/2014/main" id="{B1A5926B-6D32-E842-BA13-91A354AD99CA}"/>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a:t>
            </a:fld>
            <a:endParaRPr lang="en-US" sz="1600" dirty="0">
              <a:latin typeface="Calibri" charset="0"/>
            </a:endParaRPr>
          </a:p>
        </p:txBody>
      </p:sp>
    </p:spTree>
    <p:extLst>
      <p:ext uri="{BB962C8B-B14F-4D97-AF65-F5344CB8AC3E}">
        <p14:creationId xmlns:p14="http://schemas.microsoft.com/office/powerpoint/2010/main" val="7565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0" descr="p4(3)"/>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468313" y="1125538"/>
            <a:ext cx="4513262" cy="5129212"/>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47458" name="Text Box 11"/>
          <p:cNvSpPr txBox="1">
            <a:spLocks noChangeArrowheads="1"/>
          </p:cNvSpPr>
          <p:nvPr/>
        </p:nvSpPr>
        <p:spPr bwMode="auto">
          <a:xfrm>
            <a:off x="5054600" y="1058863"/>
            <a:ext cx="40894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2000">
              <a:cs typeface="Arial" charset="0"/>
            </a:endParaRPr>
          </a:p>
          <a:p>
            <a:r>
              <a:rPr lang="en-US" sz="2000">
                <a:cs typeface="Arial" charset="0"/>
              </a:rPr>
              <a:t>8K L1 data cache</a:t>
            </a:r>
          </a:p>
          <a:p>
            <a:r>
              <a:rPr lang="en-US" sz="2000">
                <a:cs typeface="Arial" charset="0"/>
              </a:rPr>
              <a:t>	4-way set associative</a:t>
            </a:r>
          </a:p>
          <a:p>
            <a:r>
              <a:rPr lang="en-US" sz="2000">
                <a:cs typeface="Arial" charset="0"/>
              </a:rPr>
              <a:t>	64 bytes block size</a:t>
            </a:r>
          </a:p>
          <a:p>
            <a:r>
              <a:rPr lang="en-US" sz="2000">
                <a:cs typeface="Arial" charset="0"/>
              </a:rPr>
              <a:t>	Approximated LRU</a:t>
            </a:r>
          </a:p>
          <a:p>
            <a:r>
              <a:rPr lang="en-US" sz="2000">
                <a:cs typeface="Arial" charset="0"/>
              </a:rPr>
              <a:t>	Write-through</a:t>
            </a:r>
          </a:p>
          <a:p>
            <a:endParaRPr lang="en-US" sz="2000">
              <a:cs typeface="Arial" charset="0"/>
            </a:endParaRPr>
          </a:p>
          <a:p>
            <a:r>
              <a:rPr lang="en-US" sz="2000">
                <a:cs typeface="Arial" charset="0"/>
              </a:rPr>
              <a:t>96KB L1 instruction trace cache</a:t>
            </a:r>
          </a:p>
          <a:p>
            <a:endParaRPr lang="en-US" sz="2000">
              <a:cs typeface="Arial" charset="0"/>
            </a:endParaRPr>
          </a:p>
          <a:p>
            <a:r>
              <a:rPr lang="en-US" sz="2000">
                <a:cs typeface="Arial" charset="0"/>
              </a:rPr>
              <a:t>512KB L2 unified cache</a:t>
            </a:r>
          </a:p>
          <a:p>
            <a:r>
              <a:rPr lang="en-US" sz="2000">
                <a:cs typeface="Arial" charset="0"/>
              </a:rPr>
              <a:t>	8-way set associative</a:t>
            </a:r>
          </a:p>
          <a:p>
            <a:r>
              <a:rPr lang="en-US" sz="2000">
                <a:cs typeface="Arial" charset="0"/>
              </a:rPr>
              <a:t>	128 bytes block size</a:t>
            </a:r>
          </a:p>
          <a:p>
            <a:r>
              <a:rPr lang="en-US" sz="2000">
                <a:cs typeface="Arial" charset="0"/>
              </a:rPr>
              <a:t>	Approximated LRU</a:t>
            </a:r>
          </a:p>
          <a:p>
            <a:r>
              <a:rPr lang="en-US" sz="2000">
                <a:cs typeface="Arial" charset="0"/>
              </a:rPr>
              <a:t>	Write-back</a:t>
            </a:r>
          </a:p>
        </p:txBody>
      </p:sp>
      <p:sp>
        <p:nvSpPr>
          <p:cNvPr id="147461" name="Rectangle 2"/>
          <p:cNvSpPr>
            <a:spLocks noChangeArrowheads="1"/>
          </p:cNvSpPr>
          <p:nvPr/>
        </p:nvSpPr>
        <p:spPr bwMode="auto">
          <a:xfrm>
            <a:off x="323850" y="26988"/>
            <a:ext cx="8496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ctr"/>
          <a:lstStyle/>
          <a:p>
            <a:r>
              <a:rPr lang="en-US" sz="3200" dirty="0">
                <a:solidFill>
                  <a:srgbClr val="00B0F0"/>
                </a:solidFill>
                <a:cs typeface="Arial" charset="0"/>
              </a:rPr>
              <a:t>INTEL PENTIUM 4 (2001)</a:t>
            </a:r>
          </a:p>
        </p:txBody>
      </p:sp>
      <p:sp>
        <p:nvSpPr>
          <p:cNvPr id="7" name="5 - Θέση αριθμού διαφάνειας"/>
          <p:cNvSpPr>
            <a:spLocks noGrp="1"/>
          </p:cNvSpPr>
          <p:nvPr>
            <p:ph type="sldNum" sz="quarter" idx="11"/>
          </p:nvPr>
        </p:nvSpPr>
        <p:spPr>
          <a:xfrm>
            <a:off x="3124200" y="6356350"/>
            <a:ext cx="2895600" cy="365125"/>
          </a:xfrm>
          <a:noFill/>
        </p:spPr>
        <p:txBody>
          <a:bodyPr/>
          <a:lstStyle/>
          <a:p>
            <a:fld id="{34B08228-C2BA-46A4-9E1F-EBFB83882F08}" type="slidenum">
              <a:rPr lang="en-US">
                <a:latin typeface="Calibri" pitchFamily="34" charset="0"/>
              </a:rPr>
              <a:pPr/>
              <a:t>60</a:t>
            </a:fld>
            <a:endParaRPr lang="en-US" dirty="0">
              <a:latin typeface="Calibri" pitchFamily="34" charset="0"/>
            </a:endParaRPr>
          </a:p>
        </p:txBody>
      </p:sp>
      <p:sp>
        <p:nvSpPr>
          <p:cNvPr id="6" name="2 - Θέση αριθμού διαφάνειας">
            <a:extLst>
              <a:ext uri="{FF2B5EF4-FFF2-40B4-BE49-F238E27FC236}">
                <a16:creationId xmlns:a16="http://schemas.microsoft.com/office/drawing/2014/main" id="{981BFCA5-00AE-484F-8B72-DF624044FA09}"/>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60</a:t>
            </a:fld>
            <a:endParaRPr lang="en-US" sz="1600" dirty="0">
              <a:latin typeface="Calibri" charset="0"/>
            </a:endParaRPr>
          </a:p>
        </p:txBody>
      </p:sp>
    </p:spTree>
    <p:extLst>
      <p:ext uri="{BB962C8B-B14F-4D97-AF65-F5344CB8AC3E}">
        <p14:creationId xmlns:p14="http://schemas.microsoft.com/office/powerpoint/2010/main" val="309015645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078163" y="4214813"/>
            <a:ext cx="3708400" cy="2286000"/>
          </a:xfrm>
        </p:spPr>
        <p:txBody>
          <a:bodyPr/>
          <a:lstStyle/>
          <a:p>
            <a:pPr eaLnBrk="1" hangingPunct="1">
              <a:defRPr/>
            </a:pPr>
            <a:r>
              <a:rPr lang="en-US" sz="2800" dirty="0">
                <a:effectLst>
                  <a:outerShdw blurRad="38100" dist="38100" dir="2700000" algn="tl">
                    <a:srgbClr val="C0C0C0"/>
                  </a:outerShdw>
                </a:effectLst>
                <a:latin typeface="Calibri" pitchFamily="34" charset="0"/>
              </a:rPr>
              <a:t>AMD Barcelona</a:t>
            </a:r>
            <a:br>
              <a:rPr lang="en-US" sz="2800" dirty="0">
                <a:effectLst>
                  <a:outerShdw blurRad="38100" dist="38100" dir="2700000" algn="tl">
                    <a:srgbClr val="C0C0C0"/>
                  </a:outerShdw>
                </a:effectLst>
                <a:latin typeface="Calibri" pitchFamily="34" charset="0"/>
              </a:rPr>
            </a:br>
            <a:r>
              <a:rPr lang="en-US" sz="2800" dirty="0">
                <a:effectLst>
                  <a:outerShdw blurRad="38100" dist="38100" dir="2700000" algn="tl">
                    <a:srgbClr val="C0C0C0"/>
                  </a:outerShdw>
                </a:effectLst>
                <a:latin typeface="Calibri" pitchFamily="34" charset="0"/>
              </a:rPr>
              <a:t>4 </a:t>
            </a:r>
            <a:r>
              <a:rPr lang="en-US" sz="2800" dirty="0" err="1">
                <a:effectLst>
                  <a:outerShdw blurRad="38100" dist="38100" dir="2700000" algn="tl">
                    <a:srgbClr val="C0C0C0"/>
                  </a:outerShdw>
                </a:effectLst>
                <a:latin typeface="Calibri" pitchFamily="34" charset="0"/>
              </a:rPr>
              <a:t>cpu</a:t>
            </a:r>
            <a:r>
              <a:rPr lang="en-US" sz="2800" dirty="0">
                <a:effectLst>
                  <a:outerShdw blurRad="38100" dist="38100" dir="2700000" algn="tl">
                    <a:srgbClr val="C0C0C0"/>
                  </a:outerShdw>
                </a:effectLst>
                <a:latin typeface="Calibri" pitchFamily="34" charset="0"/>
              </a:rPr>
              <a:t> cores per chip</a:t>
            </a:r>
            <a:endParaRPr lang="en-US" sz="3100" dirty="0">
              <a:effectLst>
                <a:outerShdw blurRad="38100" dist="38100" dir="2700000" algn="tl">
                  <a:srgbClr val="C0C0C0"/>
                </a:outerShdw>
              </a:effectLst>
              <a:latin typeface="Calibri" pitchFamily="34" charset="0"/>
            </a:endParaRPr>
          </a:p>
        </p:txBody>
      </p:sp>
      <p:pic>
        <p:nvPicPr>
          <p:cNvPr id="60420" name="Picture 6" descr="D:\gizopoulos\Projects\Books\Cod4-Kleidarithmos\Figs-for-PPTs\COD_VOLA_PNGs\CHAPTER 1\01_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89662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 Θέση αριθμού διαφάνειας">
            <a:extLst>
              <a:ext uri="{FF2B5EF4-FFF2-40B4-BE49-F238E27FC236}">
                <a16:creationId xmlns:a16="http://schemas.microsoft.com/office/drawing/2014/main" id="{5E199FB9-ACEA-9B46-9CA1-133BA1012EB8}"/>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61</a:t>
            </a:fld>
            <a:endParaRPr lang="en-US" sz="1600" dirty="0">
              <a:latin typeface="Calibri"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11"/>
          <p:cNvSpPr txBox="1">
            <a:spLocks noChangeArrowheads="1"/>
          </p:cNvSpPr>
          <p:nvPr/>
        </p:nvSpPr>
        <p:spPr bwMode="auto">
          <a:xfrm>
            <a:off x="6300788" y="1196975"/>
            <a:ext cx="2843212"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cs typeface="Arial" charset="0"/>
              </a:rPr>
              <a:t>Icache 32Kbyte 4-way</a:t>
            </a:r>
          </a:p>
          <a:p>
            <a:r>
              <a:rPr lang="en-US" sz="2000">
                <a:cs typeface="Arial" charset="0"/>
              </a:rPr>
              <a:t>Dcache 32Kbyte 8-way</a:t>
            </a:r>
          </a:p>
          <a:p>
            <a:r>
              <a:rPr lang="en-US" sz="2000">
                <a:cs typeface="Arial" charset="0"/>
              </a:rPr>
              <a:t>4-cycle, pipelined</a:t>
            </a:r>
          </a:p>
          <a:p>
            <a:endParaRPr lang="en-US" sz="2000">
              <a:cs typeface="Arial" charset="0"/>
            </a:endParaRPr>
          </a:p>
          <a:p>
            <a:r>
              <a:rPr lang="en-US" sz="2000">
                <a:cs typeface="Arial" charset="0"/>
              </a:rPr>
              <a:t>Per core:</a:t>
            </a:r>
          </a:p>
          <a:p>
            <a:r>
              <a:rPr lang="en-US" sz="2000">
                <a:cs typeface="Arial" charset="0"/>
              </a:rPr>
              <a:t>256KByte L2, 8-way</a:t>
            </a:r>
          </a:p>
          <a:p>
            <a:r>
              <a:rPr lang="en-US" sz="2000">
                <a:cs typeface="Arial" charset="0"/>
              </a:rPr>
              <a:t>10-cycle, pipelined</a:t>
            </a:r>
          </a:p>
          <a:p>
            <a:endParaRPr lang="en-US" sz="2000">
              <a:cs typeface="Arial" charset="0"/>
            </a:endParaRPr>
          </a:p>
          <a:p>
            <a:r>
              <a:rPr lang="en-US" sz="2000">
                <a:cs typeface="Arial" charset="0"/>
              </a:rPr>
              <a:t>Shared:</a:t>
            </a:r>
          </a:p>
          <a:p>
            <a:r>
              <a:rPr lang="en-US" sz="2000">
                <a:cs typeface="Arial" charset="0"/>
              </a:rPr>
              <a:t>4-12 Mbyte L3 (LLC)</a:t>
            </a:r>
          </a:p>
          <a:p>
            <a:r>
              <a:rPr lang="en-US" sz="2000">
                <a:cs typeface="Arial" charset="0"/>
              </a:rPr>
              <a:t>(2MB per core)</a:t>
            </a:r>
          </a:p>
          <a:p>
            <a:r>
              <a:rPr lang="en-US" sz="2000">
                <a:cs typeface="Arial" charset="0"/>
              </a:rPr>
              <a:t>16-way associative</a:t>
            </a:r>
          </a:p>
          <a:p>
            <a:r>
              <a:rPr lang="en-US" sz="2000">
                <a:cs typeface="Arial" charset="0"/>
              </a:rPr>
              <a:t>64 bytes block size</a:t>
            </a:r>
          </a:p>
          <a:p>
            <a:endParaRPr lang="en-US" sz="2000">
              <a:cs typeface="Arial" charset="0"/>
            </a:endParaRPr>
          </a:p>
          <a:p>
            <a:r>
              <a:rPr lang="en-US" sz="2000">
                <a:cs typeface="Arial" charset="0"/>
              </a:rPr>
              <a:t>All:</a:t>
            </a:r>
          </a:p>
          <a:p>
            <a:r>
              <a:rPr lang="en-US" sz="2000">
                <a:cs typeface="Arial" charset="0"/>
              </a:rPr>
              <a:t>Approximated LRU</a:t>
            </a:r>
          </a:p>
          <a:p>
            <a:r>
              <a:rPr lang="en-US" sz="2000">
                <a:cs typeface="Arial" charset="0"/>
              </a:rPr>
              <a:t>Write-back</a:t>
            </a:r>
          </a:p>
        </p:txBody>
      </p:sp>
      <p:sp>
        <p:nvSpPr>
          <p:cNvPr id="149508" name="Rectangle 2"/>
          <p:cNvSpPr>
            <a:spLocks noChangeArrowheads="1"/>
          </p:cNvSpPr>
          <p:nvPr/>
        </p:nvSpPr>
        <p:spPr bwMode="auto">
          <a:xfrm>
            <a:off x="323850" y="26988"/>
            <a:ext cx="8496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ctr"/>
          <a:lstStyle/>
          <a:p>
            <a:r>
              <a:rPr lang="en-US" sz="3100" b="1" dirty="0">
                <a:solidFill>
                  <a:schemeClr val="accent2"/>
                </a:solidFill>
              </a:rPr>
              <a:t>Intel Core i7 (2008+) (700Mxtors-1.5B)</a:t>
            </a:r>
            <a:endParaRPr lang="el-GR" sz="3100" b="1" dirty="0">
              <a:solidFill>
                <a:schemeClr val="accent2"/>
              </a:solidFill>
            </a:endParaRPr>
          </a:p>
        </p:txBody>
      </p:sp>
      <p:pic>
        <p:nvPicPr>
          <p:cNvPr id="149509" name="Picture 1" descr="i7-die-callou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25538"/>
            <a:ext cx="6192838" cy="387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2 - Θέση αριθμού διαφάνειας">
            <a:extLst>
              <a:ext uri="{FF2B5EF4-FFF2-40B4-BE49-F238E27FC236}">
                <a16:creationId xmlns:a16="http://schemas.microsoft.com/office/drawing/2014/main" id="{4A54AF24-CB9F-5949-92EA-593DEAAD8071}"/>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62</a:t>
            </a:fld>
            <a:endParaRPr lang="en-US" sz="1600" dirty="0">
              <a:latin typeface="Calibri" charset="0"/>
            </a:endParaRPr>
          </a:p>
        </p:txBody>
      </p:sp>
    </p:spTree>
    <p:extLst>
      <p:ext uri="{BB962C8B-B14F-4D97-AF65-F5344CB8AC3E}">
        <p14:creationId xmlns:p14="http://schemas.microsoft.com/office/powerpoint/2010/main" val="336512711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ChangeArrowheads="1"/>
          </p:cNvSpPr>
          <p:nvPr/>
        </p:nvSpPr>
        <p:spPr bwMode="auto">
          <a:xfrm>
            <a:off x="323850" y="26988"/>
            <a:ext cx="8496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ctr"/>
          <a:lstStyle/>
          <a:p>
            <a:r>
              <a:rPr lang="en-US" sz="3100" b="1" dirty="0">
                <a:solidFill>
                  <a:schemeClr val="accent2"/>
                </a:solidFill>
              </a:rPr>
              <a:t>Intel </a:t>
            </a:r>
            <a:r>
              <a:rPr lang="en-US" sz="3100" b="1" dirty="0" err="1">
                <a:solidFill>
                  <a:schemeClr val="accent2"/>
                </a:solidFill>
              </a:rPr>
              <a:t>Haswell</a:t>
            </a:r>
            <a:r>
              <a:rPr lang="en-US" sz="3100" b="1" dirty="0">
                <a:solidFill>
                  <a:schemeClr val="accent2"/>
                </a:solidFill>
              </a:rPr>
              <a:t> (2013+) 1.4B </a:t>
            </a:r>
            <a:r>
              <a:rPr lang="en-US" sz="3100" b="1" dirty="0" err="1">
                <a:solidFill>
                  <a:schemeClr val="accent2"/>
                </a:solidFill>
              </a:rPr>
              <a:t>xtors</a:t>
            </a:r>
            <a:endParaRPr lang="el-GR" sz="3100" b="1" dirty="0">
              <a:solidFill>
                <a:schemeClr val="accent2"/>
              </a:solidFill>
            </a:endParaRPr>
          </a:p>
        </p:txBody>
      </p:sp>
      <p:pic>
        <p:nvPicPr>
          <p:cNvPr id="151556" name="Picture 2" descr="haswell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052513"/>
            <a:ext cx="7654925" cy="316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1557" name="Text Box 11"/>
          <p:cNvSpPr txBox="1">
            <a:spLocks noChangeArrowheads="1"/>
          </p:cNvSpPr>
          <p:nvPr/>
        </p:nvSpPr>
        <p:spPr bwMode="auto">
          <a:xfrm>
            <a:off x="900113" y="4441825"/>
            <a:ext cx="3240087"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cs typeface="Arial" charset="0"/>
              </a:rPr>
              <a:t>Icache 32Kbyte 8-way</a:t>
            </a:r>
          </a:p>
          <a:p>
            <a:r>
              <a:rPr lang="en-US" sz="2000">
                <a:cs typeface="Arial" charset="0"/>
              </a:rPr>
              <a:t>Dcache 32Kbyte 8-way</a:t>
            </a:r>
          </a:p>
          <a:p>
            <a:r>
              <a:rPr lang="en-US" sz="2000">
                <a:cs typeface="Arial" charset="0"/>
              </a:rPr>
              <a:t>4-cycle, pipelined</a:t>
            </a:r>
          </a:p>
          <a:p>
            <a:endParaRPr lang="en-US" sz="2000">
              <a:cs typeface="Arial" charset="0"/>
            </a:endParaRPr>
          </a:p>
          <a:p>
            <a:r>
              <a:rPr lang="en-US" sz="2000">
                <a:cs typeface="Arial" charset="0"/>
              </a:rPr>
              <a:t>Per core: 256KByte L2, 8-way, 11-cycle, pipelined</a:t>
            </a:r>
          </a:p>
        </p:txBody>
      </p:sp>
      <p:sp>
        <p:nvSpPr>
          <p:cNvPr id="151558" name="Text Box 11"/>
          <p:cNvSpPr txBox="1">
            <a:spLocks noChangeArrowheads="1"/>
          </p:cNvSpPr>
          <p:nvPr/>
        </p:nvSpPr>
        <p:spPr bwMode="auto">
          <a:xfrm>
            <a:off x="4500563" y="4581525"/>
            <a:ext cx="4248150" cy="163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cs typeface="Arial" charset="0"/>
              </a:rPr>
              <a:t>8Mbyte L3 (LLC), (4 slices x 2MB)</a:t>
            </a:r>
          </a:p>
          <a:p>
            <a:r>
              <a:rPr lang="en-US" sz="2000">
                <a:cs typeface="Arial" charset="0"/>
              </a:rPr>
              <a:t>16-way associative</a:t>
            </a:r>
          </a:p>
          <a:p>
            <a:r>
              <a:rPr lang="en-US" sz="2000">
                <a:cs typeface="Arial" charset="0"/>
              </a:rPr>
              <a:t>64 bytes block size</a:t>
            </a:r>
          </a:p>
          <a:p>
            <a:endParaRPr lang="en-US" sz="2000">
              <a:cs typeface="Arial" charset="0"/>
            </a:endParaRPr>
          </a:p>
          <a:p>
            <a:r>
              <a:rPr lang="en-US" sz="2000">
                <a:cs typeface="Arial" charset="0"/>
              </a:rPr>
              <a:t>All: Approximated LRU, Write-back</a:t>
            </a:r>
          </a:p>
        </p:txBody>
      </p:sp>
      <p:sp>
        <p:nvSpPr>
          <p:cNvPr id="7" name="2 - Θέση αριθμού διαφάνειας">
            <a:extLst>
              <a:ext uri="{FF2B5EF4-FFF2-40B4-BE49-F238E27FC236}">
                <a16:creationId xmlns:a16="http://schemas.microsoft.com/office/drawing/2014/main" id="{68961DC2-3656-0F48-AA1E-4A7829187388}"/>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63</a:t>
            </a:fld>
            <a:endParaRPr lang="en-US" sz="1600" dirty="0">
              <a:latin typeface="Calibri" charset="0"/>
            </a:endParaRPr>
          </a:p>
        </p:txBody>
      </p:sp>
    </p:spTree>
    <p:extLst>
      <p:ext uri="{BB962C8B-B14F-4D97-AF65-F5344CB8AC3E}">
        <p14:creationId xmlns:p14="http://schemas.microsoft.com/office/powerpoint/2010/main" val="365117568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ChangeArrowheads="1"/>
          </p:cNvSpPr>
          <p:nvPr/>
        </p:nvSpPr>
        <p:spPr bwMode="auto">
          <a:xfrm>
            <a:off x="323850" y="26988"/>
            <a:ext cx="8496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ctr"/>
          <a:lstStyle/>
          <a:p>
            <a:r>
              <a:rPr lang="en-US" sz="3100" b="1" dirty="0">
                <a:solidFill>
                  <a:schemeClr val="accent2"/>
                </a:solidFill>
              </a:rPr>
              <a:t>Intel Broadwell (2014+)</a:t>
            </a:r>
            <a:endParaRPr lang="el-GR" sz="3100" b="1" dirty="0">
              <a:solidFill>
                <a:schemeClr val="accent2"/>
              </a:solidFill>
            </a:endParaRPr>
          </a:p>
        </p:txBody>
      </p:sp>
      <p:pic>
        <p:nvPicPr>
          <p:cNvPr id="153604" name="Picture 1" descr="intel-core-m-broadwell-y-die-diagram-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2 - Θέση αριθμού διαφάνειας">
            <a:extLst>
              <a:ext uri="{FF2B5EF4-FFF2-40B4-BE49-F238E27FC236}">
                <a16:creationId xmlns:a16="http://schemas.microsoft.com/office/drawing/2014/main" id="{96BD5F60-2231-8343-BEBC-3ACB684C26E9}"/>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64</a:t>
            </a:fld>
            <a:endParaRPr lang="en-US" sz="1600" dirty="0">
              <a:latin typeface="Calibri" charset="0"/>
            </a:endParaRPr>
          </a:p>
        </p:txBody>
      </p:sp>
    </p:spTree>
    <p:extLst>
      <p:ext uri="{BB962C8B-B14F-4D97-AF65-F5344CB8AC3E}">
        <p14:creationId xmlns:p14="http://schemas.microsoft.com/office/powerpoint/2010/main" val="238329961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a:extLst>
              <a:ext uri="{FF2B5EF4-FFF2-40B4-BE49-F238E27FC236}">
                <a16:creationId xmlns:a16="http://schemas.microsoft.com/office/drawing/2014/main" id="{E4108783-F6AE-0949-9167-E61EF55EFCD8}"/>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Επίπεδα κώδικα προγράμματος</a:t>
            </a:r>
            <a:endParaRPr lang="en-AU" altLang="en-US" dirty="0">
              <a:latin typeface="Arial" panose="020B0604020202020204" pitchFamily="34" charset="0"/>
              <a:cs typeface="Arial" panose="020B0604020202020204" pitchFamily="34" charset="0"/>
            </a:endParaRPr>
          </a:p>
        </p:txBody>
      </p:sp>
      <p:sp>
        <p:nvSpPr>
          <p:cNvPr id="10244" name="Rectangle 9">
            <a:extLst>
              <a:ext uri="{FF2B5EF4-FFF2-40B4-BE49-F238E27FC236}">
                <a16:creationId xmlns:a16="http://schemas.microsoft.com/office/drawing/2014/main" id="{374A4EF1-375B-4D4E-88F4-02B035F2B977}"/>
              </a:ext>
            </a:extLst>
          </p:cNvPr>
          <p:cNvSpPr>
            <a:spLocks noGrp="1" noChangeArrowheads="1"/>
          </p:cNvSpPr>
          <p:nvPr>
            <p:ph type="body" idx="1"/>
          </p:nvPr>
        </p:nvSpPr>
        <p:spPr>
          <a:xfrm>
            <a:off x="395536" y="1125538"/>
            <a:ext cx="4751387" cy="5111750"/>
          </a:xfrm>
        </p:spPr>
        <p:txBody>
          <a:bodyPr/>
          <a:lstStyle/>
          <a:p>
            <a:pPr eaLnBrk="1" hangingPunct="1">
              <a:lnSpc>
                <a:spcPct val="80000"/>
              </a:lnSpc>
            </a:pPr>
            <a:r>
              <a:rPr lang="el-GR" altLang="en-US" sz="2800" dirty="0"/>
              <a:t>Γλώσσα υψηλού επιπέδου</a:t>
            </a:r>
            <a:endParaRPr lang="en-US" altLang="en-US" sz="2800" dirty="0"/>
          </a:p>
          <a:p>
            <a:pPr lvl="1" eaLnBrk="1" hangingPunct="1">
              <a:lnSpc>
                <a:spcPct val="80000"/>
              </a:lnSpc>
            </a:pPr>
            <a:r>
              <a:rPr lang="el-GR" altLang="en-US" sz="2400" dirty="0"/>
              <a:t>Επίπεδο αφαίρεσης πιο κοντά στο πρόβλημα</a:t>
            </a:r>
            <a:endParaRPr lang="en-US" altLang="en-US" sz="2400" dirty="0"/>
          </a:p>
          <a:p>
            <a:pPr lvl="1" eaLnBrk="1" hangingPunct="1">
              <a:lnSpc>
                <a:spcPct val="80000"/>
              </a:lnSpc>
            </a:pPr>
            <a:r>
              <a:rPr lang="el-GR" altLang="en-US" sz="2400" dirty="0"/>
              <a:t>Παρέχει παραγωγικότητα και </a:t>
            </a:r>
            <a:r>
              <a:rPr lang="el-GR" altLang="en-US" sz="2400" dirty="0" err="1"/>
              <a:t>φορητότητα</a:t>
            </a:r>
            <a:r>
              <a:rPr lang="en-US" altLang="en-US" sz="2400" dirty="0"/>
              <a:t> </a:t>
            </a:r>
            <a:endParaRPr lang="en-AU" altLang="en-US" sz="2400" dirty="0"/>
          </a:p>
          <a:p>
            <a:pPr eaLnBrk="1" hangingPunct="1">
              <a:lnSpc>
                <a:spcPct val="80000"/>
              </a:lnSpc>
            </a:pPr>
            <a:r>
              <a:rPr lang="el-GR" altLang="en-US" sz="2800" dirty="0"/>
              <a:t>Συμβολική γλώσσα (</a:t>
            </a:r>
            <a:r>
              <a:rPr lang="en-US" altLang="en-US" sz="2800" dirty="0"/>
              <a:t>assembly language)</a:t>
            </a:r>
          </a:p>
          <a:p>
            <a:pPr lvl="1" eaLnBrk="1" hangingPunct="1">
              <a:lnSpc>
                <a:spcPct val="80000"/>
              </a:lnSpc>
            </a:pPr>
            <a:r>
              <a:rPr lang="el-GR" altLang="en-US" sz="2400" dirty="0"/>
              <a:t>Αναπαράσταση εντολών μηχανής με κείμενο</a:t>
            </a:r>
            <a:endParaRPr lang="en-US" altLang="en-US" sz="2400" dirty="0"/>
          </a:p>
          <a:p>
            <a:pPr eaLnBrk="1" hangingPunct="1">
              <a:lnSpc>
                <a:spcPct val="80000"/>
              </a:lnSpc>
            </a:pPr>
            <a:r>
              <a:rPr lang="el-GR" altLang="en-US" sz="2800" dirty="0"/>
              <a:t>Αναπαράσταση υλικού</a:t>
            </a:r>
            <a:endParaRPr lang="en-US" altLang="en-US" sz="2800" dirty="0"/>
          </a:p>
          <a:p>
            <a:pPr lvl="1" eaLnBrk="1" hangingPunct="1">
              <a:lnSpc>
                <a:spcPct val="80000"/>
              </a:lnSpc>
            </a:pPr>
            <a:r>
              <a:rPr lang="el-GR" altLang="en-US" sz="2400" dirty="0"/>
              <a:t>Δυαδικά ψηφία </a:t>
            </a:r>
            <a:r>
              <a:rPr lang="en-US" altLang="en-US" sz="2400" dirty="0"/>
              <a:t>(bit)</a:t>
            </a:r>
          </a:p>
          <a:p>
            <a:pPr lvl="1" eaLnBrk="1" hangingPunct="1">
              <a:lnSpc>
                <a:spcPct val="80000"/>
              </a:lnSpc>
            </a:pPr>
            <a:r>
              <a:rPr lang="el-GR" altLang="en-US" sz="2400" dirty="0"/>
              <a:t>Κωδικοποιημένες εντολές και δεδομένα</a:t>
            </a:r>
            <a:endParaRPr lang="en-US" altLang="en-US" sz="2400" dirty="0"/>
          </a:p>
        </p:txBody>
      </p:sp>
      <p:pic>
        <p:nvPicPr>
          <p:cNvPr id="10245" name="Picture 6" descr="D:\gizopoulos\Projects\Books\Cod4-Kleidarithmos\Figs-for-PPTs\COD_VOLA_PNGs\CHAPTER 1\01_03.png">
            <a:extLst>
              <a:ext uri="{FF2B5EF4-FFF2-40B4-BE49-F238E27FC236}">
                <a16:creationId xmlns:a16="http://schemas.microsoft.com/office/drawing/2014/main" id="{4D1A9EF2-DA67-EC4D-A16F-EA86A90C1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936" y="838201"/>
            <a:ext cx="365424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 Θέση αριθμού διαφάνειας">
            <a:extLst>
              <a:ext uri="{FF2B5EF4-FFF2-40B4-BE49-F238E27FC236}">
                <a16:creationId xmlns:a16="http://schemas.microsoft.com/office/drawing/2014/main" id="{8D2EE299-C6C4-D746-B51B-1546A0AD4D1F}"/>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65</a:t>
            </a:fld>
            <a:endParaRPr lang="en-US" sz="1600" dirty="0">
              <a:latin typeface="Calibri" charset="0"/>
            </a:endParaRPr>
          </a:p>
        </p:txBody>
      </p:sp>
    </p:spTree>
    <p:extLst>
      <p:ext uri="{BB962C8B-B14F-4D97-AF65-F5344CB8AC3E}">
        <p14:creationId xmlns:p14="http://schemas.microsoft.com/office/powerpoint/2010/main" val="3963987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a:extLst>
              <a:ext uri="{FF2B5EF4-FFF2-40B4-BE49-F238E27FC236}">
                <a16:creationId xmlns:a16="http://schemas.microsoft.com/office/drawing/2014/main" id="{D667B6D6-9919-074F-B9E5-A2FCF9E7F017}"/>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Ορισμός της απόδοσης</a:t>
            </a:r>
            <a:endParaRPr lang="en-AU" altLang="en-US" dirty="0">
              <a:latin typeface="Arial" panose="020B0604020202020204" pitchFamily="34" charset="0"/>
              <a:cs typeface="Arial" panose="020B0604020202020204" pitchFamily="34" charset="0"/>
            </a:endParaRPr>
          </a:p>
        </p:txBody>
      </p:sp>
      <p:sp>
        <p:nvSpPr>
          <p:cNvPr id="22532" name="Rectangle 9">
            <a:extLst>
              <a:ext uri="{FF2B5EF4-FFF2-40B4-BE49-F238E27FC236}">
                <a16:creationId xmlns:a16="http://schemas.microsoft.com/office/drawing/2014/main" id="{ED811E06-2569-9C4C-878D-EDE4E89CDEA2}"/>
              </a:ext>
            </a:extLst>
          </p:cNvPr>
          <p:cNvSpPr>
            <a:spLocks noGrp="1" noChangeArrowheads="1"/>
          </p:cNvSpPr>
          <p:nvPr>
            <p:ph type="body" idx="1"/>
          </p:nvPr>
        </p:nvSpPr>
        <p:spPr>
          <a:xfrm>
            <a:off x="684213" y="908720"/>
            <a:ext cx="8270875" cy="503237"/>
          </a:xfrm>
        </p:spPr>
        <p:txBody>
          <a:bodyPr/>
          <a:lstStyle/>
          <a:p>
            <a:pPr eaLnBrk="1" hangingPunct="1">
              <a:lnSpc>
                <a:spcPct val="90000"/>
              </a:lnSpc>
            </a:pPr>
            <a:r>
              <a:rPr lang="el-GR" altLang="en-US" sz="2800" dirty="0"/>
              <a:t>Ποιο αεροπλάνο έχει την καλύτερη απόδοση</a:t>
            </a:r>
            <a:r>
              <a:rPr lang="en-US" altLang="en-US" sz="2800" dirty="0"/>
              <a:t>;</a:t>
            </a:r>
            <a:endParaRPr lang="en-AU" altLang="en-US" sz="2800" dirty="0"/>
          </a:p>
        </p:txBody>
      </p:sp>
      <p:graphicFrame>
        <p:nvGraphicFramePr>
          <p:cNvPr id="22533" name="Object 3">
            <a:extLst>
              <a:ext uri="{FF2B5EF4-FFF2-40B4-BE49-F238E27FC236}">
                <a16:creationId xmlns:a16="http://schemas.microsoft.com/office/drawing/2014/main" id="{4D30BA23-D461-7E4D-A562-5DAB65FFEBDC}"/>
              </a:ext>
            </a:extLst>
          </p:cNvPr>
          <p:cNvGraphicFramePr>
            <a:graphicFrameLocks noChangeAspect="1"/>
          </p:cNvGraphicFramePr>
          <p:nvPr>
            <p:extLst>
              <p:ext uri="{D42A27DB-BD31-4B8C-83A1-F6EECF244321}">
                <p14:modId xmlns:p14="http://schemas.microsoft.com/office/powerpoint/2010/main" val="3994224848"/>
              </p:ext>
            </p:extLst>
          </p:nvPr>
        </p:nvGraphicFramePr>
        <p:xfrm>
          <a:off x="411422" y="1343943"/>
          <a:ext cx="3804533" cy="2521099"/>
        </p:xfrm>
        <a:graphic>
          <a:graphicData uri="http://schemas.openxmlformats.org/presentationml/2006/ole">
            <mc:AlternateContent xmlns:mc="http://schemas.openxmlformats.org/markup-compatibility/2006">
              <mc:Choice xmlns:v="urn:schemas-microsoft-com:vml" Requires="v">
                <p:oleObj spid="_x0000_s29733" name="Chart" r:id="rId4" imgW="3263900" imgH="2159000" progId="MSGraph.Chart.8">
                  <p:embed followColorScheme="full"/>
                </p:oleObj>
              </mc:Choice>
              <mc:Fallback>
                <p:oleObj name="Chart" r:id="rId4" imgW="3263900" imgH="2159000" progId="MSGraph.Chart.8">
                  <p:embed followColorScheme="full"/>
                  <p:pic>
                    <p:nvPicPr>
                      <p:cNvPr id="22533" name="Object 3">
                        <a:extLst>
                          <a:ext uri="{FF2B5EF4-FFF2-40B4-BE49-F238E27FC236}">
                            <a16:creationId xmlns:a16="http://schemas.microsoft.com/office/drawing/2014/main" id="{4D30BA23-D461-7E4D-A562-5DAB65FFE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22" y="1343943"/>
                        <a:ext cx="3804533" cy="2521099"/>
                      </a:xfrm>
                      <a:prstGeom prst="rect">
                        <a:avLst/>
                      </a:prstGeom>
                      <a:noFill/>
                      <a:ln w="9525">
                        <a:solidFill>
                          <a:schemeClr val="tx1"/>
                        </a:solidFill>
                        <a:miter lim="800000"/>
                        <a:headEnd/>
                        <a:tailEnd/>
                      </a:ln>
                      <a:effectLst/>
                    </p:spPr>
                  </p:pic>
                </p:oleObj>
              </mc:Fallback>
            </mc:AlternateContent>
          </a:graphicData>
        </a:graphic>
      </p:graphicFrame>
      <p:graphicFrame>
        <p:nvGraphicFramePr>
          <p:cNvPr id="22534" name="Object 4">
            <a:extLst>
              <a:ext uri="{FF2B5EF4-FFF2-40B4-BE49-F238E27FC236}">
                <a16:creationId xmlns:a16="http://schemas.microsoft.com/office/drawing/2014/main" id="{27C6C058-F464-0E40-A056-79829422E56D}"/>
              </a:ext>
            </a:extLst>
          </p:cNvPr>
          <p:cNvGraphicFramePr>
            <a:graphicFrameLocks noChangeAspect="1"/>
          </p:cNvGraphicFramePr>
          <p:nvPr>
            <p:extLst>
              <p:ext uri="{D42A27DB-BD31-4B8C-83A1-F6EECF244321}">
                <p14:modId xmlns:p14="http://schemas.microsoft.com/office/powerpoint/2010/main" val="1165761087"/>
              </p:ext>
            </p:extLst>
          </p:nvPr>
        </p:nvGraphicFramePr>
        <p:xfrm>
          <a:off x="4477797" y="1340768"/>
          <a:ext cx="4027655" cy="2521099"/>
        </p:xfrm>
        <a:graphic>
          <a:graphicData uri="http://schemas.openxmlformats.org/presentationml/2006/ole">
            <mc:AlternateContent xmlns:mc="http://schemas.openxmlformats.org/markup-compatibility/2006">
              <mc:Choice xmlns:v="urn:schemas-microsoft-com:vml" Requires="v">
                <p:oleObj spid="_x0000_s29734" name="Chart" r:id="rId6" imgW="3454400" imgH="2159000" progId="MSGraph.Chart.8">
                  <p:embed followColorScheme="full"/>
                </p:oleObj>
              </mc:Choice>
              <mc:Fallback>
                <p:oleObj name="Chart" r:id="rId6" imgW="3454400" imgH="2159000" progId="MSGraph.Chart.8">
                  <p:embed followColorScheme="full"/>
                  <p:pic>
                    <p:nvPicPr>
                      <p:cNvPr id="22534" name="Object 4">
                        <a:extLst>
                          <a:ext uri="{FF2B5EF4-FFF2-40B4-BE49-F238E27FC236}">
                            <a16:creationId xmlns:a16="http://schemas.microsoft.com/office/drawing/2014/main" id="{27C6C058-F464-0E40-A056-79829422E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797" y="1340768"/>
                        <a:ext cx="4027655" cy="2521099"/>
                      </a:xfrm>
                      <a:prstGeom prst="rect">
                        <a:avLst/>
                      </a:prstGeom>
                      <a:noFill/>
                      <a:ln w="9525">
                        <a:solidFill>
                          <a:schemeClr val="tx1"/>
                        </a:solidFill>
                        <a:miter lim="800000"/>
                        <a:headEnd/>
                        <a:tailEnd/>
                      </a:ln>
                      <a:effectLst/>
                    </p:spPr>
                  </p:pic>
                </p:oleObj>
              </mc:Fallback>
            </mc:AlternateContent>
          </a:graphicData>
        </a:graphic>
      </p:graphicFrame>
      <p:graphicFrame>
        <p:nvGraphicFramePr>
          <p:cNvPr id="22535" name="Object 5">
            <a:extLst>
              <a:ext uri="{FF2B5EF4-FFF2-40B4-BE49-F238E27FC236}">
                <a16:creationId xmlns:a16="http://schemas.microsoft.com/office/drawing/2014/main" id="{BEAFB002-F35D-6F42-BF83-0FFF1D01E1E0}"/>
              </a:ext>
            </a:extLst>
          </p:cNvPr>
          <p:cNvGraphicFramePr>
            <a:graphicFrameLocks noChangeAspect="1"/>
          </p:cNvGraphicFramePr>
          <p:nvPr>
            <p:extLst>
              <p:ext uri="{D42A27DB-BD31-4B8C-83A1-F6EECF244321}">
                <p14:modId xmlns:p14="http://schemas.microsoft.com/office/powerpoint/2010/main" val="500032710"/>
              </p:ext>
            </p:extLst>
          </p:nvPr>
        </p:nvGraphicFramePr>
        <p:xfrm>
          <a:off x="411422" y="4001548"/>
          <a:ext cx="3804533" cy="2521099"/>
        </p:xfrm>
        <a:graphic>
          <a:graphicData uri="http://schemas.openxmlformats.org/presentationml/2006/ole">
            <mc:AlternateContent xmlns:mc="http://schemas.openxmlformats.org/markup-compatibility/2006">
              <mc:Choice xmlns:v="urn:schemas-microsoft-com:vml" Requires="v">
                <p:oleObj spid="_x0000_s29735" name="Chart" r:id="rId8" imgW="3263900" imgH="2159000" progId="MSGraph.Chart.8">
                  <p:embed followColorScheme="full"/>
                </p:oleObj>
              </mc:Choice>
              <mc:Fallback>
                <p:oleObj name="Chart" r:id="rId8" imgW="3263900" imgH="2159000" progId="MSGraph.Chart.8">
                  <p:embed followColorScheme="full"/>
                  <p:pic>
                    <p:nvPicPr>
                      <p:cNvPr id="22535" name="Object 5">
                        <a:extLst>
                          <a:ext uri="{FF2B5EF4-FFF2-40B4-BE49-F238E27FC236}">
                            <a16:creationId xmlns:a16="http://schemas.microsoft.com/office/drawing/2014/main" id="{BEAFB002-F35D-6F42-BF83-0FFF1D01E1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22" y="4001548"/>
                        <a:ext cx="3804533" cy="2521099"/>
                      </a:xfrm>
                      <a:prstGeom prst="rect">
                        <a:avLst/>
                      </a:prstGeom>
                      <a:noFill/>
                      <a:ln w="9525">
                        <a:solidFill>
                          <a:schemeClr val="tx1"/>
                        </a:solidFill>
                        <a:miter lim="800000"/>
                        <a:headEnd/>
                        <a:tailEnd/>
                      </a:ln>
                      <a:effectLst/>
                    </p:spPr>
                  </p:pic>
                </p:oleObj>
              </mc:Fallback>
            </mc:AlternateContent>
          </a:graphicData>
        </a:graphic>
      </p:graphicFrame>
      <p:graphicFrame>
        <p:nvGraphicFramePr>
          <p:cNvPr id="22536" name="Object 6">
            <a:extLst>
              <a:ext uri="{FF2B5EF4-FFF2-40B4-BE49-F238E27FC236}">
                <a16:creationId xmlns:a16="http://schemas.microsoft.com/office/drawing/2014/main" id="{B050D7D3-93D6-9F4D-B330-13433D746E9C}"/>
              </a:ext>
            </a:extLst>
          </p:cNvPr>
          <p:cNvGraphicFramePr>
            <a:graphicFrameLocks noChangeAspect="1"/>
          </p:cNvGraphicFramePr>
          <p:nvPr>
            <p:extLst>
              <p:ext uri="{D42A27DB-BD31-4B8C-83A1-F6EECF244321}">
                <p14:modId xmlns:p14="http://schemas.microsoft.com/office/powerpoint/2010/main" val="2970530751"/>
              </p:ext>
            </p:extLst>
          </p:nvPr>
        </p:nvGraphicFramePr>
        <p:xfrm>
          <a:off x="4472364" y="3990896"/>
          <a:ext cx="4060076" cy="2534448"/>
        </p:xfrm>
        <a:graphic>
          <a:graphicData uri="http://schemas.openxmlformats.org/presentationml/2006/ole">
            <mc:AlternateContent xmlns:mc="http://schemas.openxmlformats.org/markup-compatibility/2006">
              <mc:Choice xmlns:v="urn:schemas-microsoft-com:vml" Requires="v">
                <p:oleObj spid="_x0000_s29736" name="Chart" r:id="rId10" imgW="3454400" imgH="2159000" progId="MSGraph.Chart.8">
                  <p:embed followColorScheme="full"/>
                </p:oleObj>
              </mc:Choice>
              <mc:Fallback>
                <p:oleObj name="Chart" r:id="rId10" imgW="3454400" imgH="2159000" progId="MSGraph.Chart.8">
                  <p:embed followColorScheme="full"/>
                  <p:pic>
                    <p:nvPicPr>
                      <p:cNvPr id="22536" name="Object 6">
                        <a:extLst>
                          <a:ext uri="{FF2B5EF4-FFF2-40B4-BE49-F238E27FC236}">
                            <a16:creationId xmlns:a16="http://schemas.microsoft.com/office/drawing/2014/main" id="{B050D7D3-93D6-9F4D-B330-13433D746E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2364" y="3990896"/>
                        <a:ext cx="4060076" cy="2534448"/>
                      </a:xfrm>
                      <a:prstGeom prst="rect">
                        <a:avLst/>
                      </a:prstGeom>
                      <a:noFill/>
                      <a:ln w="9525">
                        <a:solidFill>
                          <a:schemeClr val="tx1"/>
                        </a:solidFill>
                        <a:miter lim="800000"/>
                        <a:headEnd/>
                        <a:tailEnd/>
                      </a:ln>
                      <a:effectLst/>
                    </p:spPr>
                  </p:pic>
                </p:oleObj>
              </mc:Fallback>
            </mc:AlternateContent>
          </a:graphicData>
        </a:graphic>
      </p:graphicFrame>
      <p:sp>
        <p:nvSpPr>
          <p:cNvPr id="11" name="2 - Θέση αριθμού διαφάνειας">
            <a:extLst>
              <a:ext uri="{FF2B5EF4-FFF2-40B4-BE49-F238E27FC236}">
                <a16:creationId xmlns:a16="http://schemas.microsoft.com/office/drawing/2014/main" id="{3DE8ACF4-12CC-9B45-936E-C2BBA7C0E88F}"/>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66</a:t>
            </a:fld>
            <a:endParaRPr lang="en-US" sz="1600" dirty="0">
              <a:latin typeface="Calibri" charset="0"/>
            </a:endParaRPr>
          </a:p>
        </p:txBody>
      </p:sp>
    </p:spTree>
    <p:extLst>
      <p:ext uri="{BB962C8B-B14F-4D97-AF65-F5344CB8AC3E}">
        <p14:creationId xmlns:p14="http://schemas.microsoft.com/office/powerpoint/2010/main" val="1435216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95971EC-0E19-6943-BC72-462EA0201074}"/>
              </a:ext>
            </a:extLst>
          </p:cNvPr>
          <p:cNvSpPr>
            <a:spLocks noGrp="1" noChangeArrowheads="1"/>
          </p:cNvSpPr>
          <p:nvPr>
            <p:ph type="title"/>
          </p:nvPr>
        </p:nvSpPr>
        <p:spPr>
          <a:xfrm>
            <a:off x="684213" y="206375"/>
            <a:ext cx="8259762" cy="701675"/>
          </a:xfrm>
        </p:spPr>
        <p:txBody>
          <a:bodyPr/>
          <a:lstStyle/>
          <a:p>
            <a:pPr eaLnBrk="1" hangingPunct="1"/>
            <a:r>
              <a:rPr lang="en-US" altLang="en-US" sz="4000" dirty="0"/>
              <a:t>Response time – Throughput</a:t>
            </a:r>
            <a:endParaRPr lang="en-AU" altLang="en-US" sz="4000" dirty="0"/>
          </a:p>
        </p:txBody>
      </p:sp>
      <p:sp>
        <p:nvSpPr>
          <p:cNvPr id="23556" name="Rectangle 3">
            <a:extLst>
              <a:ext uri="{FF2B5EF4-FFF2-40B4-BE49-F238E27FC236}">
                <a16:creationId xmlns:a16="http://schemas.microsoft.com/office/drawing/2014/main" id="{BED995E1-3FC4-8243-A2A2-1BB7CAC217DC}"/>
              </a:ext>
            </a:extLst>
          </p:cNvPr>
          <p:cNvSpPr>
            <a:spLocks noGrp="1" noChangeArrowheads="1"/>
          </p:cNvSpPr>
          <p:nvPr>
            <p:ph type="body" idx="1"/>
          </p:nvPr>
        </p:nvSpPr>
        <p:spPr/>
        <p:txBody>
          <a:bodyPr/>
          <a:lstStyle/>
          <a:p>
            <a:pPr eaLnBrk="1" hangingPunct="1"/>
            <a:r>
              <a:rPr lang="el-GR" altLang="en-US" sz="2800" dirty="0"/>
              <a:t>Χρόνος απόκρισης (</a:t>
            </a:r>
            <a:r>
              <a:rPr lang="en-US" altLang="en-US" sz="2800" dirty="0"/>
              <a:t>response time)</a:t>
            </a:r>
          </a:p>
          <a:p>
            <a:pPr lvl="1" eaLnBrk="1" hangingPunct="1"/>
            <a:r>
              <a:rPr lang="el-GR" altLang="en-US" sz="2400" dirty="0"/>
              <a:t>Πόσο διαρκεί η εκτέλεση μιας εργασίας</a:t>
            </a:r>
            <a:endParaRPr lang="en-US" altLang="en-US" sz="2400" dirty="0"/>
          </a:p>
          <a:p>
            <a:pPr eaLnBrk="1" hangingPunct="1"/>
            <a:r>
              <a:rPr lang="el-GR" altLang="en-US" sz="2800" dirty="0" err="1"/>
              <a:t>Διεκπεραιωτική</a:t>
            </a:r>
            <a:r>
              <a:rPr lang="el-GR" altLang="en-US" sz="2800" dirty="0"/>
              <a:t> ικανότητα (</a:t>
            </a:r>
            <a:r>
              <a:rPr lang="en-US" altLang="en-US" sz="2800" dirty="0"/>
              <a:t>throughput)</a:t>
            </a:r>
          </a:p>
          <a:p>
            <a:pPr lvl="1" eaLnBrk="1" hangingPunct="1"/>
            <a:r>
              <a:rPr lang="el-GR" altLang="en-US" sz="2400" dirty="0"/>
              <a:t>Συνολική δουλειά που γίνεται ανά μονάδα χρόνου</a:t>
            </a:r>
            <a:endParaRPr lang="en-US" altLang="en-US" sz="2400" dirty="0"/>
          </a:p>
          <a:p>
            <a:pPr lvl="2" eaLnBrk="1" hangingPunct="1"/>
            <a:r>
              <a:rPr lang="el-GR" altLang="en-US" sz="2000" dirty="0"/>
              <a:t>π.χ. εργασίες/συναλλαγές</a:t>
            </a:r>
            <a:r>
              <a:rPr lang="en-US" altLang="en-US" sz="2000" dirty="0"/>
              <a:t>/… </a:t>
            </a:r>
            <a:r>
              <a:rPr lang="el-GR" altLang="en-US" sz="2000" dirty="0"/>
              <a:t>ανά ώρα</a:t>
            </a:r>
            <a:endParaRPr lang="en-US" altLang="en-US" sz="2000" dirty="0"/>
          </a:p>
          <a:p>
            <a:pPr eaLnBrk="1" hangingPunct="1"/>
            <a:r>
              <a:rPr lang="el-GR" altLang="en-US" sz="2800" dirty="0"/>
              <a:t>Πώς επηρεάζονται ο χρόνος απόκρισης και η </a:t>
            </a:r>
            <a:r>
              <a:rPr lang="el-GR" altLang="en-US" sz="2800" dirty="0" err="1"/>
              <a:t>διεκπεραιωτική</a:t>
            </a:r>
            <a:r>
              <a:rPr lang="el-GR" altLang="en-US" sz="2800" dirty="0"/>
              <a:t> ικανότητα από </a:t>
            </a:r>
            <a:endParaRPr lang="en-US" altLang="en-US" sz="2800" dirty="0"/>
          </a:p>
          <a:p>
            <a:pPr lvl="1" eaLnBrk="1" hangingPunct="1"/>
            <a:r>
              <a:rPr lang="el-GR" altLang="en-US" sz="2400" dirty="0"/>
              <a:t>Αντικατάσταση του επεξεργαστή με ταχύτερη έκδοση</a:t>
            </a:r>
            <a:r>
              <a:rPr lang="en-US" altLang="en-US" sz="2400" dirty="0"/>
              <a:t>;</a:t>
            </a:r>
          </a:p>
          <a:p>
            <a:pPr lvl="1" eaLnBrk="1" hangingPunct="1"/>
            <a:r>
              <a:rPr lang="el-GR" altLang="en-US" sz="2400" dirty="0"/>
              <a:t>Προσθήκη νέων επεξεργαστών</a:t>
            </a:r>
            <a:r>
              <a:rPr lang="en-US" altLang="en-US" sz="2400" dirty="0"/>
              <a:t>;</a:t>
            </a:r>
          </a:p>
          <a:p>
            <a:pPr eaLnBrk="1" hangingPunct="1"/>
            <a:r>
              <a:rPr lang="el-GR" altLang="en-US" sz="2800" dirty="0"/>
              <a:t>Εστιάζουμε στο χρόνο απόκρισης προς το παρόν</a:t>
            </a:r>
            <a:r>
              <a:rPr lang="en-US" altLang="en-US" sz="2800" dirty="0"/>
              <a:t>…</a:t>
            </a:r>
            <a:endParaRPr lang="en-AU" altLang="en-US" sz="2800" dirty="0"/>
          </a:p>
        </p:txBody>
      </p:sp>
      <p:sp>
        <p:nvSpPr>
          <p:cNvPr id="5" name="2 - Θέση αριθμού διαφάνειας">
            <a:extLst>
              <a:ext uri="{FF2B5EF4-FFF2-40B4-BE49-F238E27FC236}">
                <a16:creationId xmlns:a16="http://schemas.microsoft.com/office/drawing/2014/main" id="{1A2C791C-AD5E-0542-BFC5-54C0CBB71C29}"/>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67</a:t>
            </a:fld>
            <a:endParaRPr lang="en-US" sz="1600" dirty="0">
              <a:latin typeface="Calibri" charset="0"/>
            </a:endParaRPr>
          </a:p>
        </p:txBody>
      </p:sp>
    </p:spTree>
    <p:extLst>
      <p:ext uri="{BB962C8B-B14F-4D97-AF65-F5344CB8AC3E}">
        <p14:creationId xmlns:p14="http://schemas.microsoft.com/office/powerpoint/2010/main" val="3155388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529ACF5-6560-BE43-B9D3-223638D03A14}"/>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Σχετική απόδοση</a:t>
            </a:r>
            <a:endParaRPr lang="en-AU" altLang="en-US" dirty="0">
              <a:latin typeface="Arial" panose="020B0604020202020204" pitchFamily="34" charset="0"/>
              <a:cs typeface="Arial" panose="020B0604020202020204" pitchFamily="34" charset="0"/>
            </a:endParaRPr>
          </a:p>
        </p:txBody>
      </p:sp>
      <p:sp>
        <p:nvSpPr>
          <p:cNvPr id="24580" name="Rectangle 3">
            <a:extLst>
              <a:ext uri="{FF2B5EF4-FFF2-40B4-BE49-F238E27FC236}">
                <a16:creationId xmlns:a16="http://schemas.microsoft.com/office/drawing/2014/main" id="{CFE0F913-9091-814E-A9C4-985A0FAC34C4}"/>
              </a:ext>
            </a:extLst>
          </p:cNvPr>
          <p:cNvSpPr>
            <a:spLocks noGrp="1" noChangeArrowheads="1"/>
          </p:cNvSpPr>
          <p:nvPr>
            <p:ph type="body" idx="1"/>
          </p:nvPr>
        </p:nvSpPr>
        <p:spPr>
          <a:xfrm>
            <a:off x="684213" y="1125538"/>
            <a:ext cx="8270875" cy="1223962"/>
          </a:xfrm>
        </p:spPr>
        <p:txBody>
          <a:bodyPr/>
          <a:lstStyle/>
          <a:p>
            <a:pPr marL="0" indent="0" eaLnBrk="1" hangingPunct="1">
              <a:buNone/>
            </a:pPr>
            <a:r>
              <a:rPr lang="el-GR" altLang="en-US" sz="2800" dirty="0"/>
              <a:t>Ορισμός: Απόδοση</a:t>
            </a:r>
            <a:r>
              <a:rPr lang="en-US" altLang="en-US" sz="2800" dirty="0">
                <a:latin typeface="Comic Sans MS" panose="030F0902030302020204" pitchFamily="66" charset="0"/>
              </a:rPr>
              <a:t> = 1/</a:t>
            </a:r>
            <a:r>
              <a:rPr lang="el-GR" altLang="en-US" sz="2800" dirty="0"/>
              <a:t>Χρόνος εκτέλεσης</a:t>
            </a:r>
            <a:endParaRPr lang="en-US" altLang="en-US" sz="2800" dirty="0">
              <a:latin typeface="Comic Sans MS" panose="030F0902030302020204" pitchFamily="66" charset="0"/>
            </a:endParaRPr>
          </a:p>
          <a:p>
            <a:pPr marL="0" indent="0" eaLnBrk="1" hangingPunct="1">
              <a:buNone/>
            </a:pPr>
            <a:r>
              <a:rPr lang="el-GR" altLang="en-US" sz="2800" dirty="0">
                <a:latin typeface="Comic Sans MS" panose="030F0902030302020204" pitchFamily="66" charset="0"/>
              </a:rPr>
              <a:t>	</a:t>
            </a:r>
            <a:r>
              <a:rPr lang="en-US" altLang="en-US" sz="2800" dirty="0">
                <a:latin typeface="Comic Sans MS" panose="030F0902030302020204" pitchFamily="66" charset="0"/>
              </a:rPr>
              <a:t>“</a:t>
            </a:r>
            <a:r>
              <a:rPr lang="el-GR" altLang="en-US" sz="2800" dirty="0"/>
              <a:t>ο </a:t>
            </a:r>
            <a:r>
              <a:rPr lang="en-US" altLang="en-US" sz="2800" dirty="0">
                <a:latin typeface="Comic Sans MS" panose="030F0902030302020204" pitchFamily="66" charset="0"/>
              </a:rPr>
              <a:t>X </a:t>
            </a:r>
            <a:r>
              <a:rPr lang="el-GR" altLang="en-US" sz="2800" dirty="0"/>
              <a:t>είναι</a:t>
            </a:r>
            <a:r>
              <a:rPr lang="en-US" altLang="en-US" sz="2800" dirty="0">
                <a:latin typeface="Comic Sans MS" panose="030F0902030302020204" pitchFamily="66" charset="0"/>
              </a:rPr>
              <a:t> </a:t>
            </a:r>
            <a:r>
              <a:rPr lang="en-US" altLang="en-US" sz="2800" i="1" dirty="0">
                <a:latin typeface="Comic Sans MS" panose="030F0902030302020204" pitchFamily="66" charset="0"/>
              </a:rPr>
              <a:t>n</a:t>
            </a:r>
            <a:r>
              <a:rPr lang="en-US" altLang="en-US" sz="2800" dirty="0">
                <a:latin typeface="Comic Sans MS" panose="030F0902030302020204" pitchFamily="66" charset="0"/>
              </a:rPr>
              <a:t> </a:t>
            </a:r>
            <a:r>
              <a:rPr lang="el-GR" altLang="en-US" sz="2800" dirty="0"/>
              <a:t>φορές ταχύτερος από τον </a:t>
            </a:r>
            <a:r>
              <a:rPr lang="en-US" altLang="en-US" sz="2800" dirty="0">
                <a:latin typeface="Comic Sans MS" panose="030F0902030302020204" pitchFamily="66" charset="0"/>
              </a:rPr>
              <a:t>Y”</a:t>
            </a:r>
          </a:p>
        </p:txBody>
      </p:sp>
      <p:graphicFrame>
        <p:nvGraphicFramePr>
          <p:cNvPr id="24581" name="Object 4">
            <a:extLst>
              <a:ext uri="{FF2B5EF4-FFF2-40B4-BE49-F238E27FC236}">
                <a16:creationId xmlns:a16="http://schemas.microsoft.com/office/drawing/2014/main" id="{06935861-BC86-3448-886F-7AAA0B945370}"/>
              </a:ext>
            </a:extLst>
          </p:cNvPr>
          <p:cNvGraphicFramePr>
            <a:graphicFrameLocks noChangeAspect="1"/>
          </p:cNvGraphicFramePr>
          <p:nvPr>
            <p:extLst>
              <p:ext uri="{D42A27DB-BD31-4B8C-83A1-F6EECF244321}">
                <p14:modId xmlns:p14="http://schemas.microsoft.com/office/powerpoint/2010/main" val="3226739744"/>
              </p:ext>
            </p:extLst>
          </p:nvPr>
        </p:nvGraphicFramePr>
        <p:xfrm>
          <a:off x="1030288" y="2349500"/>
          <a:ext cx="7283450" cy="1079500"/>
        </p:xfrm>
        <a:graphic>
          <a:graphicData uri="http://schemas.openxmlformats.org/presentationml/2006/ole">
            <mc:AlternateContent xmlns:mc="http://schemas.openxmlformats.org/markup-compatibility/2006">
              <mc:Choice xmlns:v="urn:schemas-microsoft-com:vml" Requires="v">
                <p:oleObj spid="_x0000_s33803" name="Equation" r:id="rId4" imgW="71094600" imgH="10528300" progId="Equation.3">
                  <p:embed/>
                </p:oleObj>
              </mc:Choice>
              <mc:Fallback>
                <p:oleObj name="Equation" r:id="rId4" imgW="71094600" imgH="10528300" progId="Equation.3">
                  <p:embed/>
                  <p:pic>
                    <p:nvPicPr>
                      <p:cNvPr id="24581" name="Object 4">
                        <a:extLst>
                          <a:ext uri="{FF2B5EF4-FFF2-40B4-BE49-F238E27FC236}">
                            <a16:creationId xmlns:a16="http://schemas.microsoft.com/office/drawing/2014/main" id="{06935861-BC86-3448-886F-7AAA0B945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2349500"/>
                        <a:ext cx="7283450" cy="1079500"/>
                      </a:xfrm>
                      <a:prstGeom prst="rect">
                        <a:avLst/>
                      </a:prstGeom>
                      <a:noFill/>
                      <a:ln>
                        <a:noFill/>
                      </a:ln>
                    </p:spPr>
                  </p:pic>
                </p:oleObj>
              </mc:Fallback>
            </mc:AlternateContent>
          </a:graphicData>
        </a:graphic>
      </p:graphicFrame>
      <p:sp>
        <p:nvSpPr>
          <p:cNvPr id="24582" name="Rectangle 5">
            <a:extLst>
              <a:ext uri="{FF2B5EF4-FFF2-40B4-BE49-F238E27FC236}">
                <a16:creationId xmlns:a16="http://schemas.microsoft.com/office/drawing/2014/main" id="{8AB70BD1-9E8B-DE49-8675-C2457D3CE50B}"/>
              </a:ext>
            </a:extLst>
          </p:cNvPr>
          <p:cNvSpPr>
            <a:spLocks noChangeArrowheads="1"/>
          </p:cNvSpPr>
          <p:nvPr/>
        </p:nvSpPr>
        <p:spPr bwMode="auto">
          <a:xfrm>
            <a:off x="684213" y="3573463"/>
            <a:ext cx="82708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3200" dirty="0"/>
              <a:t>παράδειγμα</a:t>
            </a:r>
            <a:r>
              <a:rPr lang="en-US" altLang="en-US" sz="3200" dirty="0"/>
              <a:t>: </a:t>
            </a:r>
            <a:r>
              <a:rPr lang="el-GR" altLang="en-US" sz="3200" dirty="0"/>
              <a:t>χρόνος εκτέλεσης </a:t>
            </a:r>
            <a:r>
              <a:rPr lang="el-GR" altLang="en-US" sz="3200" dirty="0" err="1"/>
              <a:t>προγρ</a:t>
            </a:r>
            <a:r>
              <a:rPr lang="el-GR" altLang="en-US" sz="3200" dirty="0"/>
              <a:t>/τος</a:t>
            </a:r>
            <a:endParaRPr lang="en-US" altLang="en-US" sz="3200" dirty="0"/>
          </a:p>
          <a:p>
            <a:pPr lvl="1" eaLnBrk="1" hangingPunct="1">
              <a:spcBef>
                <a:spcPct val="20000"/>
              </a:spcBef>
              <a:buClr>
                <a:schemeClr val="hlink"/>
              </a:buClr>
              <a:buSzPct val="55000"/>
              <a:buFont typeface="Wingdings" pitchFamily="2" charset="2"/>
              <a:buChar char="n"/>
            </a:pPr>
            <a:r>
              <a:rPr lang="en-US" altLang="en-US" sz="2800" dirty="0"/>
              <a:t>10s </a:t>
            </a:r>
            <a:r>
              <a:rPr lang="el-GR" altLang="en-US" sz="2800" dirty="0"/>
              <a:t>στον</a:t>
            </a:r>
            <a:r>
              <a:rPr lang="en-US" altLang="en-US" sz="2800" dirty="0"/>
              <a:t> A, 15s </a:t>
            </a:r>
            <a:r>
              <a:rPr lang="el-GR" altLang="en-US" sz="2800" dirty="0"/>
              <a:t>στον</a:t>
            </a:r>
            <a:r>
              <a:rPr lang="en-US" altLang="en-US" sz="2800" dirty="0"/>
              <a:t> B</a:t>
            </a:r>
          </a:p>
          <a:p>
            <a:pPr lvl="1" eaLnBrk="1" hangingPunct="1">
              <a:spcBef>
                <a:spcPct val="20000"/>
              </a:spcBef>
              <a:buClr>
                <a:schemeClr val="hlink"/>
              </a:buClr>
              <a:buSzPct val="55000"/>
              <a:buFont typeface="Wingdings" pitchFamily="2" charset="2"/>
              <a:buChar char="n"/>
            </a:pPr>
            <a:r>
              <a:rPr lang="el-GR" altLang="en-US" sz="2800" dirty="0"/>
              <a:t>Χρόνος εκτέλεσης</a:t>
            </a:r>
            <a:r>
              <a:rPr lang="en-US" altLang="en-US" sz="2800" baseline="-25000" dirty="0"/>
              <a:t>B</a:t>
            </a:r>
            <a:r>
              <a:rPr lang="en-US" altLang="en-US" sz="2800" dirty="0"/>
              <a:t> / </a:t>
            </a:r>
            <a:r>
              <a:rPr lang="el-GR" altLang="en-US" sz="2800" dirty="0"/>
              <a:t>Χρόνος εκτέλεσης</a:t>
            </a:r>
            <a:r>
              <a:rPr lang="en-US" altLang="en-US" sz="2800" baseline="-25000" dirty="0"/>
              <a:t>A</a:t>
            </a:r>
            <a:br>
              <a:rPr lang="en-US" altLang="en-US" sz="2800" dirty="0"/>
            </a:br>
            <a:r>
              <a:rPr lang="en-US" altLang="en-US" sz="2800" dirty="0"/>
              <a:t>= 15s / 10s = 1.5</a:t>
            </a:r>
          </a:p>
          <a:p>
            <a:pPr lvl="1" eaLnBrk="1" hangingPunct="1">
              <a:spcBef>
                <a:spcPct val="20000"/>
              </a:spcBef>
              <a:buClr>
                <a:schemeClr val="hlink"/>
              </a:buClr>
              <a:buSzPct val="55000"/>
              <a:buFont typeface="Wingdings" pitchFamily="2" charset="2"/>
              <a:buChar char="n"/>
            </a:pPr>
            <a:r>
              <a:rPr lang="el-GR" altLang="en-US" sz="2800" dirty="0"/>
              <a:t>Άρα </a:t>
            </a:r>
            <a:r>
              <a:rPr lang="el-GR" altLang="en-US" sz="2800" i="1" dirty="0"/>
              <a:t>ο </a:t>
            </a:r>
            <a:r>
              <a:rPr lang="en-US" altLang="en-US" sz="2800" i="1" dirty="0"/>
              <a:t>A </a:t>
            </a:r>
            <a:r>
              <a:rPr lang="el-GR" altLang="en-US" sz="2800" i="1" dirty="0"/>
              <a:t>είναι </a:t>
            </a:r>
            <a:r>
              <a:rPr lang="en-US" altLang="en-US" sz="2800" i="1" dirty="0"/>
              <a:t>1.5 </a:t>
            </a:r>
            <a:r>
              <a:rPr lang="el-GR" altLang="en-US" sz="2800" i="1" dirty="0"/>
              <a:t>φορές ταχύτερος του </a:t>
            </a:r>
            <a:r>
              <a:rPr lang="en-US" altLang="en-US" sz="2800" i="1" dirty="0"/>
              <a:t>B</a:t>
            </a:r>
            <a:endParaRPr lang="en-AU" altLang="en-US" sz="2800" i="1" dirty="0"/>
          </a:p>
        </p:txBody>
      </p:sp>
      <p:sp>
        <p:nvSpPr>
          <p:cNvPr id="7" name="2 - Θέση αριθμού διαφάνειας">
            <a:extLst>
              <a:ext uri="{FF2B5EF4-FFF2-40B4-BE49-F238E27FC236}">
                <a16:creationId xmlns:a16="http://schemas.microsoft.com/office/drawing/2014/main" id="{874DD238-3C75-E24E-A3FB-C64145174E61}"/>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68</a:t>
            </a:fld>
            <a:endParaRPr lang="en-US" sz="1600" dirty="0">
              <a:latin typeface="Calibri" charset="0"/>
            </a:endParaRPr>
          </a:p>
        </p:txBody>
      </p:sp>
    </p:spTree>
    <p:extLst>
      <p:ext uri="{BB962C8B-B14F-4D97-AF65-F5344CB8AC3E}">
        <p14:creationId xmlns:p14="http://schemas.microsoft.com/office/powerpoint/2010/main" val="4258756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2A960C32-AA13-9D43-8334-AA1028A3407C}"/>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Μέτρηση χρόνου εκτέλεσης</a:t>
            </a:r>
            <a:endParaRPr lang="en-AU" altLang="en-US" dirty="0">
              <a:latin typeface="Arial" panose="020B0604020202020204" pitchFamily="34" charset="0"/>
              <a:cs typeface="Arial" panose="020B0604020202020204" pitchFamily="34" charset="0"/>
            </a:endParaRPr>
          </a:p>
        </p:txBody>
      </p:sp>
      <p:sp>
        <p:nvSpPr>
          <p:cNvPr id="25604" name="Rectangle 3">
            <a:extLst>
              <a:ext uri="{FF2B5EF4-FFF2-40B4-BE49-F238E27FC236}">
                <a16:creationId xmlns:a16="http://schemas.microsoft.com/office/drawing/2014/main" id="{09EDA844-0BB2-5347-B5E6-B63A6848BD7C}"/>
              </a:ext>
            </a:extLst>
          </p:cNvPr>
          <p:cNvSpPr>
            <a:spLocks noGrp="1" noChangeArrowheads="1"/>
          </p:cNvSpPr>
          <p:nvPr>
            <p:ph type="body" idx="1"/>
          </p:nvPr>
        </p:nvSpPr>
        <p:spPr/>
        <p:txBody>
          <a:bodyPr/>
          <a:lstStyle/>
          <a:p>
            <a:pPr eaLnBrk="1" hangingPunct="1">
              <a:lnSpc>
                <a:spcPct val="80000"/>
              </a:lnSpc>
            </a:pPr>
            <a:r>
              <a:rPr lang="el-GR" altLang="en-US" sz="2800" dirty="0"/>
              <a:t>«Παρελθών» χρόνος (</a:t>
            </a:r>
            <a:r>
              <a:rPr lang="en-US" altLang="en-US" sz="2800" dirty="0"/>
              <a:t>elapsed time)</a:t>
            </a:r>
          </a:p>
          <a:p>
            <a:pPr lvl="1" eaLnBrk="1" hangingPunct="1">
              <a:lnSpc>
                <a:spcPct val="80000"/>
              </a:lnSpc>
            </a:pPr>
            <a:r>
              <a:rPr lang="el-GR" altLang="en-US" sz="2400" dirty="0"/>
              <a:t>Συνολικός χρόνος απόκρισης, περιλαμβάνει τα πάντα</a:t>
            </a:r>
            <a:endParaRPr lang="en-US" altLang="en-US" sz="2400" dirty="0"/>
          </a:p>
          <a:p>
            <a:pPr lvl="2" eaLnBrk="1" hangingPunct="1">
              <a:lnSpc>
                <a:spcPct val="80000"/>
              </a:lnSpc>
            </a:pPr>
            <a:r>
              <a:rPr lang="el-GR" altLang="en-US" sz="2000" dirty="0"/>
              <a:t>Επεξεργασία, είσοδο/έξοδο, επιβάρυνση ΛΣ, αδρανής χρόνος</a:t>
            </a:r>
            <a:endParaRPr lang="en-US" altLang="en-US" sz="2000" dirty="0"/>
          </a:p>
          <a:p>
            <a:pPr lvl="1" eaLnBrk="1" hangingPunct="1">
              <a:lnSpc>
                <a:spcPct val="80000"/>
              </a:lnSpc>
            </a:pPr>
            <a:r>
              <a:rPr lang="el-GR" altLang="en-US" sz="2400" dirty="0"/>
              <a:t>Καθορίζει την απόδοση του συστήματος</a:t>
            </a:r>
            <a:endParaRPr lang="en-US" altLang="en-US" sz="2400" dirty="0"/>
          </a:p>
          <a:p>
            <a:pPr eaLnBrk="1" hangingPunct="1">
              <a:lnSpc>
                <a:spcPct val="80000"/>
              </a:lnSpc>
            </a:pPr>
            <a:r>
              <a:rPr lang="el-GR" altLang="en-US" sz="2800" dirty="0"/>
              <a:t>Χρόνος </a:t>
            </a:r>
            <a:r>
              <a:rPr lang="en-US" altLang="en-US" sz="2800" dirty="0"/>
              <a:t>CPU (CPU time)</a:t>
            </a:r>
          </a:p>
          <a:p>
            <a:pPr lvl="1" eaLnBrk="1" hangingPunct="1">
              <a:lnSpc>
                <a:spcPct val="80000"/>
              </a:lnSpc>
            </a:pPr>
            <a:r>
              <a:rPr lang="el-GR" altLang="en-US" sz="2400" dirty="0"/>
              <a:t>Ο χρόνος επεξεργασίας για μια συγκεκριμένη εργασίας</a:t>
            </a:r>
            <a:endParaRPr lang="en-US" altLang="en-US" sz="2400" dirty="0"/>
          </a:p>
          <a:p>
            <a:pPr lvl="2" eaLnBrk="1" hangingPunct="1">
              <a:lnSpc>
                <a:spcPct val="80000"/>
              </a:lnSpc>
            </a:pPr>
            <a:r>
              <a:rPr lang="el-GR" altLang="en-US" sz="2000" dirty="0"/>
              <a:t>Χωρίς το χρόνο εισόδου/εξόδου και την κοινή χρήση από άλλες εργασίες</a:t>
            </a:r>
            <a:endParaRPr lang="en-US" altLang="en-US" sz="2000" dirty="0"/>
          </a:p>
          <a:p>
            <a:pPr lvl="1" eaLnBrk="1" hangingPunct="1">
              <a:lnSpc>
                <a:spcPct val="80000"/>
              </a:lnSpc>
            </a:pPr>
            <a:r>
              <a:rPr lang="el-GR" altLang="en-US" sz="2400" dirty="0"/>
              <a:t>Αποτελείται από το χρόνο </a:t>
            </a:r>
            <a:r>
              <a:rPr lang="en-US" altLang="en-US" sz="2400" dirty="0"/>
              <a:t>CPU</a:t>
            </a:r>
            <a:r>
              <a:rPr lang="el-GR" altLang="en-US" sz="2400" dirty="0"/>
              <a:t> χρήστη (</a:t>
            </a:r>
            <a:r>
              <a:rPr lang="en-US" altLang="en-US" sz="2400" dirty="0"/>
              <a:t>user CPU time</a:t>
            </a:r>
            <a:r>
              <a:rPr lang="el-GR" altLang="en-US" sz="2400" dirty="0"/>
              <a:t>)</a:t>
            </a:r>
            <a:r>
              <a:rPr lang="en-US" altLang="en-US" sz="2400" dirty="0"/>
              <a:t> </a:t>
            </a:r>
            <a:r>
              <a:rPr lang="el-GR" altLang="en-US" sz="2400" dirty="0"/>
              <a:t>και το χρόνο </a:t>
            </a:r>
            <a:r>
              <a:rPr lang="en-US" altLang="en-US" sz="2400" dirty="0"/>
              <a:t>CPU </a:t>
            </a:r>
            <a:r>
              <a:rPr lang="el-GR" altLang="en-US" sz="2400" dirty="0"/>
              <a:t>συστήματος (</a:t>
            </a:r>
            <a:r>
              <a:rPr lang="en-US" altLang="en-US" sz="2400" dirty="0"/>
              <a:t>system CPU time</a:t>
            </a:r>
            <a:r>
              <a:rPr lang="el-GR" altLang="en-US" sz="2400" dirty="0"/>
              <a:t>)</a:t>
            </a:r>
            <a:endParaRPr lang="en-US" altLang="en-US" sz="2400" dirty="0"/>
          </a:p>
          <a:p>
            <a:pPr lvl="1" eaLnBrk="1" hangingPunct="1">
              <a:lnSpc>
                <a:spcPct val="80000"/>
              </a:lnSpc>
            </a:pPr>
            <a:r>
              <a:rPr lang="el-GR" altLang="en-US" sz="2400" dirty="0"/>
              <a:t>Διαφορετικά προγράμματα επηρεάζονται διαφορετικά από την απόδοση της </a:t>
            </a:r>
            <a:r>
              <a:rPr lang="en-US" altLang="en-US" sz="2400" dirty="0"/>
              <a:t>CPU</a:t>
            </a:r>
            <a:r>
              <a:rPr lang="el-GR" altLang="en-US" sz="2400" dirty="0"/>
              <a:t> και του συστήματος</a:t>
            </a:r>
            <a:endParaRPr lang="en-US" altLang="en-US" sz="2400" dirty="0"/>
          </a:p>
        </p:txBody>
      </p:sp>
      <p:sp>
        <p:nvSpPr>
          <p:cNvPr id="5" name="2 - Θέση αριθμού διαφάνειας">
            <a:extLst>
              <a:ext uri="{FF2B5EF4-FFF2-40B4-BE49-F238E27FC236}">
                <a16:creationId xmlns:a16="http://schemas.microsoft.com/office/drawing/2014/main" id="{7E1EA2F7-D073-CC48-914D-53631CBBC04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69</a:t>
            </a:fld>
            <a:endParaRPr lang="en-US" sz="1600" dirty="0">
              <a:latin typeface="Calibri" charset="0"/>
            </a:endParaRPr>
          </a:p>
        </p:txBody>
      </p:sp>
    </p:spTree>
    <p:extLst>
      <p:ext uri="{BB962C8B-B14F-4D97-AF65-F5344CB8AC3E}">
        <p14:creationId xmlns:p14="http://schemas.microsoft.com/office/powerpoint/2010/main" val="35537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Θέση αριθμού διαφάνειας"/>
          <p:cNvSpPr>
            <a:spLocks noGrp="1"/>
          </p:cNvSpPr>
          <p:nvPr>
            <p:ph type="sldNum" sz="quarter" idx="11"/>
          </p:nvPr>
        </p:nvSpPr>
        <p:spPr>
          <a:xfrm>
            <a:off x="4115991" y="6572250"/>
            <a:ext cx="576263"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50719A5-C89C-4DAD-9AE6-7C9BBCC9C51C}" type="slidenum">
              <a:rPr lang="en-US" altLang="el-GR" sz="1400">
                <a:solidFill>
                  <a:schemeClr val="bg2"/>
                </a:solidFill>
                <a:latin typeface="Calibri" panose="020F0502020204030204" pitchFamily="34" charset="0"/>
              </a:rPr>
              <a:pPr/>
              <a:t>7</a:t>
            </a:fld>
            <a:endParaRPr lang="en-US" altLang="el-GR" sz="1400">
              <a:solidFill>
                <a:schemeClr val="bg2"/>
              </a:solidFill>
              <a:latin typeface="Calibri" panose="020F0502020204030204" pitchFamily="34" charset="0"/>
            </a:endParaRPr>
          </a:p>
        </p:txBody>
      </p:sp>
      <p:sp>
        <p:nvSpPr>
          <p:cNvPr id="9219" name="Rectangle 2"/>
          <p:cNvSpPr>
            <a:spLocks noChangeArrowheads="1"/>
          </p:cNvSpPr>
          <p:nvPr/>
        </p:nvSpPr>
        <p:spPr bwMode="auto">
          <a:xfrm>
            <a:off x="714375" y="0"/>
            <a:ext cx="77930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l-GR" sz="3600" b="1" dirty="0">
                <a:solidFill>
                  <a:srgbClr val="000090"/>
                </a:solidFill>
                <a:latin typeface="Calibri" pitchFamily="34" charset="0"/>
              </a:rPr>
              <a:t>Μια φορά και έναν καιρό, το </a:t>
            </a:r>
            <a:r>
              <a:rPr lang="en-US" sz="3600" b="1" dirty="0">
                <a:solidFill>
                  <a:srgbClr val="000090"/>
                </a:solidFill>
                <a:latin typeface="Calibri" pitchFamily="34" charset="0"/>
              </a:rPr>
              <a:t>1944</a:t>
            </a:r>
            <a:r>
              <a:rPr lang="el-GR" sz="3600" b="1" dirty="0">
                <a:solidFill>
                  <a:srgbClr val="000090"/>
                </a:solidFill>
                <a:latin typeface="Calibri" pitchFamily="34" charset="0"/>
              </a:rPr>
              <a:t>...</a:t>
            </a:r>
            <a:endParaRPr lang="en-US" sz="3600" b="1" dirty="0">
              <a:solidFill>
                <a:srgbClr val="000090"/>
              </a:solidFill>
              <a:latin typeface="Calibri" pitchFamily="34" charset="0"/>
            </a:endParaRPr>
          </a:p>
        </p:txBody>
      </p:sp>
      <p:sp>
        <p:nvSpPr>
          <p:cNvPr id="9220" name="Rectangle 3"/>
          <p:cNvSpPr>
            <a:spLocks noChangeArrowheads="1"/>
          </p:cNvSpPr>
          <p:nvPr/>
        </p:nvSpPr>
        <p:spPr bwMode="auto">
          <a:xfrm>
            <a:off x="35496" y="3356992"/>
            <a:ext cx="9036496" cy="3011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dirty="0">
                <a:solidFill>
                  <a:srgbClr val="FF0000"/>
                </a:solidFill>
                <a:latin typeface="Calibri" panose="020F0502020204030204" pitchFamily="34" charset="0"/>
              </a:rPr>
              <a:t>ENIAC</a:t>
            </a:r>
            <a:r>
              <a:rPr lang="en-US" altLang="el-GR" dirty="0">
                <a:latin typeface="Calibri" panose="020F0502020204030204" pitchFamily="34" charset="0"/>
              </a:rPr>
              <a:t> (1943-1946) by Mauchly and Eckert</a:t>
            </a:r>
          </a:p>
          <a:p>
            <a:pPr>
              <a:spcBef>
                <a:spcPts val="600"/>
              </a:spcBef>
              <a:buSzPct val="80000"/>
            </a:pPr>
            <a:r>
              <a:rPr lang="en-US" altLang="el-GR" sz="2000" dirty="0">
                <a:latin typeface="Calibri" panose="020F0502020204030204" pitchFamily="34" charset="0"/>
              </a:rPr>
              <a:t>Dimension: 3 ft </a:t>
            </a:r>
            <a:r>
              <a:rPr lang="en-US" altLang="el-GR" sz="2000" dirty="0">
                <a:latin typeface="Calibri" panose="020F0502020204030204" pitchFamily="34" charset="0"/>
                <a:sym typeface="Symbol" panose="05050102010706020507" pitchFamily="18" charset="2"/>
              </a:rPr>
              <a:t> 8 ft  100 ft</a:t>
            </a:r>
          </a:p>
          <a:p>
            <a:pPr>
              <a:spcBef>
                <a:spcPts val="600"/>
              </a:spcBef>
              <a:buSzPct val="80000"/>
            </a:pPr>
            <a:r>
              <a:rPr lang="en-US" altLang="el-GR" sz="2000" dirty="0">
                <a:latin typeface="Calibri" panose="020F0502020204030204" pitchFamily="34" charset="0"/>
                <a:sym typeface="Symbol" panose="05050102010706020507" pitchFamily="18" charset="2"/>
              </a:rPr>
              <a:t>18,000 </a:t>
            </a:r>
            <a:r>
              <a:rPr lang="en-US" altLang="el-GR" sz="2000" b="1" u="sng" dirty="0">
                <a:solidFill>
                  <a:schemeClr val="accent2"/>
                </a:solidFill>
                <a:latin typeface="Calibri" panose="020F0502020204030204" pitchFamily="34" charset="0"/>
                <a:sym typeface="Symbol" panose="05050102010706020507" pitchFamily="18" charset="2"/>
              </a:rPr>
              <a:t>vacuum tubes </a:t>
            </a:r>
            <a:r>
              <a:rPr lang="en-US" altLang="el-GR" sz="2000" dirty="0">
                <a:latin typeface="Calibri" panose="020F0502020204030204" pitchFamily="34" charset="0"/>
                <a:sym typeface="Symbol" panose="05050102010706020507" pitchFamily="18" charset="2"/>
              </a:rPr>
              <a:t>+ lots of switches</a:t>
            </a:r>
          </a:p>
          <a:p>
            <a:pPr>
              <a:spcBef>
                <a:spcPts val="600"/>
              </a:spcBef>
              <a:buSzPct val="80000"/>
            </a:pPr>
            <a:r>
              <a:rPr lang="en-US" altLang="el-GR" sz="2000" dirty="0">
                <a:latin typeface="Calibri" panose="020F0502020204030204" pitchFamily="34" charset="0"/>
                <a:sym typeface="Symbol" panose="05050102010706020507" pitchFamily="18" charset="2"/>
              </a:rPr>
              <a:t>Memory : </a:t>
            </a:r>
            <a:r>
              <a:rPr lang="en-US" altLang="el-GR" sz="2000" b="1" u="sng" dirty="0">
                <a:solidFill>
                  <a:schemeClr val="accent2"/>
                </a:solidFill>
                <a:latin typeface="Calibri" panose="020F0502020204030204" pitchFamily="34" charset="0"/>
                <a:sym typeface="Symbol" panose="05050102010706020507" pitchFamily="18" charset="2"/>
              </a:rPr>
              <a:t>Twenty 10-digit registers</a:t>
            </a:r>
            <a:r>
              <a:rPr lang="en-US" altLang="el-GR" sz="2000" b="1" dirty="0">
                <a:solidFill>
                  <a:schemeClr val="accent2"/>
                </a:solidFill>
                <a:latin typeface="Calibri" panose="020F0502020204030204" pitchFamily="34" charset="0"/>
                <a:sym typeface="Symbol" panose="05050102010706020507" pitchFamily="18" charset="2"/>
              </a:rPr>
              <a:t> </a:t>
            </a:r>
            <a:r>
              <a:rPr lang="en-US" altLang="el-GR" sz="2000" dirty="0">
                <a:latin typeface="Calibri" panose="020F0502020204030204" pitchFamily="34" charset="0"/>
                <a:sym typeface="Symbol" panose="05050102010706020507" pitchFamily="18" charset="2"/>
              </a:rPr>
              <a:t>(2ft = 61cm each)</a:t>
            </a:r>
          </a:p>
          <a:p>
            <a:pPr>
              <a:spcBef>
                <a:spcPts val="600"/>
              </a:spcBef>
              <a:buSzPct val="80000"/>
            </a:pPr>
            <a:r>
              <a:rPr lang="en-US" altLang="el-GR" sz="2000" dirty="0">
                <a:latin typeface="Calibri" panose="020F0502020204030204" pitchFamily="34" charset="0"/>
                <a:sym typeface="Symbol" panose="05050102010706020507" pitchFamily="18" charset="2"/>
              </a:rPr>
              <a:t>Speed: </a:t>
            </a:r>
            <a:r>
              <a:rPr lang="en-US" altLang="el-GR" sz="2000" dirty="0">
                <a:solidFill>
                  <a:srgbClr val="FF0000"/>
                </a:solidFill>
                <a:latin typeface="Calibri" panose="020F0502020204030204" pitchFamily="34" charset="0"/>
                <a:sym typeface="Symbol" panose="05050102010706020507" pitchFamily="18" charset="2"/>
              </a:rPr>
              <a:t>800 operations/sec</a:t>
            </a:r>
            <a:endParaRPr lang="el-GR" altLang="el-GR" sz="2000" dirty="0">
              <a:solidFill>
                <a:srgbClr val="FF0000"/>
              </a:solidFill>
              <a:latin typeface="Calibri" panose="020F0502020204030204" pitchFamily="34" charset="0"/>
              <a:sym typeface="Symbol" panose="05050102010706020507" pitchFamily="18" charset="2"/>
            </a:endParaRPr>
          </a:p>
          <a:p>
            <a:pPr>
              <a:spcBef>
                <a:spcPts val="600"/>
              </a:spcBef>
              <a:buSzPct val="80000"/>
            </a:pPr>
            <a:r>
              <a:rPr lang="en-US" altLang="el-GR" sz="2000" dirty="0">
                <a:latin typeface="Calibri" panose="020F0502020204030204" pitchFamily="34" charset="0"/>
                <a:sym typeface="Symbol" panose="05050102010706020507" pitchFamily="18" charset="2"/>
              </a:rPr>
              <a:t>General-purpose machine used for computing artillery firing tables</a:t>
            </a:r>
          </a:p>
          <a:p>
            <a:pPr>
              <a:spcBef>
                <a:spcPts val="600"/>
              </a:spcBef>
              <a:buSzPct val="80000"/>
            </a:pPr>
            <a:r>
              <a:rPr lang="en-US" altLang="el-GR" sz="2000" dirty="0">
                <a:latin typeface="Calibri" panose="020F0502020204030204" pitchFamily="34" charset="0"/>
                <a:sym typeface="Symbol" panose="05050102010706020507" pitchFamily="18" charset="2"/>
              </a:rPr>
              <a:t>10 years of service – more calculations than done by the entire human race</a:t>
            </a:r>
            <a:r>
              <a:rPr lang="el-GR" altLang="el-GR" sz="2000" dirty="0">
                <a:latin typeface="Calibri" panose="020F0502020204030204" pitchFamily="34" charset="0"/>
                <a:sym typeface="Symbol" panose="05050102010706020507" pitchFamily="18" charset="2"/>
              </a:rPr>
              <a:t> </a:t>
            </a:r>
            <a:r>
              <a:rPr lang="en-US" altLang="el-GR" sz="2000" dirty="0">
                <a:latin typeface="Calibri" panose="020F0502020204030204" pitchFamily="34" charset="0"/>
                <a:sym typeface="Symbol" panose="05050102010706020507" pitchFamily="18" charset="2"/>
              </a:rPr>
              <a:t>until 1946</a:t>
            </a:r>
            <a:endParaRPr lang="en-US" altLang="el-GR" sz="2000" dirty="0">
              <a:latin typeface="Calibri" panose="020F0502020204030204" pitchFamily="34" charset="0"/>
            </a:endParaRPr>
          </a:p>
        </p:txBody>
      </p:sp>
      <p:pic>
        <p:nvPicPr>
          <p:cNvPr id="92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42938"/>
            <a:ext cx="42672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Line 2">
            <a:extLst>
              <a:ext uri="{FF2B5EF4-FFF2-40B4-BE49-F238E27FC236}">
                <a16:creationId xmlns:a16="http://schemas.microsoft.com/office/drawing/2014/main" id="{3EF975C5-5DA7-1646-943A-9B0EDE410BE2}"/>
              </a:ext>
            </a:extLst>
          </p:cNvPr>
          <p:cNvSpPr>
            <a:spLocks noChangeShapeType="1"/>
          </p:cNvSpPr>
          <p:nvPr/>
        </p:nvSpPr>
        <p:spPr bwMode="auto">
          <a:xfrm>
            <a:off x="2627313" y="2493963"/>
            <a:ext cx="17287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8" name="Line 3">
            <a:extLst>
              <a:ext uri="{FF2B5EF4-FFF2-40B4-BE49-F238E27FC236}">
                <a16:creationId xmlns:a16="http://schemas.microsoft.com/office/drawing/2014/main" id="{306677ED-0316-594D-82F5-E400A1548CD3}"/>
              </a:ext>
            </a:extLst>
          </p:cNvPr>
          <p:cNvSpPr>
            <a:spLocks noChangeShapeType="1"/>
          </p:cNvSpPr>
          <p:nvPr/>
        </p:nvSpPr>
        <p:spPr bwMode="auto">
          <a:xfrm>
            <a:off x="2627313" y="2565400"/>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Line 4">
            <a:extLst>
              <a:ext uri="{FF2B5EF4-FFF2-40B4-BE49-F238E27FC236}">
                <a16:creationId xmlns:a16="http://schemas.microsoft.com/office/drawing/2014/main" id="{0E7A6492-8668-D14D-AFF3-7F8DF76C1ACD}"/>
              </a:ext>
            </a:extLst>
          </p:cNvPr>
          <p:cNvSpPr>
            <a:spLocks noChangeShapeType="1"/>
          </p:cNvSpPr>
          <p:nvPr/>
        </p:nvSpPr>
        <p:spPr bwMode="auto">
          <a:xfrm>
            <a:off x="4356100" y="2565400"/>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5">
            <a:extLst>
              <a:ext uri="{FF2B5EF4-FFF2-40B4-BE49-F238E27FC236}">
                <a16:creationId xmlns:a16="http://schemas.microsoft.com/office/drawing/2014/main" id="{3CE055F1-226F-D243-B6D6-C1E3387C15CF}"/>
              </a:ext>
            </a:extLst>
          </p:cNvPr>
          <p:cNvSpPr>
            <a:spLocks noChangeShapeType="1"/>
          </p:cNvSpPr>
          <p:nvPr/>
        </p:nvSpPr>
        <p:spPr bwMode="auto">
          <a:xfrm>
            <a:off x="6083300" y="2565400"/>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6">
            <a:extLst>
              <a:ext uri="{FF2B5EF4-FFF2-40B4-BE49-F238E27FC236}">
                <a16:creationId xmlns:a16="http://schemas.microsoft.com/office/drawing/2014/main" id="{3EBCB644-A08E-3940-BFE4-42D60A6D4B7C}"/>
              </a:ext>
            </a:extLst>
          </p:cNvPr>
          <p:cNvSpPr>
            <a:spLocks noChangeShapeType="1"/>
          </p:cNvSpPr>
          <p:nvPr/>
        </p:nvSpPr>
        <p:spPr bwMode="auto">
          <a:xfrm>
            <a:off x="7812088" y="2565400"/>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Rectangle 7">
            <a:extLst>
              <a:ext uri="{FF2B5EF4-FFF2-40B4-BE49-F238E27FC236}">
                <a16:creationId xmlns:a16="http://schemas.microsoft.com/office/drawing/2014/main" id="{C7B8F5E1-235D-2349-8996-C6A41C42EABB}"/>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Χρονισμός </a:t>
            </a:r>
            <a:r>
              <a:rPr lang="en-US" altLang="en-US" dirty="0">
                <a:latin typeface="Arial" panose="020B0604020202020204" pitchFamily="34" charset="0"/>
                <a:cs typeface="Arial" panose="020B0604020202020204" pitchFamily="34" charset="0"/>
              </a:rPr>
              <a:t>CPU (clocking</a:t>
            </a:r>
            <a:r>
              <a:rPr lang="el-GR" altLang="en-US" dirty="0">
                <a:latin typeface="Arial" panose="020B0604020202020204" pitchFamily="34" charset="0"/>
                <a:cs typeface="Arial" panose="020B0604020202020204" pitchFamily="34" charset="0"/>
              </a:rPr>
              <a:t>)</a:t>
            </a:r>
            <a:endParaRPr lang="en-AU" altLang="en-US" dirty="0">
              <a:latin typeface="Arial" panose="020B0604020202020204" pitchFamily="34" charset="0"/>
              <a:cs typeface="Arial" panose="020B0604020202020204" pitchFamily="34" charset="0"/>
            </a:endParaRPr>
          </a:p>
        </p:txBody>
      </p:sp>
      <p:sp>
        <p:nvSpPr>
          <p:cNvPr id="26633" name="Rectangle 8">
            <a:extLst>
              <a:ext uri="{FF2B5EF4-FFF2-40B4-BE49-F238E27FC236}">
                <a16:creationId xmlns:a16="http://schemas.microsoft.com/office/drawing/2014/main" id="{A655223B-9FE5-454F-B627-A8474C06567D}"/>
              </a:ext>
            </a:extLst>
          </p:cNvPr>
          <p:cNvSpPr>
            <a:spLocks noGrp="1" noChangeArrowheads="1"/>
          </p:cNvSpPr>
          <p:nvPr>
            <p:ph type="body" idx="1"/>
          </p:nvPr>
        </p:nvSpPr>
        <p:spPr>
          <a:xfrm>
            <a:off x="684213" y="1125538"/>
            <a:ext cx="8270875" cy="1228725"/>
          </a:xfrm>
        </p:spPr>
        <p:txBody>
          <a:bodyPr/>
          <a:lstStyle/>
          <a:p>
            <a:pPr eaLnBrk="1" hangingPunct="1"/>
            <a:r>
              <a:rPr lang="el-GR" altLang="en-US" sz="2800"/>
              <a:t>Η λειτουργία του ψηφιακού υλικού ρυθμίζεται από ένα ρολόι σταθερού ρυθμού</a:t>
            </a:r>
            <a:endParaRPr lang="en-AU" altLang="en-US" sz="2800"/>
          </a:p>
        </p:txBody>
      </p:sp>
      <p:sp>
        <p:nvSpPr>
          <p:cNvPr id="26634" name="Line 10">
            <a:extLst>
              <a:ext uri="{FF2B5EF4-FFF2-40B4-BE49-F238E27FC236}">
                <a16:creationId xmlns:a16="http://schemas.microsoft.com/office/drawing/2014/main" id="{3C35609D-2FF8-A449-BC83-D6BBFE72A64F}"/>
              </a:ext>
            </a:extLst>
          </p:cNvPr>
          <p:cNvSpPr>
            <a:spLocks noChangeShapeType="1"/>
          </p:cNvSpPr>
          <p:nvPr/>
        </p:nvSpPr>
        <p:spPr bwMode="auto">
          <a:xfrm>
            <a:off x="2627313" y="2709863"/>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11">
            <a:extLst>
              <a:ext uri="{FF2B5EF4-FFF2-40B4-BE49-F238E27FC236}">
                <a16:creationId xmlns:a16="http://schemas.microsoft.com/office/drawing/2014/main" id="{119F7224-0DFA-CC46-8A46-471F0D46363A}"/>
              </a:ext>
            </a:extLst>
          </p:cNvPr>
          <p:cNvSpPr>
            <a:spLocks noChangeShapeType="1"/>
          </p:cNvSpPr>
          <p:nvPr/>
        </p:nvSpPr>
        <p:spPr bwMode="auto">
          <a:xfrm>
            <a:off x="2627313"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a:extLst>
              <a:ext uri="{FF2B5EF4-FFF2-40B4-BE49-F238E27FC236}">
                <a16:creationId xmlns:a16="http://schemas.microsoft.com/office/drawing/2014/main" id="{56CB66B9-2717-B742-ADB2-83FB83D1D01B}"/>
              </a:ext>
            </a:extLst>
          </p:cNvPr>
          <p:cNvSpPr>
            <a:spLocks noChangeShapeType="1"/>
          </p:cNvSpPr>
          <p:nvPr/>
        </p:nvSpPr>
        <p:spPr bwMode="auto">
          <a:xfrm>
            <a:off x="3490913"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3">
            <a:extLst>
              <a:ext uri="{FF2B5EF4-FFF2-40B4-BE49-F238E27FC236}">
                <a16:creationId xmlns:a16="http://schemas.microsoft.com/office/drawing/2014/main" id="{69EE093C-6100-944C-BBEF-6466B7C675DA}"/>
              </a:ext>
            </a:extLst>
          </p:cNvPr>
          <p:cNvSpPr>
            <a:spLocks noChangeShapeType="1"/>
          </p:cNvSpPr>
          <p:nvPr/>
        </p:nvSpPr>
        <p:spPr bwMode="auto">
          <a:xfrm>
            <a:off x="3490913" y="2997200"/>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4">
            <a:extLst>
              <a:ext uri="{FF2B5EF4-FFF2-40B4-BE49-F238E27FC236}">
                <a16:creationId xmlns:a16="http://schemas.microsoft.com/office/drawing/2014/main" id="{D842B671-9C3F-8C44-B772-0713B89E68E6}"/>
              </a:ext>
            </a:extLst>
          </p:cNvPr>
          <p:cNvSpPr>
            <a:spLocks noChangeShapeType="1"/>
          </p:cNvSpPr>
          <p:nvPr/>
        </p:nvSpPr>
        <p:spPr bwMode="auto">
          <a:xfrm>
            <a:off x="2339975" y="2997200"/>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15">
            <a:extLst>
              <a:ext uri="{FF2B5EF4-FFF2-40B4-BE49-F238E27FC236}">
                <a16:creationId xmlns:a16="http://schemas.microsoft.com/office/drawing/2014/main" id="{28E77A68-FDF6-C643-B8E5-5B439D712F3E}"/>
              </a:ext>
            </a:extLst>
          </p:cNvPr>
          <p:cNvSpPr>
            <a:spLocks noChangeShapeType="1"/>
          </p:cNvSpPr>
          <p:nvPr/>
        </p:nvSpPr>
        <p:spPr bwMode="auto">
          <a:xfrm>
            <a:off x="4356100" y="2709863"/>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16">
            <a:extLst>
              <a:ext uri="{FF2B5EF4-FFF2-40B4-BE49-F238E27FC236}">
                <a16:creationId xmlns:a16="http://schemas.microsoft.com/office/drawing/2014/main" id="{447ECF91-E450-D742-9FE0-158B9FAB3F70}"/>
              </a:ext>
            </a:extLst>
          </p:cNvPr>
          <p:cNvSpPr>
            <a:spLocks noChangeShapeType="1"/>
          </p:cNvSpPr>
          <p:nvPr/>
        </p:nvSpPr>
        <p:spPr bwMode="auto">
          <a:xfrm>
            <a:off x="4356100"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Line 17">
            <a:extLst>
              <a:ext uri="{FF2B5EF4-FFF2-40B4-BE49-F238E27FC236}">
                <a16:creationId xmlns:a16="http://schemas.microsoft.com/office/drawing/2014/main" id="{34298B7C-4A22-1B4C-9179-79AC74A5A765}"/>
              </a:ext>
            </a:extLst>
          </p:cNvPr>
          <p:cNvSpPr>
            <a:spLocks noChangeShapeType="1"/>
          </p:cNvSpPr>
          <p:nvPr/>
        </p:nvSpPr>
        <p:spPr bwMode="auto">
          <a:xfrm>
            <a:off x="5219700"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Line 18">
            <a:extLst>
              <a:ext uri="{FF2B5EF4-FFF2-40B4-BE49-F238E27FC236}">
                <a16:creationId xmlns:a16="http://schemas.microsoft.com/office/drawing/2014/main" id="{8C400951-0AA9-8E4C-B9D0-1628477423D9}"/>
              </a:ext>
            </a:extLst>
          </p:cNvPr>
          <p:cNvSpPr>
            <a:spLocks noChangeShapeType="1"/>
          </p:cNvSpPr>
          <p:nvPr/>
        </p:nvSpPr>
        <p:spPr bwMode="auto">
          <a:xfrm>
            <a:off x="5219700" y="2997200"/>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19">
            <a:extLst>
              <a:ext uri="{FF2B5EF4-FFF2-40B4-BE49-F238E27FC236}">
                <a16:creationId xmlns:a16="http://schemas.microsoft.com/office/drawing/2014/main" id="{EDE50D47-3548-4446-97A7-294F8B515987}"/>
              </a:ext>
            </a:extLst>
          </p:cNvPr>
          <p:cNvSpPr>
            <a:spLocks noChangeShapeType="1"/>
          </p:cNvSpPr>
          <p:nvPr/>
        </p:nvSpPr>
        <p:spPr bwMode="auto">
          <a:xfrm>
            <a:off x="6083300" y="2709863"/>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Line 20">
            <a:extLst>
              <a:ext uri="{FF2B5EF4-FFF2-40B4-BE49-F238E27FC236}">
                <a16:creationId xmlns:a16="http://schemas.microsoft.com/office/drawing/2014/main" id="{D0C66223-4486-154F-A3BA-BB6E039A9BF6}"/>
              </a:ext>
            </a:extLst>
          </p:cNvPr>
          <p:cNvSpPr>
            <a:spLocks noChangeShapeType="1"/>
          </p:cNvSpPr>
          <p:nvPr/>
        </p:nvSpPr>
        <p:spPr bwMode="auto">
          <a:xfrm>
            <a:off x="6083300"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Line 21">
            <a:extLst>
              <a:ext uri="{FF2B5EF4-FFF2-40B4-BE49-F238E27FC236}">
                <a16:creationId xmlns:a16="http://schemas.microsoft.com/office/drawing/2014/main" id="{F69CD2C6-8B8A-DE43-89D3-029435B9BD69}"/>
              </a:ext>
            </a:extLst>
          </p:cNvPr>
          <p:cNvSpPr>
            <a:spLocks noChangeShapeType="1"/>
          </p:cNvSpPr>
          <p:nvPr/>
        </p:nvSpPr>
        <p:spPr bwMode="auto">
          <a:xfrm>
            <a:off x="6946900"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6" name="Line 22">
            <a:extLst>
              <a:ext uri="{FF2B5EF4-FFF2-40B4-BE49-F238E27FC236}">
                <a16:creationId xmlns:a16="http://schemas.microsoft.com/office/drawing/2014/main" id="{86D60C3E-2E78-F743-A1D1-30ADB782D018}"/>
              </a:ext>
            </a:extLst>
          </p:cNvPr>
          <p:cNvSpPr>
            <a:spLocks noChangeShapeType="1"/>
          </p:cNvSpPr>
          <p:nvPr/>
        </p:nvSpPr>
        <p:spPr bwMode="auto">
          <a:xfrm>
            <a:off x="6946900" y="2997200"/>
            <a:ext cx="86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Line 23">
            <a:extLst>
              <a:ext uri="{FF2B5EF4-FFF2-40B4-BE49-F238E27FC236}">
                <a16:creationId xmlns:a16="http://schemas.microsoft.com/office/drawing/2014/main" id="{10AB70DB-51E7-BB41-A6B1-CB1A8DE8610B}"/>
              </a:ext>
            </a:extLst>
          </p:cNvPr>
          <p:cNvSpPr>
            <a:spLocks noChangeShapeType="1"/>
          </p:cNvSpPr>
          <p:nvPr/>
        </p:nvSpPr>
        <p:spPr bwMode="auto">
          <a:xfrm>
            <a:off x="7812088" y="2709863"/>
            <a:ext cx="0" cy="287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8" name="Line 24">
            <a:extLst>
              <a:ext uri="{FF2B5EF4-FFF2-40B4-BE49-F238E27FC236}">
                <a16:creationId xmlns:a16="http://schemas.microsoft.com/office/drawing/2014/main" id="{7839AD33-281F-3442-96FA-6A2429C2EBD2}"/>
              </a:ext>
            </a:extLst>
          </p:cNvPr>
          <p:cNvSpPr>
            <a:spLocks noChangeShapeType="1"/>
          </p:cNvSpPr>
          <p:nvPr/>
        </p:nvSpPr>
        <p:spPr bwMode="auto">
          <a:xfrm>
            <a:off x="7812088" y="2709863"/>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Freeform 25">
            <a:extLst>
              <a:ext uri="{FF2B5EF4-FFF2-40B4-BE49-F238E27FC236}">
                <a16:creationId xmlns:a16="http://schemas.microsoft.com/office/drawing/2014/main" id="{EFDF6896-5D75-0543-BE66-61E9D9F58336}"/>
              </a:ext>
            </a:extLst>
          </p:cNvPr>
          <p:cNvSpPr>
            <a:spLocks/>
          </p:cNvSpPr>
          <p:nvPr/>
        </p:nvSpPr>
        <p:spPr bwMode="auto">
          <a:xfrm>
            <a:off x="4211638" y="3789363"/>
            <a:ext cx="288925" cy="287337"/>
          </a:xfrm>
          <a:custGeom>
            <a:avLst/>
            <a:gdLst>
              <a:gd name="T0" fmla="*/ 0 w 182"/>
              <a:gd name="T1" fmla="*/ 2147483647 h 181"/>
              <a:gd name="T2" fmla="*/ 2147483647 w 182"/>
              <a:gd name="T3" fmla="*/ 0 h 181"/>
              <a:gd name="T4" fmla="*/ 2147483647 w 182"/>
              <a:gd name="T5" fmla="*/ 0 h 181"/>
              <a:gd name="T6" fmla="*/ 2147483647 w 182"/>
              <a:gd name="T7" fmla="*/ 2147483647 h 181"/>
              <a:gd name="T8" fmla="*/ 2147483647 w 182"/>
              <a:gd name="T9" fmla="*/ 2147483647 h 181"/>
              <a:gd name="T10" fmla="*/ 2147483647 w 182"/>
              <a:gd name="T11" fmla="*/ 2147483647 h 181"/>
              <a:gd name="T12" fmla="*/ 0 w 182"/>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Freeform 26">
            <a:extLst>
              <a:ext uri="{FF2B5EF4-FFF2-40B4-BE49-F238E27FC236}">
                <a16:creationId xmlns:a16="http://schemas.microsoft.com/office/drawing/2014/main" id="{2F69724B-BB24-1A45-93D1-151B2E2DDDAA}"/>
              </a:ext>
            </a:extLst>
          </p:cNvPr>
          <p:cNvSpPr>
            <a:spLocks/>
          </p:cNvSpPr>
          <p:nvPr/>
        </p:nvSpPr>
        <p:spPr bwMode="auto">
          <a:xfrm>
            <a:off x="5940425" y="3789363"/>
            <a:ext cx="288925" cy="287337"/>
          </a:xfrm>
          <a:custGeom>
            <a:avLst/>
            <a:gdLst>
              <a:gd name="T0" fmla="*/ 0 w 182"/>
              <a:gd name="T1" fmla="*/ 2147483647 h 181"/>
              <a:gd name="T2" fmla="*/ 2147483647 w 182"/>
              <a:gd name="T3" fmla="*/ 0 h 181"/>
              <a:gd name="T4" fmla="*/ 2147483647 w 182"/>
              <a:gd name="T5" fmla="*/ 0 h 181"/>
              <a:gd name="T6" fmla="*/ 2147483647 w 182"/>
              <a:gd name="T7" fmla="*/ 2147483647 h 181"/>
              <a:gd name="T8" fmla="*/ 2147483647 w 182"/>
              <a:gd name="T9" fmla="*/ 2147483647 h 181"/>
              <a:gd name="T10" fmla="*/ 2147483647 w 182"/>
              <a:gd name="T11" fmla="*/ 2147483647 h 181"/>
              <a:gd name="T12" fmla="*/ 0 w 182"/>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Freeform 27">
            <a:extLst>
              <a:ext uri="{FF2B5EF4-FFF2-40B4-BE49-F238E27FC236}">
                <a16:creationId xmlns:a16="http://schemas.microsoft.com/office/drawing/2014/main" id="{44768158-E03D-8848-B13D-269E8EA56464}"/>
              </a:ext>
            </a:extLst>
          </p:cNvPr>
          <p:cNvSpPr>
            <a:spLocks/>
          </p:cNvSpPr>
          <p:nvPr/>
        </p:nvSpPr>
        <p:spPr bwMode="auto">
          <a:xfrm>
            <a:off x="7667625" y="3789363"/>
            <a:ext cx="288925" cy="287337"/>
          </a:xfrm>
          <a:custGeom>
            <a:avLst/>
            <a:gdLst>
              <a:gd name="T0" fmla="*/ 0 w 182"/>
              <a:gd name="T1" fmla="*/ 2147483647 h 181"/>
              <a:gd name="T2" fmla="*/ 2147483647 w 182"/>
              <a:gd name="T3" fmla="*/ 0 h 181"/>
              <a:gd name="T4" fmla="*/ 2147483647 w 182"/>
              <a:gd name="T5" fmla="*/ 0 h 181"/>
              <a:gd name="T6" fmla="*/ 2147483647 w 182"/>
              <a:gd name="T7" fmla="*/ 2147483647 h 181"/>
              <a:gd name="T8" fmla="*/ 2147483647 w 182"/>
              <a:gd name="T9" fmla="*/ 2147483647 h 181"/>
              <a:gd name="T10" fmla="*/ 2147483647 w 182"/>
              <a:gd name="T11" fmla="*/ 2147483647 h 181"/>
              <a:gd name="T12" fmla="*/ 0 w 182"/>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2" name="Line 28">
            <a:extLst>
              <a:ext uri="{FF2B5EF4-FFF2-40B4-BE49-F238E27FC236}">
                <a16:creationId xmlns:a16="http://schemas.microsoft.com/office/drawing/2014/main" id="{18557686-618D-474B-B065-15C75C4B5287}"/>
              </a:ext>
            </a:extLst>
          </p:cNvPr>
          <p:cNvSpPr>
            <a:spLocks noChangeShapeType="1"/>
          </p:cNvSpPr>
          <p:nvPr/>
        </p:nvSpPr>
        <p:spPr bwMode="auto">
          <a:xfrm>
            <a:off x="2339975" y="4221163"/>
            <a:ext cx="59039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3" name="Line 29">
            <a:extLst>
              <a:ext uri="{FF2B5EF4-FFF2-40B4-BE49-F238E27FC236}">
                <a16:creationId xmlns:a16="http://schemas.microsoft.com/office/drawing/2014/main" id="{180E967F-1748-A04A-9173-7DD119E9966B}"/>
              </a:ext>
            </a:extLst>
          </p:cNvPr>
          <p:cNvSpPr>
            <a:spLocks noChangeShapeType="1"/>
          </p:cNvSpPr>
          <p:nvPr/>
        </p:nvSpPr>
        <p:spPr bwMode="auto">
          <a:xfrm flipV="1">
            <a:off x="2339975" y="2565400"/>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Text Box 30">
            <a:extLst>
              <a:ext uri="{FF2B5EF4-FFF2-40B4-BE49-F238E27FC236}">
                <a16:creationId xmlns:a16="http://schemas.microsoft.com/office/drawing/2014/main" id="{A44D49B1-52F0-6C4A-B6B1-73AAD8B121F2}"/>
              </a:ext>
            </a:extLst>
          </p:cNvPr>
          <p:cNvSpPr txBox="1">
            <a:spLocks noChangeArrowheads="1"/>
          </p:cNvSpPr>
          <p:nvPr/>
        </p:nvSpPr>
        <p:spPr bwMode="auto">
          <a:xfrm>
            <a:off x="684213" y="2714625"/>
            <a:ext cx="1457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1600"/>
              <a:t>Ρολόι </a:t>
            </a:r>
            <a:r>
              <a:rPr lang="en-US" altLang="en-US" sz="1600"/>
              <a:t>(</a:t>
            </a:r>
            <a:r>
              <a:rPr lang="el-GR" altLang="en-US" sz="1600"/>
              <a:t>κύκλοι</a:t>
            </a:r>
            <a:r>
              <a:rPr lang="en-US" altLang="en-US" sz="1600"/>
              <a:t>)</a:t>
            </a:r>
            <a:endParaRPr lang="en-AU" altLang="en-US" sz="1600"/>
          </a:p>
        </p:txBody>
      </p:sp>
      <p:sp>
        <p:nvSpPr>
          <p:cNvPr id="26655" name="Text Box 31">
            <a:extLst>
              <a:ext uri="{FF2B5EF4-FFF2-40B4-BE49-F238E27FC236}">
                <a16:creationId xmlns:a16="http://schemas.microsoft.com/office/drawing/2014/main" id="{114C2D51-EC21-9241-8129-E54A6D7F543F}"/>
              </a:ext>
            </a:extLst>
          </p:cNvPr>
          <p:cNvSpPr txBox="1">
            <a:spLocks noChangeArrowheads="1"/>
          </p:cNvSpPr>
          <p:nvPr/>
        </p:nvSpPr>
        <p:spPr bwMode="auto">
          <a:xfrm>
            <a:off x="684213" y="2997200"/>
            <a:ext cx="1560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1600" dirty="0"/>
              <a:t>Μεταφορά </a:t>
            </a:r>
            <a:br>
              <a:rPr lang="el-GR" altLang="en-US" sz="1600" dirty="0"/>
            </a:br>
            <a:r>
              <a:rPr lang="el-GR" altLang="en-US" sz="1600" dirty="0"/>
              <a:t>δεδομένων και </a:t>
            </a:r>
            <a:br>
              <a:rPr lang="el-GR" altLang="en-US" sz="1600" dirty="0"/>
            </a:br>
            <a:r>
              <a:rPr lang="el-GR" altLang="en-US" sz="1600" dirty="0"/>
              <a:t>υπολογισμός</a:t>
            </a:r>
            <a:endParaRPr lang="en-AU" altLang="en-US" sz="1600" dirty="0"/>
          </a:p>
        </p:txBody>
      </p:sp>
      <p:sp>
        <p:nvSpPr>
          <p:cNvPr id="26656" name="Text Box 32">
            <a:extLst>
              <a:ext uri="{FF2B5EF4-FFF2-40B4-BE49-F238E27FC236}">
                <a16:creationId xmlns:a16="http://schemas.microsoft.com/office/drawing/2014/main" id="{3531D850-B9ED-DF4C-83A0-51AE90013C77}"/>
              </a:ext>
            </a:extLst>
          </p:cNvPr>
          <p:cNvSpPr txBox="1">
            <a:spLocks noChangeArrowheads="1"/>
          </p:cNvSpPr>
          <p:nvPr/>
        </p:nvSpPr>
        <p:spPr bwMode="auto">
          <a:xfrm>
            <a:off x="684213" y="3794125"/>
            <a:ext cx="1262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1600"/>
              <a:t>Ενημέρωση</a:t>
            </a:r>
            <a:br>
              <a:rPr lang="el-GR" altLang="en-US" sz="1600"/>
            </a:br>
            <a:r>
              <a:rPr lang="el-GR" altLang="en-US" sz="1600"/>
              <a:t>κατάστασης</a:t>
            </a:r>
            <a:endParaRPr lang="en-AU" altLang="en-US" sz="1600"/>
          </a:p>
        </p:txBody>
      </p:sp>
      <p:sp>
        <p:nvSpPr>
          <p:cNvPr id="26657" name="Rectangle 33">
            <a:extLst>
              <a:ext uri="{FF2B5EF4-FFF2-40B4-BE49-F238E27FC236}">
                <a16:creationId xmlns:a16="http://schemas.microsoft.com/office/drawing/2014/main" id="{8B4FDB29-61E2-4A42-86DC-C8C91398917F}"/>
              </a:ext>
            </a:extLst>
          </p:cNvPr>
          <p:cNvSpPr>
            <a:spLocks noChangeArrowheads="1"/>
          </p:cNvSpPr>
          <p:nvPr/>
        </p:nvSpPr>
        <p:spPr bwMode="auto">
          <a:xfrm>
            <a:off x="2916238" y="2420938"/>
            <a:ext cx="1150937"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l-GR" altLang="en-US"/>
          </a:p>
        </p:txBody>
      </p:sp>
      <p:sp>
        <p:nvSpPr>
          <p:cNvPr id="26658" name="Text Box 34">
            <a:extLst>
              <a:ext uri="{FF2B5EF4-FFF2-40B4-BE49-F238E27FC236}">
                <a16:creationId xmlns:a16="http://schemas.microsoft.com/office/drawing/2014/main" id="{6E0B87D2-7342-F347-9ED9-477C9B0E06F2}"/>
              </a:ext>
            </a:extLst>
          </p:cNvPr>
          <p:cNvSpPr txBox="1">
            <a:spLocks noChangeArrowheads="1"/>
          </p:cNvSpPr>
          <p:nvPr/>
        </p:nvSpPr>
        <p:spPr bwMode="auto">
          <a:xfrm>
            <a:off x="2552700" y="2133600"/>
            <a:ext cx="1892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1600"/>
              <a:t>Περίοδος ρολογιού</a:t>
            </a:r>
            <a:endParaRPr lang="en-AU" altLang="en-US" sz="1600"/>
          </a:p>
        </p:txBody>
      </p:sp>
      <p:sp>
        <p:nvSpPr>
          <p:cNvPr id="26659" name="Rectangle 35">
            <a:extLst>
              <a:ext uri="{FF2B5EF4-FFF2-40B4-BE49-F238E27FC236}">
                <a16:creationId xmlns:a16="http://schemas.microsoft.com/office/drawing/2014/main" id="{505E957C-5DC6-4842-97EF-FD6EFBA0FF1A}"/>
              </a:ext>
            </a:extLst>
          </p:cNvPr>
          <p:cNvSpPr>
            <a:spLocks noChangeArrowheads="1"/>
          </p:cNvSpPr>
          <p:nvPr/>
        </p:nvSpPr>
        <p:spPr bwMode="auto">
          <a:xfrm>
            <a:off x="1182688" y="4437063"/>
            <a:ext cx="77724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a:t>Περίοδος ρολογιού</a:t>
            </a:r>
            <a:r>
              <a:rPr lang="en-US" altLang="en-US" sz="2800"/>
              <a:t>: </a:t>
            </a:r>
            <a:r>
              <a:rPr lang="el-GR" altLang="en-US" sz="2800"/>
              <a:t>η διάρκεια ενός κύκλου</a:t>
            </a:r>
            <a:endParaRPr lang="en-US" altLang="en-US" sz="2800"/>
          </a:p>
          <a:p>
            <a:pPr lvl="1" eaLnBrk="1" hangingPunct="1">
              <a:spcBef>
                <a:spcPct val="20000"/>
              </a:spcBef>
              <a:buClr>
                <a:schemeClr val="hlink"/>
              </a:buClr>
              <a:buSzPct val="55000"/>
              <a:buFont typeface="Wingdings" pitchFamily="2" charset="2"/>
              <a:buChar char="n"/>
            </a:pPr>
            <a:r>
              <a:rPr lang="el-GR" altLang="en-US" sz="2400"/>
              <a:t>π.χ</a:t>
            </a:r>
            <a:r>
              <a:rPr lang="en-US" altLang="en-US" sz="2400"/>
              <a:t>., 250ps = 0.25ns = 250×10</a:t>
            </a:r>
            <a:r>
              <a:rPr lang="en-US" altLang="en-US" sz="2400" baseline="30000"/>
              <a:t>–12</a:t>
            </a:r>
            <a:r>
              <a:rPr lang="en-US" altLang="en-US" sz="2400"/>
              <a:t>s</a:t>
            </a:r>
          </a:p>
          <a:p>
            <a:pPr eaLnBrk="1" hangingPunct="1">
              <a:spcBef>
                <a:spcPct val="20000"/>
              </a:spcBef>
              <a:buClr>
                <a:schemeClr val="folHlink"/>
              </a:buClr>
              <a:buSzPct val="60000"/>
              <a:buFont typeface="Wingdings" pitchFamily="2" charset="2"/>
              <a:buChar char="n"/>
            </a:pPr>
            <a:r>
              <a:rPr lang="el-GR" altLang="en-US" sz="2800"/>
              <a:t>Συχνότητα (ρυθμός) ρολογιού</a:t>
            </a:r>
            <a:r>
              <a:rPr lang="en-US" altLang="en-US" sz="2800"/>
              <a:t>: </a:t>
            </a:r>
            <a:r>
              <a:rPr lang="el-GR" altLang="en-US" sz="2800"/>
              <a:t>κύκλοι/</a:t>
            </a:r>
            <a:r>
              <a:rPr lang="en-US" altLang="en-US" sz="2800"/>
              <a:t>second</a:t>
            </a:r>
          </a:p>
          <a:p>
            <a:pPr lvl="1" eaLnBrk="1" hangingPunct="1">
              <a:spcBef>
                <a:spcPct val="20000"/>
              </a:spcBef>
              <a:buClr>
                <a:schemeClr val="hlink"/>
              </a:buClr>
              <a:buSzPct val="55000"/>
              <a:buFont typeface="Wingdings" pitchFamily="2" charset="2"/>
              <a:buChar char="n"/>
            </a:pPr>
            <a:r>
              <a:rPr lang="el-GR" altLang="en-US" sz="2400"/>
              <a:t>π</a:t>
            </a:r>
            <a:r>
              <a:rPr lang="en-US" altLang="en-US" sz="2400"/>
              <a:t>.</a:t>
            </a:r>
            <a:r>
              <a:rPr lang="el-GR" altLang="en-US" sz="2400"/>
              <a:t>χ</a:t>
            </a:r>
            <a:r>
              <a:rPr lang="en-US" altLang="en-US" sz="2400"/>
              <a:t>., 4.0GHz = 4000MHz = 4.0×10</a:t>
            </a:r>
            <a:r>
              <a:rPr lang="en-US" altLang="en-US" sz="2400" baseline="30000"/>
              <a:t>9</a:t>
            </a:r>
            <a:r>
              <a:rPr lang="en-US" altLang="en-US" sz="2400"/>
              <a:t>Hz</a:t>
            </a:r>
            <a:endParaRPr lang="en-AU" altLang="en-US" sz="2400"/>
          </a:p>
        </p:txBody>
      </p:sp>
      <p:sp>
        <p:nvSpPr>
          <p:cNvPr id="26660" name="Freeform 36">
            <a:extLst>
              <a:ext uri="{FF2B5EF4-FFF2-40B4-BE49-F238E27FC236}">
                <a16:creationId xmlns:a16="http://schemas.microsoft.com/office/drawing/2014/main" id="{5C60136E-72BE-5E43-9137-65FE9556AF34}"/>
              </a:ext>
            </a:extLst>
          </p:cNvPr>
          <p:cNvSpPr>
            <a:spLocks/>
          </p:cNvSpPr>
          <p:nvPr/>
        </p:nvSpPr>
        <p:spPr bwMode="auto">
          <a:xfrm>
            <a:off x="4356100" y="3284538"/>
            <a:ext cx="1727200" cy="287337"/>
          </a:xfrm>
          <a:custGeom>
            <a:avLst/>
            <a:gdLst>
              <a:gd name="T0" fmla="*/ 0 w 1088"/>
              <a:gd name="T1" fmla="*/ 2147483647 h 181"/>
              <a:gd name="T2" fmla="*/ 2147483647 w 1088"/>
              <a:gd name="T3" fmla="*/ 0 h 181"/>
              <a:gd name="T4" fmla="*/ 2147483647 w 1088"/>
              <a:gd name="T5" fmla="*/ 0 h 181"/>
              <a:gd name="T6" fmla="*/ 2147483647 w 1088"/>
              <a:gd name="T7" fmla="*/ 2147483647 h 181"/>
              <a:gd name="T8" fmla="*/ 2147483647 w 1088"/>
              <a:gd name="T9" fmla="*/ 2147483647 h 181"/>
              <a:gd name="T10" fmla="*/ 2147483647 w 1088"/>
              <a:gd name="T11" fmla="*/ 2147483647 h 181"/>
              <a:gd name="T12" fmla="*/ 0 w 1088"/>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1" name="Freeform 37">
            <a:extLst>
              <a:ext uri="{FF2B5EF4-FFF2-40B4-BE49-F238E27FC236}">
                <a16:creationId xmlns:a16="http://schemas.microsoft.com/office/drawing/2014/main" id="{AA9A740B-E370-2744-BEE2-21ECB3931828}"/>
              </a:ext>
            </a:extLst>
          </p:cNvPr>
          <p:cNvSpPr>
            <a:spLocks/>
          </p:cNvSpPr>
          <p:nvPr/>
        </p:nvSpPr>
        <p:spPr bwMode="auto">
          <a:xfrm>
            <a:off x="2627313" y="3284538"/>
            <a:ext cx="1727200" cy="287337"/>
          </a:xfrm>
          <a:custGeom>
            <a:avLst/>
            <a:gdLst>
              <a:gd name="T0" fmla="*/ 0 w 1088"/>
              <a:gd name="T1" fmla="*/ 2147483647 h 181"/>
              <a:gd name="T2" fmla="*/ 2147483647 w 1088"/>
              <a:gd name="T3" fmla="*/ 0 h 181"/>
              <a:gd name="T4" fmla="*/ 2147483647 w 1088"/>
              <a:gd name="T5" fmla="*/ 0 h 181"/>
              <a:gd name="T6" fmla="*/ 2147483647 w 1088"/>
              <a:gd name="T7" fmla="*/ 2147483647 h 181"/>
              <a:gd name="T8" fmla="*/ 2147483647 w 1088"/>
              <a:gd name="T9" fmla="*/ 2147483647 h 181"/>
              <a:gd name="T10" fmla="*/ 2147483647 w 1088"/>
              <a:gd name="T11" fmla="*/ 2147483647 h 181"/>
              <a:gd name="T12" fmla="*/ 0 w 1088"/>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2" name="Freeform 38">
            <a:extLst>
              <a:ext uri="{FF2B5EF4-FFF2-40B4-BE49-F238E27FC236}">
                <a16:creationId xmlns:a16="http://schemas.microsoft.com/office/drawing/2014/main" id="{E37AA9CE-EDB5-F141-AE65-B951B4F01035}"/>
              </a:ext>
            </a:extLst>
          </p:cNvPr>
          <p:cNvSpPr>
            <a:spLocks/>
          </p:cNvSpPr>
          <p:nvPr/>
        </p:nvSpPr>
        <p:spPr bwMode="auto">
          <a:xfrm>
            <a:off x="6083300" y="3284538"/>
            <a:ext cx="1727200" cy="287337"/>
          </a:xfrm>
          <a:custGeom>
            <a:avLst/>
            <a:gdLst>
              <a:gd name="T0" fmla="*/ 0 w 1088"/>
              <a:gd name="T1" fmla="*/ 2147483647 h 181"/>
              <a:gd name="T2" fmla="*/ 2147483647 w 1088"/>
              <a:gd name="T3" fmla="*/ 0 h 181"/>
              <a:gd name="T4" fmla="*/ 2147483647 w 1088"/>
              <a:gd name="T5" fmla="*/ 0 h 181"/>
              <a:gd name="T6" fmla="*/ 2147483647 w 1088"/>
              <a:gd name="T7" fmla="*/ 2147483647 h 181"/>
              <a:gd name="T8" fmla="*/ 2147483647 w 1088"/>
              <a:gd name="T9" fmla="*/ 2147483647 h 181"/>
              <a:gd name="T10" fmla="*/ 2147483647 w 1088"/>
              <a:gd name="T11" fmla="*/ 2147483647 h 181"/>
              <a:gd name="T12" fmla="*/ 0 w 1088"/>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2 - Θέση αριθμού διαφάνειας">
            <a:extLst>
              <a:ext uri="{FF2B5EF4-FFF2-40B4-BE49-F238E27FC236}">
                <a16:creationId xmlns:a16="http://schemas.microsoft.com/office/drawing/2014/main" id="{FB258FFA-4C8D-2740-9D4E-1FE5EC0772F1}"/>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70</a:t>
            </a:fld>
            <a:endParaRPr lang="en-US" sz="1600" dirty="0">
              <a:latin typeface="Calibri" charset="0"/>
            </a:endParaRPr>
          </a:p>
        </p:txBody>
      </p:sp>
    </p:spTree>
    <p:extLst>
      <p:ext uri="{BB962C8B-B14F-4D97-AF65-F5344CB8AC3E}">
        <p14:creationId xmlns:p14="http://schemas.microsoft.com/office/powerpoint/2010/main" val="1835795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F156B2A6-A5A5-404A-BBE0-737936C1C45D}"/>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Χρόνος </a:t>
            </a:r>
            <a:r>
              <a:rPr lang="en-US" altLang="en-US" dirty="0">
                <a:latin typeface="Arial" panose="020B0604020202020204" pitchFamily="34" charset="0"/>
                <a:cs typeface="Arial" panose="020B0604020202020204" pitchFamily="34" charset="0"/>
              </a:rPr>
              <a:t>CPU</a:t>
            </a:r>
            <a:r>
              <a:rPr lang="el-GR"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CPU time)</a:t>
            </a:r>
            <a:endParaRPr lang="en-AU" altLang="en-US" dirty="0">
              <a:latin typeface="Arial" panose="020B0604020202020204" pitchFamily="34" charset="0"/>
              <a:cs typeface="Arial" panose="020B0604020202020204" pitchFamily="34" charset="0"/>
            </a:endParaRPr>
          </a:p>
        </p:txBody>
      </p:sp>
      <p:sp>
        <p:nvSpPr>
          <p:cNvPr id="27652" name="Rectangle 3">
            <a:extLst>
              <a:ext uri="{FF2B5EF4-FFF2-40B4-BE49-F238E27FC236}">
                <a16:creationId xmlns:a16="http://schemas.microsoft.com/office/drawing/2014/main" id="{A8312B9C-CFAE-D04E-A168-14E06B7FF0FD}"/>
              </a:ext>
            </a:extLst>
          </p:cNvPr>
          <p:cNvSpPr>
            <a:spLocks noGrp="1" noChangeArrowheads="1"/>
          </p:cNvSpPr>
          <p:nvPr>
            <p:ph type="body" idx="1"/>
          </p:nvPr>
        </p:nvSpPr>
        <p:spPr>
          <a:xfrm>
            <a:off x="684213" y="2968625"/>
            <a:ext cx="8270875" cy="3268663"/>
          </a:xfrm>
        </p:spPr>
        <p:txBody>
          <a:bodyPr/>
          <a:lstStyle/>
          <a:p>
            <a:pPr eaLnBrk="1" hangingPunct="1">
              <a:lnSpc>
                <a:spcPct val="90000"/>
              </a:lnSpc>
            </a:pPr>
            <a:r>
              <a:rPr lang="el-GR" altLang="en-US"/>
              <a:t>Η απόδοση βελτιώνεται με</a:t>
            </a:r>
            <a:endParaRPr lang="en-US" altLang="en-US"/>
          </a:p>
          <a:p>
            <a:pPr lvl="1" eaLnBrk="1" hangingPunct="1">
              <a:lnSpc>
                <a:spcPct val="90000"/>
              </a:lnSpc>
            </a:pPr>
            <a:r>
              <a:rPr lang="el-GR" altLang="en-US"/>
              <a:t>Μείωση του αριθμού των κύκλων ρολογιού</a:t>
            </a:r>
            <a:endParaRPr lang="en-US" altLang="en-US"/>
          </a:p>
          <a:p>
            <a:pPr lvl="1" eaLnBrk="1" hangingPunct="1">
              <a:lnSpc>
                <a:spcPct val="90000"/>
              </a:lnSpc>
            </a:pPr>
            <a:r>
              <a:rPr lang="el-GR" altLang="en-US"/>
              <a:t>Αύξηση του ρυθμού του ρολογιού</a:t>
            </a:r>
            <a:endParaRPr lang="en-US" altLang="en-US"/>
          </a:p>
          <a:p>
            <a:pPr lvl="1" eaLnBrk="1" hangingPunct="1">
              <a:lnSpc>
                <a:spcPct val="90000"/>
              </a:lnSpc>
            </a:pPr>
            <a:r>
              <a:rPr lang="el-GR" altLang="en-US"/>
              <a:t>Ο σχεδιαστής του υλικού πρέπει να κάνει συχνά συμβιβασμούς μεταξύ του ρυθμού ρολογιού και του πλήθους των κύκλων ρολογιού</a:t>
            </a:r>
            <a:endParaRPr lang="en-AU" altLang="en-US"/>
          </a:p>
        </p:txBody>
      </p:sp>
      <p:graphicFrame>
        <p:nvGraphicFramePr>
          <p:cNvPr id="27653" name="Object 4">
            <a:extLst>
              <a:ext uri="{FF2B5EF4-FFF2-40B4-BE49-F238E27FC236}">
                <a16:creationId xmlns:a16="http://schemas.microsoft.com/office/drawing/2014/main" id="{26AF2963-8646-D44B-84DC-953CC916669D}"/>
              </a:ext>
            </a:extLst>
          </p:cNvPr>
          <p:cNvGraphicFramePr>
            <a:graphicFrameLocks noChangeAspect="1"/>
          </p:cNvGraphicFramePr>
          <p:nvPr/>
        </p:nvGraphicFramePr>
        <p:xfrm>
          <a:off x="250825" y="1314450"/>
          <a:ext cx="8764588" cy="1360488"/>
        </p:xfrm>
        <a:graphic>
          <a:graphicData uri="http://schemas.openxmlformats.org/presentationml/2006/ole">
            <mc:AlternateContent xmlns:mc="http://schemas.openxmlformats.org/markup-compatibility/2006">
              <mc:Choice xmlns:v="urn:schemas-microsoft-com:vml" Requires="v">
                <p:oleObj spid="_x0000_s39946" name="Equation" r:id="rId4" imgW="98005900" imgH="15214600" progId="Equation.3">
                  <p:embed/>
                </p:oleObj>
              </mc:Choice>
              <mc:Fallback>
                <p:oleObj name="Equation" r:id="rId4" imgW="98005900" imgH="15214600" progId="Equation.3">
                  <p:embed/>
                  <p:pic>
                    <p:nvPicPr>
                      <p:cNvPr id="27653" name="Object 4">
                        <a:extLst>
                          <a:ext uri="{FF2B5EF4-FFF2-40B4-BE49-F238E27FC236}">
                            <a16:creationId xmlns:a16="http://schemas.microsoft.com/office/drawing/2014/main" id="{26AF2963-8646-D44B-84DC-953CC9166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14450"/>
                        <a:ext cx="876458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2 - Θέση αριθμού διαφάνειας">
            <a:extLst>
              <a:ext uri="{FF2B5EF4-FFF2-40B4-BE49-F238E27FC236}">
                <a16:creationId xmlns:a16="http://schemas.microsoft.com/office/drawing/2014/main" id="{8AFB292E-6087-384D-AA0F-236A2F3A6DC7}"/>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71</a:t>
            </a:fld>
            <a:endParaRPr lang="en-US" sz="1600" dirty="0">
              <a:latin typeface="Calibri" charset="0"/>
            </a:endParaRPr>
          </a:p>
        </p:txBody>
      </p:sp>
    </p:spTree>
    <p:extLst>
      <p:ext uri="{BB962C8B-B14F-4D97-AF65-F5344CB8AC3E}">
        <p14:creationId xmlns:p14="http://schemas.microsoft.com/office/powerpoint/2010/main" val="16937317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AFDD87F9-BC50-1642-92EE-86FC5370E259}"/>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Παράδειγμα χρόνου </a:t>
            </a:r>
            <a:r>
              <a:rPr lang="en-US" altLang="en-US" dirty="0">
                <a:latin typeface="Arial" panose="020B0604020202020204" pitchFamily="34" charset="0"/>
                <a:cs typeface="Arial" panose="020B0604020202020204" pitchFamily="34" charset="0"/>
              </a:rPr>
              <a:t>CPU</a:t>
            </a:r>
            <a:endParaRPr lang="en-AU" altLang="en-US" dirty="0">
              <a:latin typeface="Arial" panose="020B0604020202020204" pitchFamily="34" charset="0"/>
              <a:cs typeface="Arial" panose="020B0604020202020204" pitchFamily="34" charset="0"/>
            </a:endParaRPr>
          </a:p>
        </p:txBody>
      </p:sp>
      <p:sp>
        <p:nvSpPr>
          <p:cNvPr id="28676" name="Rectangle 3">
            <a:extLst>
              <a:ext uri="{FF2B5EF4-FFF2-40B4-BE49-F238E27FC236}">
                <a16:creationId xmlns:a16="http://schemas.microsoft.com/office/drawing/2014/main" id="{FC3D0CCA-C200-9641-9E99-81A2CC12767E}"/>
              </a:ext>
            </a:extLst>
          </p:cNvPr>
          <p:cNvSpPr>
            <a:spLocks noGrp="1" noChangeArrowheads="1"/>
          </p:cNvSpPr>
          <p:nvPr>
            <p:ph type="body" idx="1"/>
          </p:nvPr>
        </p:nvSpPr>
        <p:spPr>
          <a:xfrm>
            <a:off x="395536" y="1052736"/>
            <a:ext cx="8270875" cy="2917825"/>
          </a:xfrm>
        </p:spPr>
        <p:txBody>
          <a:bodyPr/>
          <a:lstStyle/>
          <a:p>
            <a:pPr eaLnBrk="1" hangingPunct="1"/>
            <a:r>
              <a:rPr lang="el-GR" altLang="en-US" sz="2400" dirty="0"/>
              <a:t>Υπολογιστής</a:t>
            </a:r>
            <a:r>
              <a:rPr lang="en-US" altLang="en-US" sz="2400" dirty="0"/>
              <a:t> A: </a:t>
            </a:r>
            <a:r>
              <a:rPr lang="el-GR" altLang="en-US" sz="2400" dirty="0"/>
              <a:t>ρολόι</a:t>
            </a:r>
            <a:r>
              <a:rPr lang="en-US" altLang="en-US" sz="2400" dirty="0"/>
              <a:t> 2GHz, </a:t>
            </a:r>
            <a:r>
              <a:rPr lang="el-GR" altLang="en-US" sz="2400" dirty="0"/>
              <a:t>χρόνος </a:t>
            </a:r>
            <a:r>
              <a:rPr lang="en-US" altLang="en-US" sz="2400" dirty="0"/>
              <a:t>CPU 10s</a:t>
            </a:r>
          </a:p>
          <a:p>
            <a:pPr eaLnBrk="1" hangingPunct="1"/>
            <a:r>
              <a:rPr lang="el-GR" altLang="en-US" sz="2400" dirty="0"/>
              <a:t>Σχεδίαση του υπολογιστή </a:t>
            </a:r>
            <a:r>
              <a:rPr lang="en-US" altLang="en-US" sz="2400" dirty="0"/>
              <a:t>B</a:t>
            </a:r>
          </a:p>
          <a:p>
            <a:pPr lvl="1" eaLnBrk="1" hangingPunct="1"/>
            <a:r>
              <a:rPr lang="el-GR" altLang="en-US" sz="2000" dirty="0"/>
              <a:t>Στόχος είναι χρόνος </a:t>
            </a:r>
            <a:r>
              <a:rPr lang="en-US" altLang="en-US" sz="2000" dirty="0"/>
              <a:t>CPU 6s </a:t>
            </a:r>
          </a:p>
          <a:p>
            <a:pPr lvl="1" eaLnBrk="1" hangingPunct="1"/>
            <a:r>
              <a:rPr lang="el-GR" altLang="en-US" sz="2000" dirty="0"/>
              <a:t>Μπορεί το ρολόι να είναι ταχύτερο, αλλά προκαλεί αύξηση των κύκλων </a:t>
            </a:r>
            <a:r>
              <a:rPr lang="en-US" altLang="en-US" sz="2000" dirty="0"/>
              <a:t>1.2 × </a:t>
            </a:r>
            <a:r>
              <a:rPr lang="el-GR" altLang="en-US" sz="2000" dirty="0"/>
              <a:t>κύκλοι ρολογιού</a:t>
            </a:r>
            <a:endParaRPr lang="en-US" altLang="en-US" sz="2000" dirty="0"/>
          </a:p>
          <a:p>
            <a:pPr eaLnBrk="1" hangingPunct="1"/>
            <a:r>
              <a:rPr lang="el-GR" altLang="en-US" sz="2400" dirty="0"/>
              <a:t>Πόσο ταχύτερο μπορεί να είναι το ρολόι του Β</a:t>
            </a:r>
            <a:r>
              <a:rPr lang="en-US" altLang="en-US" sz="2400" dirty="0"/>
              <a:t>;</a:t>
            </a:r>
          </a:p>
        </p:txBody>
      </p:sp>
      <p:graphicFrame>
        <p:nvGraphicFramePr>
          <p:cNvPr id="28677" name="Object 4">
            <a:extLst>
              <a:ext uri="{FF2B5EF4-FFF2-40B4-BE49-F238E27FC236}">
                <a16:creationId xmlns:a16="http://schemas.microsoft.com/office/drawing/2014/main" id="{3BBFBACE-5CE4-B342-9756-837987A41806}"/>
              </a:ext>
            </a:extLst>
          </p:cNvPr>
          <p:cNvGraphicFramePr>
            <a:graphicFrameLocks noChangeAspect="1"/>
          </p:cNvGraphicFramePr>
          <p:nvPr/>
        </p:nvGraphicFramePr>
        <p:xfrm>
          <a:off x="436563" y="3500438"/>
          <a:ext cx="8442325" cy="2665412"/>
        </p:xfrm>
        <a:graphic>
          <a:graphicData uri="http://schemas.openxmlformats.org/presentationml/2006/ole">
            <mc:AlternateContent xmlns:mc="http://schemas.openxmlformats.org/markup-compatibility/2006">
              <mc:Choice xmlns:v="urn:schemas-microsoft-com:vml" Requires="v">
                <p:oleObj spid="_x0000_s41995" name="Equation" r:id="rId4" imgW="98298000" imgH="31013400" progId="Equation.3">
                  <p:embed/>
                </p:oleObj>
              </mc:Choice>
              <mc:Fallback>
                <p:oleObj name="Equation" r:id="rId4" imgW="98298000" imgH="31013400" progId="Equation.3">
                  <p:embed/>
                  <p:pic>
                    <p:nvPicPr>
                      <p:cNvPr id="28677" name="Object 4">
                        <a:extLst>
                          <a:ext uri="{FF2B5EF4-FFF2-40B4-BE49-F238E27FC236}">
                            <a16:creationId xmlns:a16="http://schemas.microsoft.com/office/drawing/2014/main" id="{3BBFBACE-5CE4-B342-9756-837987A41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3500438"/>
                        <a:ext cx="84423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2 - Θέση αριθμού διαφάνειας">
            <a:extLst>
              <a:ext uri="{FF2B5EF4-FFF2-40B4-BE49-F238E27FC236}">
                <a16:creationId xmlns:a16="http://schemas.microsoft.com/office/drawing/2014/main" id="{0394AE6E-69B6-B843-81FF-3DF234383910}"/>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72</a:t>
            </a:fld>
            <a:endParaRPr lang="en-US" sz="1600" dirty="0">
              <a:latin typeface="Calibri" charset="0"/>
            </a:endParaRPr>
          </a:p>
        </p:txBody>
      </p:sp>
    </p:spTree>
    <p:extLst>
      <p:ext uri="{BB962C8B-B14F-4D97-AF65-F5344CB8AC3E}">
        <p14:creationId xmlns:p14="http://schemas.microsoft.com/office/powerpoint/2010/main" val="3194757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709AE922-7D33-1B45-B4F0-DAD62071B899}"/>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Πλήθος εντολών και </a:t>
            </a:r>
            <a:r>
              <a:rPr lang="en-US" altLang="en-US" dirty="0">
                <a:latin typeface="Arial" panose="020B0604020202020204" pitchFamily="34" charset="0"/>
                <a:cs typeface="Arial" panose="020B0604020202020204" pitchFamily="34" charset="0"/>
              </a:rPr>
              <a:t>CPI</a:t>
            </a:r>
            <a:endParaRPr lang="en-AU" altLang="en-US" dirty="0">
              <a:latin typeface="Arial" panose="020B0604020202020204" pitchFamily="34" charset="0"/>
              <a:cs typeface="Arial" panose="020B0604020202020204" pitchFamily="34" charset="0"/>
            </a:endParaRPr>
          </a:p>
        </p:txBody>
      </p:sp>
      <p:sp>
        <p:nvSpPr>
          <p:cNvPr id="29700" name="Rectangle 3">
            <a:extLst>
              <a:ext uri="{FF2B5EF4-FFF2-40B4-BE49-F238E27FC236}">
                <a16:creationId xmlns:a16="http://schemas.microsoft.com/office/drawing/2014/main" id="{C6868BC1-E1C6-6446-9AF3-652ED3286DA0}"/>
              </a:ext>
            </a:extLst>
          </p:cNvPr>
          <p:cNvSpPr>
            <a:spLocks noGrp="1" noChangeArrowheads="1"/>
          </p:cNvSpPr>
          <p:nvPr>
            <p:ph type="body" idx="1"/>
          </p:nvPr>
        </p:nvSpPr>
        <p:spPr>
          <a:xfrm>
            <a:off x="1182688" y="3462338"/>
            <a:ext cx="7772400" cy="2774950"/>
          </a:xfrm>
        </p:spPr>
        <p:txBody>
          <a:bodyPr/>
          <a:lstStyle/>
          <a:p>
            <a:pPr eaLnBrk="1" hangingPunct="1">
              <a:lnSpc>
                <a:spcPct val="90000"/>
              </a:lnSpc>
            </a:pPr>
            <a:r>
              <a:rPr lang="el-GR" altLang="en-US" sz="2400"/>
              <a:t>Πλήθος εντολών (</a:t>
            </a:r>
            <a:r>
              <a:rPr lang="en-US" altLang="en-US" sz="2400"/>
              <a:t>Instruction Count</a:t>
            </a:r>
            <a:r>
              <a:rPr lang="el-GR" altLang="en-US" sz="2400"/>
              <a:t>) προγράμματος</a:t>
            </a:r>
            <a:endParaRPr lang="en-US" altLang="en-US" sz="2400"/>
          </a:p>
          <a:p>
            <a:pPr lvl="1" eaLnBrk="1" hangingPunct="1">
              <a:lnSpc>
                <a:spcPct val="90000"/>
              </a:lnSpc>
            </a:pPr>
            <a:r>
              <a:rPr lang="el-GR" altLang="en-US" sz="2000"/>
              <a:t>Καθορίζεται από το πρόγραμμα, την αρχιτεκτονική συνόλου εντολών (</a:t>
            </a:r>
            <a:r>
              <a:rPr lang="en-US" altLang="en-US" sz="2000"/>
              <a:t>ISA</a:t>
            </a:r>
            <a:r>
              <a:rPr lang="el-GR" altLang="en-US" sz="2000"/>
              <a:t>), και το μεταγλωττιστή</a:t>
            </a:r>
            <a:endParaRPr lang="en-US" altLang="en-US" sz="2000"/>
          </a:p>
          <a:p>
            <a:pPr eaLnBrk="1" hangingPunct="1">
              <a:lnSpc>
                <a:spcPct val="90000"/>
              </a:lnSpc>
            </a:pPr>
            <a:r>
              <a:rPr lang="el-GR" altLang="en-US" sz="2400"/>
              <a:t>Μέσος αριθμός κύκλων ανά εντολή (</a:t>
            </a:r>
            <a:r>
              <a:rPr lang="en-US" altLang="en-US" sz="2400"/>
              <a:t>CPI</a:t>
            </a:r>
            <a:r>
              <a:rPr lang="el-GR" altLang="en-US" sz="2400"/>
              <a:t> – </a:t>
            </a:r>
            <a:r>
              <a:rPr lang="en-US" altLang="en-US" sz="2400"/>
              <a:t>clocks per instruction)</a:t>
            </a:r>
          </a:p>
          <a:p>
            <a:pPr lvl="1" eaLnBrk="1" hangingPunct="1">
              <a:lnSpc>
                <a:spcPct val="90000"/>
              </a:lnSpc>
            </a:pPr>
            <a:r>
              <a:rPr lang="el-GR" altLang="en-US" sz="2000"/>
              <a:t>Καθορίζεται από το υλικό της </a:t>
            </a:r>
            <a:r>
              <a:rPr lang="en-US" altLang="en-US" sz="2000"/>
              <a:t>CPU</a:t>
            </a:r>
          </a:p>
          <a:p>
            <a:pPr lvl="1" eaLnBrk="1" hangingPunct="1">
              <a:lnSpc>
                <a:spcPct val="90000"/>
              </a:lnSpc>
            </a:pPr>
            <a:r>
              <a:rPr lang="el-GR" altLang="en-US" sz="2000"/>
              <a:t>Αν οι διαφορετικές εντολές έχουν διαφορετικό </a:t>
            </a:r>
            <a:r>
              <a:rPr lang="en-US" altLang="en-US" sz="2000"/>
              <a:t>CPI</a:t>
            </a:r>
          </a:p>
          <a:p>
            <a:pPr lvl="2" eaLnBrk="1" hangingPunct="1">
              <a:lnSpc>
                <a:spcPct val="90000"/>
              </a:lnSpc>
            </a:pPr>
            <a:r>
              <a:rPr lang="el-GR" altLang="en-US" sz="1800"/>
              <a:t>Το μέσο </a:t>
            </a:r>
            <a:r>
              <a:rPr lang="en-US" altLang="en-US" sz="1800"/>
              <a:t>CPI </a:t>
            </a:r>
            <a:r>
              <a:rPr lang="el-GR" altLang="en-US" sz="1800"/>
              <a:t>επηρεάζεται από το μίγμα των εντολών</a:t>
            </a:r>
            <a:endParaRPr lang="en-AU" altLang="en-US" sz="1800"/>
          </a:p>
        </p:txBody>
      </p:sp>
      <p:graphicFrame>
        <p:nvGraphicFramePr>
          <p:cNvPr id="29701" name="Object 4">
            <a:extLst>
              <a:ext uri="{FF2B5EF4-FFF2-40B4-BE49-F238E27FC236}">
                <a16:creationId xmlns:a16="http://schemas.microsoft.com/office/drawing/2014/main" id="{EAF4B53D-3ADE-7C44-AED1-140C97D2EEAB}"/>
              </a:ext>
            </a:extLst>
          </p:cNvPr>
          <p:cNvGraphicFramePr>
            <a:graphicFrameLocks noChangeAspect="1"/>
          </p:cNvGraphicFramePr>
          <p:nvPr/>
        </p:nvGraphicFramePr>
        <p:xfrm>
          <a:off x="179388" y="1389063"/>
          <a:ext cx="8743950" cy="1760537"/>
        </p:xfrm>
        <a:graphic>
          <a:graphicData uri="http://schemas.openxmlformats.org/presentationml/2006/ole">
            <mc:AlternateContent xmlns:mc="http://schemas.openxmlformats.org/markup-compatibility/2006">
              <mc:Choice xmlns:v="urn:schemas-microsoft-com:vml" Requires="v">
                <p:oleObj spid="_x0000_s44042" name="Equation" r:id="rId4" imgW="100063300" imgH="20193000" progId="Equation.3">
                  <p:embed/>
                </p:oleObj>
              </mc:Choice>
              <mc:Fallback>
                <p:oleObj name="Equation" r:id="rId4" imgW="100063300" imgH="20193000" progId="Equation.3">
                  <p:embed/>
                  <p:pic>
                    <p:nvPicPr>
                      <p:cNvPr id="29701" name="Object 4">
                        <a:extLst>
                          <a:ext uri="{FF2B5EF4-FFF2-40B4-BE49-F238E27FC236}">
                            <a16:creationId xmlns:a16="http://schemas.microsoft.com/office/drawing/2014/main" id="{EAF4B53D-3ADE-7C44-AED1-140C97D2E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389063"/>
                        <a:ext cx="874395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2 - Θέση αριθμού διαφάνειας">
            <a:extLst>
              <a:ext uri="{FF2B5EF4-FFF2-40B4-BE49-F238E27FC236}">
                <a16:creationId xmlns:a16="http://schemas.microsoft.com/office/drawing/2014/main" id="{8A49C6A7-D644-2446-A148-7A66B474440F}"/>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73</a:t>
            </a:fld>
            <a:endParaRPr lang="en-US" sz="1600" dirty="0">
              <a:latin typeface="Calibri" charset="0"/>
            </a:endParaRPr>
          </a:p>
        </p:txBody>
      </p:sp>
    </p:spTree>
    <p:extLst>
      <p:ext uri="{BB962C8B-B14F-4D97-AF65-F5344CB8AC3E}">
        <p14:creationId xmlns:p14="http://schemas.microsoft.com/office/powerpoint/2010/main" val="905722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7A9FD897-35FD-FD4B-AFDC-08C47D1454BA}"/>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Παράδειγμα </a:t>
            </a:r>
            <a:r>
              <a:rPr lang="en-US" altLang="en-US" dirty="0">
                <a:latin typeface="Arial" panose="020B0604020202020204" pitchFamily="34" charset="0"/>
                <a:cs typeface="Arial" panose="020B0604020202020204" pitchFamily="34" charset="0"/>
              </a:rPr>
              <a:t>CPI</a:t>
            </a:r>
            <a:endParaRPr lang="en-AU" altLang="en-US" dirty="0">
              <a:latin typeface="Arial" panose="020B0604020202020204" pitchFamily="34" charset="0"/>
              <a:cs typeface="Arial" panose="020B0604020202020204" pitchFamily="34" charset="0"/>
            </a:endParaRPr>
          </a:p>
        </p:txBody>
      </p:sp>
      <p:sp>
        <p:nvSpPr>
          <p:cNvPr id="30724" name="Rectangle 3">
            <a:extLst>
              <a:ext uri="{FF2B5EF4-FFF2-40B4-BE49-F238E27FC236}">
                <a16:creationId xmlns:a16="http://schemas.microsoft.com/office/drawing/2014/main" id="{7FB5148B-E4FA-BC47-8FC3-50F05CAF618B}"/>
              </a:ext>
            </a:extLst>
          </p:cNvPr>
          <p:cNvSpPr>
            <a:spLocks noGrp="1" noChangeArrowheads="1"/>
          </p:cNvSpPr>
          <p:nvPr>
            <p:ph type="body" idx="1"/>
          </p:nvPr>
        </p:nvSpPr>
        <p:spPr>
          <a:xfrm>
            <a:off x="684213" y="1125538"/>
            <a:ext cx="8270875" cy="2016125"/>
          </a:xfrm>
        </p:spPr>
        <p:txBody>
          <a:bodyPr/>
          <a:lstStyle/>
          <a:p>
            <a:pPr eaLnBrk="1" hangingPunct="1">
              <a:lnSpc>
                <a:spcPct val="90000"/>
              </a:lnSpc>
            </a:pPr>
            <a:r>
              <a:rPr lang="el-GR" altLang="en-US" sz="2800"/>
              <a:t>Υπολογιστής</a:t>
            </a:r>
            <a:r>
              <a:rPr lang="en-US" altLang="en-US" sz="2800"/>
              <a:t> A: Cycle Time = 250ps, CPI = 2.0</a:t>
            </a:r>
          </a:p>
          <a:p>
            <a:pPr eaLnBrk="1" hangingPunct="1">
              <a:lnSpc>
                <a:spcPct val="90000"/>
              </a:lnSpc>
            </a:pPr>
            <a:r>
              <a:rPr lang="el-GR" altLang="en-US" sz="2800"/>
              <a:t>Υπολογιστής</a:t>
            </a:r>
            <a:r>
              <a:rPr lang="en-US" altLang="en-US" sz="2800"/>
              <a:t> B: Cycle Time = 500ps, CPI = 1.2</a:t>
            </a:r>
          </a:p>
          <a:p>
            <a:pPr eaLnBrk="1" hangingPunct="1">
              <a:lnSpc>
                <a:spcPct val="90000"/>
              </a:lnSpc>
            </a:pPr>
            <a:r>
              <a:rPr lang="el-GR" altLang="en-US" sz="2800"/>
              <a:t>Ίδια αρχιτεκτονική συνόλου εντολών (</a:t>
            </a:r>
            <a:r>
              <a:rPr lang="en-US" altLang="en-US" sz="2800"/>
              <a:t>ISA</a:t>
            </a:r>
            <a:r>
              <a:rPr lang="el-GR" altLang="en-US" sz="2800"/>
              <a:t>)</a:t>
            </a:r>
            <a:endParaRPr lang="en-US" altLang="en-US" sz="2800"/>
          </a:p>
          <a:p>
            <a:pPr eaLnBrk="1" hangingPunct="1">
              <a:lnSpc>
                <a:spcPct val="90000"/>
              </a:lnSpc>
            </a:pPr>
            <a:r>
              <a:rPr lang="el-GR" altLang="en-US" sz="2800"/>
              <a:t>Ποιος είναι ταχύτερος, και κατά πόσο</a:t>
            </a:r>
            <a:r>
              <a:rPr lang="en-US" altLang="en-US" sz="2800"/>
              <a:t>;</a:t>
            </a:r>
            <a:endParaRPr lang="en-AU" altLang="en-US" sz="2800"/>
          </a:p>
        </p:txBody>
      </p:sp>
      <p:graphicFrame>
        <p:nvGraphicFramePr>
          <p:cNvPr id="30725" name="Object 4">
            <a:extLst>
              <a:ext uri="{FF2B5EF4-FFF2-40B4-BE49-F238E27FC236}">
                <a16:creationId xmlns:a16="http://schemas.microsoft.com/office/drawing/2014/main" id="{A9E5C73A-A9C3-1843-A302-5476A6AE9E3A}"/>
              </a:ext>
            </a:extLst>
          </p:cNvPr>
          <p:cNvGraphicFramePr>
            <a:graphicFrameLocks noChangeAspect="1"/>
          </p:cNvGraphicFramePr>
          <p:nvPr/>
        </p:nvGraphicFramePr>
        <p:xfrm>
          <a:off x="673100" y="3141663"/>
          <a:ext cx="7821613" cy="2997200"/>
        </p:xfrm>
        <a:graphic>
          <a:graphicData uri="http://schemas.openxmlformats.org/presentationml/2006/ole">
            <mc:AlternateContent xmlns:mc="http://schemas.openxmlformats.org/markup-compatibility/2006">
              <mc:Choice xmlns:v="urn:schemas-microsoft-com:vml" Requires="v">
                <p:oleObj spid="_x0000_s46090" name="Equation" r:id="rId4" imgW="90106500" imgH="34518600" progId="Equation.3">
                  <p:embed/>
                </p:oleObj>
              </mc:Choice>
              <mc:Fallback>
                <p:oleObj name="Equation" r:id="rId4" imgW="90106500" imgH="34518600" progId="Equation.3">
                  <p:embed/>
                  <p:pic>
                    <p:nvPicPr>
                      <p:cNvPr id="30725" name="Object 4">
                        <a:extLst>
                          <a:ext uri="{FF2B5EF4-FFF2-40B4-BE49-F238E27FC236}">
                            <a16:creationId xmlns:a16="http://schemas.microsoft.com/office/drawing/2014/main" id="{A9E5C73A-A9C3-1843-A302-5476A6AE9E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3141663"/>
                        <a:ext cx="78216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AutoShape 5">
            <a:extLst>
              <a:ext uri="{FF2B5EF4-FFF2-40B4-BE49-F238E27FC236}">
                <a16:creationId xmlns:a16="http://schemas.microsoft.com/office/drawing/2014/main" id="{9E3546DB-41C0-A94A-96F7-2D8DDBABA5A0}"/>
              </a:ext>
            </a:extLst>
          </p:cNvPr>
          <p:cNvSpPr>
            <a:spLocks/>
          </p:cNvSpPr>
          <p:nvPr/>
        </p:nvSpPr>
        <p:spPr bwMode="auto">
          <a:xfrm>
            <a:off x="7164388" y="3717925"/>
            <a:ext cx="1722437" cy="360363"/>
          </a:xfrm>
          <a:prstGeom prst="borderCallout1">
            <a:avLst>
              <a:gd name="adj1" fmla="val 31718"/>
              <a:gd name="adj2" fmla="val -4426"/>
              <a:gd name="adj3" fmla="val 48019"/>
              <a:gd name="adj4" fmla="val -55574"/>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800" dirty="0"/>
              <a:t>A </a:t>
            </a:r>
            <a:r>
              <a:rPr lang="el-GR" altLang="en-US" sz="1800" dirty="0"/>
              <a:t>ταχύτερος</a:t>
            </a:r>
            <a:r>
              <a:rPr lang="en-US" altLang="en-US" sz="1800" dirty="0"/>
              <a:t>…</a:t>
            </a:r>
            <a:endParaRPr lang="en-AU" altLang="en-US" sz="1800" dirty="0"/>
          </a:p>
        </p:txBody>
      </p:sp>
      <p:sp>
        <p:nvSpPr>
          <p:cNvPr id="30727" name="AutoShape 6">
            <a:extLst>
              <a:ext uri="{FF2B5EF4-FFF2-40B4-BE49-F238E27FC236}">
                <a16:creationId xmlns:a16="http://schemas.microsoft.com/office/drawing/2014/main" id="{67D5AEB1-6BEE-5147-A595-04FE202FEA0F}"/>
              </a:ext>
            </a:extLst>
          </p:cNvPr>
          <p:cNvSpPr>
            <a:spLocks/>
          </p:cNvSpPr>
          <p:nvPr/>
        </p:nvSpPr>
        <p:spPr bwMode="auto">
          <a:xfrm>
            <a:off x="7164388" y="5518150"/>
            <a:ext cx="1722437" cy="360363"/>
          </a:xfrm>
          <a:prstGeom prst="borderCallout1">
            <a:avLst>
              <a:gd name="adj1" fmla="val 31718"/>
              <a:gd name="adj2" fmla="val -4426"/>
              <a:gd name="adj3" fmla="val 22468"/>
              <a:gd name="adj4" fmla="val -129403"/>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800" dirty="0"/>
              <a:t>…</a:t>
            </a:r>
            <a:r>
              <a:rPr lang="el-GR" altLang="en-US" sz="1800" dirty="0"/>
              <a:t>κατά τόσο</a:t>
            </a:r>
            <a:endParaRPr lang="en-AU" altLang="en-US" sz="1800" dirty="0"/>
          </a:p>
        </p:txBody>
      </p:sp>
      <p:sp>
        <p:nvSpPr>
          <p:cNvPr id="8" name="2 - Θέση αριθμού διαφάνειας">
            <a:extLst>
              <a:ext uri="{FF2B5EF4-FFF2-40B4-BE49-F238E27FC236}">
                <a16:creationId xmlns:a16="http://schemas.microsoft.com/office/drawing/2014/main" id="{4B03008D-1EDE-1146-B491-D43C7089CE7E}"/>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74</a:t>
            </a:fld>
            <a:endParaRPr lang="en-US" sz="1600" dirty="0">
              <a:latin typeface="Calibri" charset="0"/>
            </a:endParaRPr>
          </a:p>
        </p:txBody>
      </p:sp>
    </p:spTree>
    <p:extLst>
      <p:ext uri="{BB962C8B-B14F-4D97-AF65-F5344CB8AC3E}">
        <p14:creationId xmlns:p14="http://schemas.microsoft.com/office/powerpoint/2010/main" val="1440275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99E6DFB-F8F7-564F-8A88-7E5BED2AFA9B}"/>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Το </a:t>
            </a:r>
            <a:r>
              <a:rPr lang="en-US" altLang="en-US" dirty="0">
                <a:latin typeface="Arial" panose="020B0604020202020204" pitchFamily="34" charset="0"/>
                <a:cs typeface="Arial" panose="020B0604020202020204" pitchFamily="34" charset="0"/>
              </a:rPr>
              <a:t>CPI </a:t>
            </a:r>
            <a:r>
              <a:rPr lang="el-GR" altLang="en-US" dirty="0">
                <a:latin typeface="Arial" panose="020B0604020202020204" pitchFamily="34" charset="0"/>
                <a:cs typeface="Arial" panose="020B0604020202020204" pitchFamily="34" charset="0"/>
              </a:rPr>
              <a:t>με λεπτομέρεια</a:t>
            </a:r>
            <a:endParaRPr lang="en-AU" altLang="en-US" dirty="0">
              <a:latin typeface="Arial" panose="020B0604020202020204" pitchFamily="34" charset="0"/>
              <a:cs typeface="Arial" panose="020B0604020202020204" pitchFamily="34" charset="0"/>
            </a:endParaRPr>
          </a:p>
        </p:txBody>
      </p:sp>
      <p:sp>
        <p:nvSpPr>
          <p:cNvPr id="31748" name="Rectangle 3">
            <a:extLst>
              <a:ext uri="{FF2B5EF4-FFF2-40B4-BE49-F238E27FC236}">
                <a16:creationId xmlns:a16="http://schemas.microsoft.com/office/drawing/2014/main" id="{7BF7843B-28DF-864A-81B7-07D1479569A6}"/>
              </a:ext>
            </a:extLst>
          </p:cNvPr>
          <p:cNvSpPr>
            <a:spLocks noGrp="1" noChangeArrowheads="1"/>
          </p:cNvSpPr>
          <p:nvPr>
            <p:ph type="body" idx="1"/>
          </p:nvPr>
        </p:nvSpPr>
        <p:spPr>
          <a:xfrm>
            <a:off x="684213" y="1125538"/>
            <a:ext cx="8270875" cy="1228725"/>
          </a:xfrm>
        </p:spPr>
        <p:txBody>
          <a:bodyPr/>
          <a:lstStyle/>
          <a:p>
            <a:pPr eaLnBrk="1" hangingPunct="1"/>
            <a:r>
              <a:rPr lang="el-GR" altLang="en-US"/>
              <a:t>Αν διαφορετικές κατηγορίες εντολών διαρκούν διαφορετικό αριθμό κύκλων</a:t>
            </a:r>
            <a:endParaRPr lang="en-AU" altLang="en-US"/>
          </a:p>
        </p:txBody>
      </p:sp>
      <p:graphicFrame>
        <p:nvGraphicFramePr>
          <p:cNvPr id="31749" name="Object 4">
            <a:extLst>
              <a:ext uri="{FF2B5EF4-FFF2-40B4-BE49-F238E27FC236}">
                <a16:creationId xmlns:a16="http://schemas.microsoft.com/office/drawing/2014/main" id="{9F70C096-8562-9744-AFF0-BB66893A9595}"/>
              </a:ext>
            </a:extLst>
          </p:cNvPr>
          <p:cNvGraphicFramePr>
            <a:graphicFrameLocks noChangeAspect="1"/>
          </p:cNvGraphicFramePr>
          <p:nvPr/>
        </p:nvGraphicFramePr>
        <p:xfrm>
          <a:off x="1227138" y="2420938"/>
          <a:ext cx="6846887" cy="949325"/>
        </p:xfrm>
        <a:graphic>
          <a:graphicData uri="http://schemas.openxmlformats.org/presentationml/2006/ole">
            <mc:AlternateContent xmlns:mc="http://schemas.openxmlformats.org/markup-compatibility/2006">
              <mc:Choice xmlns:v="urn:schemas-microsoft-com:vml" Requires="v">
                <p:oleObj spid="_x0000_s48147" name="Equation" r:id="rId4" imgW="71678800" imgH="9944100" progId="Equation.3">
                  <p:embed/>
                </p:oleObj>
              </mc:Choice>
              <mc:Fallback>
                <p:oleObj name="Equation" r:id="rId4" imgW="71678800" imgH="9944100" progId="Equation.3">
                  <p:embed/>
                  <p:pic>
                    <p:nvPicPr>
                      <p:cNvPr id="31749" name="Object 4">
                        <a:extLst>
                          <a:ext uri="{FF2B5EF4-FFF2-40B4-BE49-F238E27FC236}">
                            <a16:creationId xmlns:a16="http://schemas.microsoft.com/office/drawing/2014/main" id="{9F70C096-8562-9744-AFF0-BB66893A9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138" y="2420938"/>
                        <a:ext cx="68468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Rectangle 5">
            <a:extLst>
              <a:ext uri="{FF2B5EF4-FFF2-40B4-BE49-F238E27FC236}">
                <a16:creationId xmlns:a16="http://schemas.microsoft.com/office/drawing/2014/main" id="{D53B88EA-5EE3-E943-926A-3427691B6632}"/>
              </a:ext>
            </a:extLst>
          </p:cNvPr>
          <p:cNvSpPr>
            <a:spLocks noChangeArrowheads="1"/>
          </p:cNvSpPr>
          <p:nvPr/>
        </p:nvSpPr>
        <p:spPr bwMode="auto">
          <a:xfrm>
            <a:off x="1182688" y="3573463"/>
            <a:ext cx="777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3200"/>
              <a:t>Σταθμισμένο </a:t>
            </a:r>
            <a:r>
              <a:rPr lang="en-US" altLang="en-US" sz="3200"/>
              <a:t>(weighted</a:t>
            </a:r>
            <a:r>
              <a:rPr lang="el-GR" altLang="en-US" sz="3200"/>
              <a:t>) μέσο </a:t>
            </a:r>
            <a:r>
              <a:rPr lang="en-US" altLang="en-US" sz="3200"/>
              <a:t>CPI</a:t>
            </a:r>
            <a:endParaRPr lang="en-AU" altLang="en-US" sz="3200"/>
          </a:p>
        </p:txBody>
      </p:sp>
      <p:graphicFrame>
        <p:nvGraphicFramePr>
          <p:cNvPr id="31751" name="Object 6">
            <a:extLst>
              <a:ext uri="{FF2B5EF4-FFF2-40B4-BE49-F238E27FC236}">
                <a16:creationId xmlns:a16="http://schemas.microsoft.com/office/drawing/2014/main" id="{45D444C2-8D6D-EA43-95F9-232B9BDF7122}"/>
              </a:ext>
            </a:extLst>
          </p:cNvPr>
          <p:cNvGraphicFramePr>
            <a:graphicFrameLocks noChangeAspect="1"/>
          </p:cNvGraphicFramePr>
          <p:nvPr/>
        </p:nvGraphicFramePr>
        <p:xfrm>
          <a:off x="644525" y="4265613"/>
          <a:ext cx="7993063" cy="1004887"/>
        </p:xfrm>
        <a:graphic>
          <a:graphicData uri="http://schemas.openxmlformats.org/presentationml/2006/ole">
            <mc:AlternateContent xmlns:mc="http://schemas.openxmlformats.org/markup-compatibility/2006">
              <mc:Choice xmlns:v="urn:schemas-microsoft-com:vml" Requires="v">
                <p:oleObj spid="_x0000_s48148" name="Equation" r:id="rId6" imgW="83680300" imgH="10528300" progId="Equation.3">
                  <p:embed/>
                </p:oleObj>
              </mc:Choice>
              <mc:Fallback>
                <p:oleObj name="Equation" r:id="rId6" imgW="83680300" imgH="10528300" progId="Equation.3">
                  <p:embed/>
                  <p:pic>
                    <p:nvPicPr>
                      <p:cNvPr id="31751" name="Object 6">
                        <a:extLst>
                          <a:ext uri="{FF2B5EF4-FFF2-40B4-BE49-F238E27FC236}">
                            <a16:creationId xmlns:a16="http://schemas.microsoft.com/office/drawing/2014/main" id="{45D444C2-8D6D-EA43-95F9-232B9BDF7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25" y="4265613"/>
                        <a:ext cx="79930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2" name="AutoShape 7">
            <a:extLst>
              <a:ext uri="{FF2B5EF4-FFF2-40B4-BE49-F238E27FC236}">
                <a16:creationId xmlns:a16="http://schemas.microsoft.com/office/drawing/2014/main" id="{FA36EDA1-A508-F64F-9D8D-1C0F946A05EC}"/>
              </a:ext>
            </a:extLst>
          </p:cNvPr>
          <p:cNvSpPr>
            <a:spLocks/>
          </p:cNvSpPr>
          <p:nvPr/>
        </p:nvSpPr>
        <p:spPr bwMode="auto">
          <a:xfrm rot="5400000">
            <a:off x="6947694" y="4293394"/>
            <a:ext cx="215900" cy="2376488"/>
          </a:xfrm>
          <a:prstGeom prst="rightBrace">
            <a:avLst>
              <a:gd name="adj1" fmla="val 9172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l-GR" altLang="en-US"/>
          </a:p>
        </p:txBody>
      </p:sp>
      <p:sp>
        <p:nvSpPr>
          <p:cNvPr id="31753" name="Text Box 8">
            <a:extLst>
              <a:ext uri="{FF2B5EF4-FFF2-40B4-BE49-F238E27FC236}">
                <a16:creationId xmlns:a16="http://schemas.microsoft.com/office/drawing/2014/main" id="{A7A2C9F7-A6D2-E44A-A6B3-74525A6DE4DA}"/>
              </a:ext>
            </a:extLst>
          </p:cNvPr>
          <p:cNvSpPr txBox="1">
            <a:spLocks noChangeArrowheads="1"/>
          </p:cNvSpPr>
          <p:nvPr/>
        </p:nvSpPr>
        <p:spPr bwMode="auto">
          <a:xfrm>
            <a:off x="5399970" y="5649913"/>
            <a:ext cx="3284361" cy="40011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2000" dirty="0"/>
              <a:t>Σχετική συχνότητα εντολών</a:t>
            </a:r>
            <a:endParaRPr lang="en-AU" altLang="en-US" sz="2000" dirty="0"/>
          </a:p>
        </p:txBody>
      </p:sp>
      <p:sp>
        <p:nvSpPr>
          <p:cNvPr id="10" name="2 - Θέση αριθμού διαφάνειας">
            <a:extLst>
              <a:ext uri="{FF2B5EF4-FFF2-40B4-BE49-F238E27FC236}">
                <a16:creationId xmlns:a16="http://schemas.microsoft.com/office/drawing/2014/main" id="{51D3DA34-73FD-7C4F-84C6-FB32132CA3CE}"/>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75</a:t>
            </a:fld>
            <a:endParaRPr lang="en-US" sz="1600" dirty="0">
              <a:latin typeface="Calibri" charset="0"/>
            </a:endParaRPr>
          </a:p>
        </p:txBody>
      </p:sp>
    </p:spTree>
    <p:extLst>
      <p:ext uri="{BB962C8B-B14F-4D97-AF65-F5344CB8AC3E}">
        <p14:creationId xmlns:p14="http://schemas.microsoft.com/office/powerpoint/2010/main" val="1303612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0040CD09-B931-7D4D-BA32-AB7EEB656C5C}"/>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Παράδειγμα </a:t>
            </a:r>
            <a:r>
              <a:rPr lang="en-US" altLang="en-US" dirty="0">
                <a:latin typeface="Arial" panose="020B0604020202020204" pitchFamily="34" charset="0"/>
                <a:cs typeface="Arial" panose="020B0604020202020204" pitchFamily="34" charset="0"/>
              </a:rPr>
              <a:t>CPI</a:t>
            </a:r>
            <a:endParaRPr lang="en-AU" altLang="en-US" dirty="0">
              <a:latin typeface="Arial" panose="020B0604020202020204" pitchFamily="34" charset="0"/>
              <a:cs typeface="Arial" panose="020B0604020202020204" pitchFamily="34" charset="0"/>
            </a:endParaRPr>
          </a:p>
        </p:txBody>
      </p:sp>
      <p:sp>
        <p:nvSpPr>
          <p:cNvPr id="32772" name="Rectangle 3">
            <a:extLst>
              <a:ext uri="{FF2B5EF4-FFF2-40B4-BE49-F238E27FC236}">
                <a16:creationId xmlns:a16="http://schemas.microsoft.com/office/drawing/2014/main" id="{E84E6635-F712-2E49-B13E-4B7EBBC295E7}"/>
              </a:ext>
            </a:extLst>
          </p:cNvPr>
          <p:cNvSpPr>
            <a:spLocks noGrp="1" noChangeArrowheads="1"/>
          </p:cNvSpPr>
          <p:nvPr>
            <p:ph type="body" idx="1"/>
          </p:nvPr>
        </p:nvSpPr>
        <p:spPr>
          <a:xfrm>
            <a:off x="684213" y="836712"/>
            <a:ext cx="8270875" cy="996950"/>
          </a:xfrm>
        </p:spPr>
        <p:txBody>
          <a:bodyPr/>
          <a:lstStyle/>
          <a:p>
            <a:pPr eaLnBrk="1" hangingPunct="1">
              <a:lnSpc>
                <a:spcPct val="90000"/>
              </a:lnSpc>
            </a:pPr>
            <a:r>
              <a:rPr lang="el-GR" altLang="en-US" sz="2800" dirty="0"/>
              <a:t>Εναλλακτικές ακολουθίες μεταγλωττισμένου κώδικα με εντολές τριών κατηγοριών</a:t>
            </a:r>
            <a:r>
              <a:rPr lang="en-US" altLang="en-US" sz="2800" dirty="0"/>
              <a:t> A, B, C</a:t>
            </a:r>
            <a:endParaRPr lang="en-AU" altLang="en-US" sz="2800" dirty="0"/>
          </a:p>
        </p:txBody>
      </p:sp>
      <p:graphicFrame>
        <p:nvGraphicFramePr>
          <p:cNvPr id="32810" name="Group 42">
            <a:extLst>
              <a:ext uri="{FF2B5EF4-FFF2-40B4-BE49-F238E27FC236}">
                <a16:creationId xmlns:a16="http://schemas.microsoft.com/office/drawing/2014/main" id="{890EC97B-0907-164A-A733-6C31766B1CBA}"/>
              </a:ext>
            </a:extLst>
          </p:cNvPr>
          <p:cNvGraphicFramePr>
            <a:graphicFrameLocks noGrp="1"/>
          </p:cNvGraphicFramePr>
          <p:nvPr>
            <p:extLst>
              <p:ext uri="{D42A27DB-BD31-4B8C-83A1-F6EECF244321}">
                <p14:modId xmlns:p14="http://schemas.microsoft.com/office/powerpoint/2010/main" val="4055636646"/>
              </p:ext>
            </p:extLst>
          </p:nvPr>
        </p:nvGraphicFramePr>
        <p:xfrm>
          <a:off x="971600" y="1700808"/>
          <a:ext cx="7056783" cy="2591370"/>
        </p:xfrm>
        <a:graphic>
          <a:graphicData uri="http://schemas.openxmlformats.org/drawingml/2006/table">
            <a:tbl>
              <a:tblPr/>
              <a:tblGrid>
                <a:gridCol w="2695087">
                  <a:extLst>
                    <a:ext uri="{9D8B030D-6E8A-4147-A177-3AD203B41FA5}">
                      <a16:colId xmlns:a16="http://schemas.microsoft.com/office/drawing/2014/main" val="20000"/>
                    </a:ext>
                  </a:extLst>
                </a:gridCol>
                <a:gridCol w="1462950">
                  <a:extLst>
                    <a:ext uri="{9D8B030D-6E8A-4147-A177-3AD203B41FA5}">
                      <a16:colId xmlns:a16="http://schemas.microsoft.com/office/drawing/2014/main" val="20001"/>
                    </a:ext>
                  </a:extLst>
                </a:gridCol>
                <a:gridCol w="1462950">
                  <a:extLst>
                    <a:ext uri="{9D8B030D-6E8A-4147-A177-3AD203B41FA5}">
                      <a16:colId xmlns:a16="http://schemas.microsoft.com/office/drawing/2014/main" val="20002"/>
                    </a:ext>
                  </a:extLst>
                </a:gridCol>
                <a:gridCol w="1435796">
                  <a:extLst>
                    <a:ext uri="{9D8B030D-6E8A-4147-A177-3AD203B41FA5}">
                      <a16:colId xmlns:a16="http://schemas.microsoft.com/office/drawing/2014/main" val="20003"/>
                    </a:ext>
                  </a:extLst>
                </a:gridCol>
              </a:tblGrid>
              <a:tr h="4678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a:ln>
                            <a:noFill/>
                          </a:ln>
                          <a:solidFill>
                            <a:schemeClr val="tx1"/>
                          </a:solidFill>
                          <a:effectLst/>
                          <a:latin typeface="Arial" charset="0"/>
                        </a:rPr>
                        <a:t>Κατηγορία</a:t>
                      </a:r>
                      <a:endParaRPr kumimoji="0" lang="en-AU" sz="2000" b="0" i="0" u="none" strike="noStrike" cap="none" normalizeH="0" baseline="0">
                        <a:ln>
                          <a:noFill/>
                        </a:ln>
                        <a:solidFill>
                          <a:schemeClr val="tx1"/>
                        </a:solidFill>
                        <a:effectLst/>
                        <a:latin typeface="Arial" charset="0"/>
                      </a:endParaRPr>
                    </a:p>
                  </a:txBody>
                  <a:tcPr marT="45647" marB="456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A</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B</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C</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78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CPI </a:t>
                      </a:r>
                      <a:r>
                        <a:rPr kumimoji="0" lang="el-GR" sz="2000" b="0" i="0" u="none" strike="noStrike" cap="none" normalizeH="0" baseline="0">
                          <a:ln>
                            <a:noFill/>
                          </a:ln>
                          <a:solidFill>
                            <a:schemeClr val="tx1"/>
                          </a:solidFill>
                          <a:effectLst/>
                          <a:latin typeface="Arial" charset="0"/>
                        </a:rPr>
                        <a:t>της κατηγορίας</a:t>
                      </a:r>
                      <a:endParaRPr kumimoji="0" lang="en-AU" sz="2000" b="0" i="0" u="none" strike="noStrike" cap="none" normalizeH="0" baseline="0">
                        <a:ln>
                          <a:noFill/>
                        </a:ln>
                        <a:solidFill>
                          <a:schemeClr val="tx1"/>
                        </a:solidFill>
                        <a:effectLst/>
                        <a:latin typeface="Arial" charset="0"/>
                      </a:endParaRPr>
                    </a:p>
                  </a:txBody>
                  <a:tcPr marT="45647" marB="456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1</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2</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3</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7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a:ln>
                            <a:noFill/>
                          </a:ln>
                          <a:solidFill>
                            <a:schemeClr val="tx1"/>
                          </a:solidFill>
                          <a:effectLst/>
                          <a:latin typeface="Arial" charset="0"/>
                        </a:rPr>
                        <a:t>Πλήθος εντολών (</a:t>
                      </a:r>
                      <a:r>
                        <a:rPr kumimoji="0" lang="en-US" sz="2000" b="0" i="0" u="none" strike="noStrike" cap="none" normalizeH="0" baseline="0">
                          <a:ln>
                            <a:noFill/>
                          </a:ln>
                          <a:solidFill>
                            <a:schemeClr val="tx1"/>
                          </a:solidFill>
                          <a:effectLst/>
                          <a:latin typeface="Arial" charset="0"/>
                        </a:rPr>
                        <a:t>IC</a:t>
                      </a:r>
                      <a:r>
                        <a:rPr kumimoji="0" lang="el-GR" sz="2000" b="0" i="0" u="none" strike="noStrike" cap="none" normalizeH="0" baseline="0">
                          <a:ln>
                            <a:noFill/>
                          </a:ln>
                          <a:solidFill>
                            <a:schemeClr val="tx1"/>
                          </a:solidFill>
                          <a:effectLst/>
                          <a:latin typeface="Arial" charset="0"/>
                        </a:rPr>
                        <a:t>)</a:t>
                      </a:r>
                      <a:r>
                        <a:rPr kumimoji="0" lang="en-US" sz="2000" b="0" i="0" u="none" strike="noStrike" cap="none" normalizeH="0" baseline="0">
                          <a:ln>
                            <a:noFill/>
                          </a:ln>
                          <a:solidFill>
                            <a:schemeClr val="tx1"/>
                          </a:solidFill>
                          <a:effectLst/>
                          <a:latin typeface="Arial" charset="0"/>
                        </a:rPr>
                        <a:t> </a:t>
                      </a:r>
                      <a:r>
                        <a:rPr kumimoji="0" lang="el-GR" sz="2000" b="0" i="0" u="none" strike="noStrike" cap="none" normalizeH="0" baseline="0">
                          <a:ln>
                            <a:noFill/>
                          </a:ln>
                          <a:solidFill>
                            <a:schemeClr val="tx1"/>
                          </a:solidFill>
                          <a:effectLst/>
                          <a:latin typeface="Arial" charset="0"/>
                        </a:rPr>
                        <a:t>ακολουθίας</a:t>
                      </a:r>
                      <a:r>
                        <a:rPr kumimoji="0" lang="en-US" sz="2000" b="0" i="0" u="none" strike="noStrike" cap="none" normalizeH="0" baseline="0">
                          <a:ln>
                            <a:noFill/>
                          </a:ln>
                          <a:solidFill>
                            <a:schemeClr val="tx1"/>
                          </a:solidFill>
                          <a:effectLst/>
                          <a:latin typeface="Arial" charset="0"/>
                        </a:rPr>
                        <a:t> 1</a:t>
                      </a:r>
                    </a:p>
                  </a:txBody>
                  <a:tcPr marT="45647" marB="456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charset="0"/>
                        </a:rPr>
                        <a:t>2</a:t>
                      </a:r>
                      <a:endParaRPr kumimoji="0" lang="en-AU" sz="2000" b="0" i="0" u="none" strike="noStrike" cap="none" normalizeH="0" baseline="0" dirty="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charset="0"/>
                        </a:rPr>
                        <a:t>1</a:t>
                      </a:r>
                      <a:endParaRPr kumimoji="0" lang="en-AU" sz="2000" b="0" i="0" u="none" strike="noStrike" cap="none" normalizeH="0" baseline="0" dirty="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2</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a:ln>
                            <a:noFill/>
                          </a:ln>
                          <a:solidFill>
                            <a:schemeClr val="tx1"/>
                          </a:solidFill>
                          <a:effectLst/>
                          <a:latin typeface="Arial" charset="0"/>
                        </a:rPr>
                        <a:t>Πλήθος εντολών (</a:t>
                      </a:r>
                      <a:r>
                        <a:rPr kumimoji="0" lang="en-US" sz="2000" b="0" i="0" u="none" strike="noStrike" cap="none" normalizeH="0" baseline="0">
                          <a:ln>
                            <a:noFill/>
                          </a:ln>
                          <a:solidFill>
                            <a:schemeClr val="tx1"/>
                          </a:solidFill>
                          <a:effectLst/>
                          <a:latin typeface="Arial" charset="0"/>
                        </a:rPr>
                        <a:t>IC</a:t>
                      </a:r>
                      <a:r>
                        <a:rPr kumimoji="0" lang="el-GR" sz="2000" b="0" i="0" u="none" strike="noStrike" cap="none" normalizeH="0" baseline="0">
                          <a:ln>
                            <a:noFill/>
                          </a:ln>
                          <a:solidFill>
                            <a:schemeClr val="tx1"/>
                          </a:solidFill>
                          <a:effectLst/>
                          <a:latin typeface="Arial" charset="0"/>
                        </a:rPr>
                        <a:t>)</a:t>
                      </a:r>
                      <a:r>
                        <a:rPr kumimoji="0" lang="en-US" sz="2000" b="0" i="0" u="none" strike="noStrike" cap="none" normalizeH="0" baseline="0">
                          <a:ln>
                            <a:noFill/>
                          </a:ln>
                          <a:solidFill>
                            <a:schemeClr val="tx1"/>
                          </a:solidFill>
                          <a:effectLst/>
                          <a:latin typeface="Arial" charset="0"/>
                        </a:rPr>
                        <a:t> </a:t>
                      </a:r>
                      <a:r>
                        <a:rPr kumimoji="0" lang="el-GR" sz="2000" b="0" i="0" u="none" strike="noStrike" cap="none" normalizeH="0" baseline="0">
                          <a:ln>
                            <a:noFill/>
                          </a:ln>
                          <a:solidFill>
                            <a:schemeClr val="tx1"/>
                          </a:solidFill>
                          <a:effectLst/>
                          <a:latin typeface="Arial" charset="0"/>
                        </a:rPr>
                        <a:t> ακολουθίας</a:t>
                      </a:r>
                      <a:r>
                        <a:rPr kumimoji="0" lang="en-US" sz="2000" b="0" i="0" u="none" strike="noStrike" cap="none" normalizeH="0" baseline="0">
                          <a:ln>
                            <a:noFill/>
                          </a:ln>
                          <a:solidFill>
                            <a:schemeClr val="tx1"/>
                          </a:solidFill>
                          <a:effectLst/>
                          <a:latin typeface="Arial" charset="0"/>
                        </a:rPr>
                        <a:t> 2</a:t>
                      </a:r>
                      <a:endParaRPr kumimoji="0" lang="en-AU" sz="2000" b="0" i="0" u="none" strike="noStrike" cap="none" normalizeH="0" baseline="0">
                        <a:ln>
                          <a:noFill/>
                        </a:ln>
                        <a:solidFill>
                          <a:schemeClr val="tx1"/>
                        </a:solidFill>
                        <a:effectLst/>
                        <a:latin typeface="Arial" charset="0"/>
                      </a:endParaRPr>
                    </a:p>
                  </a:txBody>
                  <a:tcPr marT="45647" marB="456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charset="0"/>
                        </a:rPr>
                        <a:t>4</a:t>
                      </a:r>
                      <a:endParaRPr kumimoji="0" lang="en-AU" sz="2000" b="0" i="0" u="none" strike="noStrike" cap="none" normalizeH="0" baseline="0" dirty="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rPr>
                        <a:t>1</a:t>
                      </a:r>
                      <a:endParaRPr kumimoji="0" lang="en-AU" sz="2000" b="0" i="0" u="none" strike="noStrike" cap="none" normalizeH="0" baseline="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charset="0"/>
                        </a:rPr>
                        <a:t>1</a:t>
                      </a:r>
                      <a:endParaRPr kumimoji="0" lang="en-AU" sz="2000" b="0" i="0" u="none" strike="noStrike" cap="none" normalizeH="0" baseline="0" dirty="0">
                        <a:ln>
                          <a:noFill/>
                        </a:ln>
                        <a:solidFill>
                          <a:schemeClr val="tx1"/>
                        </a:solidFill>
                        <a:effectLst/>
                        <a:latin typeface="Arial" charset="0"/>
                      </a:endParaRPr>
                    </a:p>
                  </a:txBody>
                  <a:tcPr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800" name="Rectangle 31">
            <a:extLst>
              <a:ext uri="{FF2B5EF4-FFF2-40B4-BE49-F238E27FC236}">
                <a16:creationId xmlns:a16="http://schemas.microsoft.com/office/drawing/2014/main" id="{EC33BB7A-DADE-724D-9AC4-F6DE450A89C2}"/>
              </a:ext>
            </a:extLst>
          </p:cNvPr>
          <p:cNvSpPr>
            <a:spLocks noChangeArrowheads="1"/>
          </p:cNvSpPr>
          <p:nvPr/>
        </p:nvSpPr>
        <p:spPr bwMode="auto">
          <a:xfrm>
            <a:off x="539750" y="4292178"/>
            <a:ext cx="403225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dirty="0"/>
              <a:t>Ακολουθία </a:t>
            </a:r>
            <a:r>
              <a:rPr lang="en-US" altLang="en-US" sz="2800" dirty="0"/>
              <a:t>1: IC = 5</a:t>
            </a:r>
          </a:p>
          <a:p>
            <a:pPr lvl="1" eaLnBrk="1" hangingPunct="1">
              <a:spcBef>
                <a:spcPct val="20000"/>
              </a:spcBef>
              <a:buClr>
                <a:schemeClr val="hlink"/>
              </a:buClr>
              <a:buSzPct val="55000"/>
              <a:buFont typeface="Wingdings" pitchFamily="2" charset="2"/>
              <a:buChar char="n"/>
            </a:pPr>
            <a:r>
              <a:rPr lang="el-GR" altLang="en-US" sz="2400" dirty="0"/>
              <a:t>Κύκλοι ρολογιού</a:t>
            </a:r>
            <a:br>
              <a:rPr lang="en-US" altLang="en-US" sz="2400" dirty="0"/>
            </a:br>
            <a:r>
              <a:rPr lang="en-US" altLang="en-US" sz="2400" dirty="0"/>
              <a:t>= 2×1 + 1×2 + 2×3</a:t>
            </a:r>
            <a:br>
              <a:rPr lang="en-US" altLang="en-US" sz="2400" dirty="0"/>
            </a:br>
            <a:r>
              <a:rPr lang="en-US" altLang="en-US" sz="2400" dirty="0"/>
              <a:t>= 10</a:t>
            </a:r>
          </a:p>
          <a:p>
            <a:pPr lvl="1" eaLnBrk="1" hangingPunct="1">
              <a:spcBef>
                <a:spcPct val="20000"/>
              </a:spcBef>
              <a:buClr>
                <a:schemeClr val="hlink"/>
              </a:buClr>
              <a:buSzPct val="55000"/>
              <a:buFont typeface="Wingdings" pitchFamily="2" charset="2"/>
              <a:buChar char="n"/>
            </a:pPr>
            <a:r>
              <a:rPr lang="el-GR" altLang="en-US" sz="2400" dirty="0"/>
              <a:t>Μέσο</a:t>
            </a:r>
            <a:r>
              <a:rPr lang="en-US" altLang="en-US" sz="2400" dirty="0"/>
              <a:t> CPI = 10/5 = 2.0</a:t>
            </a:r>
          </a:p>
        </p:txBody>
      </p:sp>
      <p:sp>
        <p:nvSpPr>
          <p:cNvPr id="32801" name="Rectangle 32">
            <a:extLst>
              <a:ext uri="{FF2B5EF4-FFF2-40B4-BE49-F238E27FC236}">
                <a16:creationId xmlns:a16="http://schemas.microsoft.com/office/drawing/2014/main" id="{C1283963-140C-3F44-9695-CC11F6F49F48}"/>
              </a:ext>
            </a:extLst>
          </p:cNvPr>
          <p:cNvSpPr>
            <a:spLocks noChangeArrowheads="1"/>
          </p:cNvSpPr>
          <p:nvPr/>
        </p:nvSpPr>
        <p:spPr bwMode="auto">
          <a:xfrm>
            <a:off x="4787900" y="4292178"/>
            <a:ext cx="3887788"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a:t>Ακολουθία</a:t>
            </a:r>
            <a:r>
              <a:rPr lang="en-US" altLang="en-US" sz="2800"/>
              <a:t> 2: IC = 6</a:t>
            </a:r>
          </a:p>
          <a:p>
            <a:pPr lvl="1" eaLnBrk="1" hangingPunct="1">
              <a:spcBef>
                <a:spcPct val="20000"/>
              </a:spcBef>
              <a:buClr>
                <a:schemeClr val="hlink"/>
              </a:buClr>
              <a:buSzPct val="55000"/>
              <a:buFont typeface="Wingdings" pitchFamily="2" charset="2"/>
              <a:buChar char="n"/>
            </a:pPr>
            <a:r>
              <a:rPr lang="el-GR" altLang="en-US" sz="2400"/>
              <a:t>Κύκλοι ρολογιού</a:t>
            </a:r>
            <a:r>
              <a:rPr lang="en-US" altLang="en-US" sz="2400"/>
              <a:t> </a:t>
            </a:r>
            <a:br>
              <a:rPr lang="en-US" altLang="en-US" sz="2400"/>
            </a:br>
            <a:r>
              <a:rPr lang="en-US" altLang="en-US" sz="2400"/>
              <a:t>= 4×1 + 1×2 + 1×3</a:t>
            </a:r>
            <a:br>
              <a:rPr lang="en-US" altLang="en-US" sz="2400"/>
            </a:br>
            <a:r>
              <a:rPr lang="en-US" altLang="en-US" sz="2400"/>
              <a:t>= 9</a:t>
            </a:r>
          </a:p>
          <a:p>
            <a:pPr lvl="1" eaLnBrk="1" hangingPunct="1">
              <a:spcBef>
                <a:spcPct val="20000"/>
              </a:spcBef>
              <a:buClr>
                <a:schemeClr val="hlink"/>
              </a:buClr>
              <a:buSzPct val="55000"/>
              <a:buFont typeface="Wingdings" pitchFamily="2" charset="2"/>
              <a:buChar char="n"/>
            </a:pPr>
            <a:r>
              <a:rPr lang="el-GR" altLang="en-US" sz="2400"/>
              <a:t>Μέσο </a:t>
            </a:r>
            <a:r>
              <a:rPr lang="en-US" altLang="en-US" sz="2400"/>
              <a:t>CPI = 9/6 = 1.5</a:t>
            </a:r>
          </a:p>
        </p:txBody>
      </p:sp>
      <p:sp>
        <p:nvSpPr>
          <p:cNvPr id="8" name="2 - Θέση αριθμού διαφάνειας">
            <a:extLst>
              <a:ext uri="{FF2B5EF4-FFF2-40B4-BE49-F238E27FC236}">
                <a16:creationId xmlns:a16="http://schemas.microsoft.com/office/drawing/2014/main" id="{F0746266-A78D-5441-93C9-B4C4A1C8538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76</a:t>
            </a:fld>
            <a:endParaRPr lang="en-US" sz="1600" dirty="0">
              <a:latin typeface="Calibri" charset="0"/>
            </a:endParaRPr>
          </a:p>
        </p:txBody>
      </p:sp>
    </p:spTree>
    <p:extLst>
      <p:ext uri="{BB962C8B-B14F-4D97-AF65-F5344CB8AC3E}">
        <p14:creationId xmlns:p14="http://schemas.microsoft.com/office/powerpoint/2010/main" val="3705820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CA48F9B4-CBBE-D245-98FA-D53066CDF6D4}"/>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Σύνοψη της απόδοσης</a:t>
            </a:r>
            <a:endParaRPr lang="en-AU" altLang="en-US" dirty="0">
              <a:latin typeface="Arial" panose="020B0604020202020204" pitchFamily="34" charset="0"/>
              <a:cs typeface="Arial" panose="020B0604020202020204" pitchFamily="34" charset="0"/>
            </a:endParaRPr>
          </a:p>
        </p:txBody>
      </p:sp>
      <p:sp>
        <p:nvSpPr>
          <p:cNvPr id="33796" name="Rectangle 3">
            <a:extLst>
              <a:ext uri="{FF2B5EF4-FFF2-40B4-BE49-F238E27FC236}">
                <a16:creationId xmlns:a16="http://schemas.microsoft.com/office/drawing/2014/main" id="{0A8DB109-E3C6-9847-828A-0F4371D5BCED}"/>
              </a:ext>
            </a:extLst>
          </p:cNvPr>
          <p:cNvSpPr>
            <a:spLocks noGrp="1" noChangeArrowheads="1"/>
          </p:cNvSpPr>
          <p:nvPr>
            <p:ph type="body" idx="1"/>
          </p:nvPr>
        </p:nvSpPr>
        <p:spPr>
          <a:xfrm>
            <a:off x="81407" y="2852738"/>
            <a:ext cx="8955089" cy="3384550"/>
          </a:xfrm>
        </p:spPr>
        <p:txBody>
          <a:bodyPr/>
          <a:lstStyle/>
          <a:p>
            <a:pPr eaLnBrk="1" hangingPunct="1">
              <a:lnSpc>
                <a:spcPct val="80000"/>
              </a:lnSpc>
            </a:pPr>
            <a:r>
              <a:rPr lang="el-GR" altLang="en-US" sz="2800" dirty="0"/>
              <a:t>Η απόδοση εξαρτάται από </a:t>
            </a:r>
            <a:endParaRPr lang="en-AU" altLang="en-US" sz="2800" dirty="0"/>
          </a:p>
          <a:p>
            <a:pPr lvl="1" eaLnBrk="1" hangingPunct="1">
              <a:lnSpc>
                <a:spcPct val="80000"/>
              </a:lnSpc>
            </a:pPr>
            <a:r>
              <a:rPr lang="el-GR" altLang="en-US" sz="2400" dirty="0"/>
              <a:t>Αλγόριθμο</a:t>
            </a:r>
            <a:r>
              <a:rPr lang="en-AU" altLang="en-US" sz="2400" dirty="0"/>
              <a:t>: </a:t>
            </a:r>
            <a:r>
              <a:rPr lang="el-GR" altLang="en-US" sz="2400" dirty="0"/>
              <a:t>επηρεάζει το πλήθος εντολών, πιθανόν και το </a:t>
            </a:r>
            <a:r>
              <a:rPr lang="en-AU" altLang="en-US" sz="2400" dirty="0"/>
              <a:t>CPI</a:t>
            </a:r>
          </a:p>
          <a:p>
            <a:pPr lvl="1" eaLnBrk="1" hangingPunct="1">
              <a:lnSpc>
                <a:spcPct val="80000"/>
              </a:lnSpc>
            </a:pPr>
            <a:r>
              <a:rPr lang="el-GR" altLang="en-US" sz="2400" dirty="0"/>
              <a:t>Γλώσσα προγραμματισμού</a:t>
            </a:r>
            <a:r>
              <a:rPr lang="en-AU" altLang="en-US" sz="2400" dirty="0"/>
              <a:t>: </a:t>
            </a:r>
            <a:r>
              <a:rPr lang="el-GR" altLang="en-US" sz="2400" dirty="0"/>
              <a:t>επηρεάζει το πλήθος εντολών και το </a:t>
            </a:r>
            <a:r>
              <a:rPr lang="en-AU" altLang="en-US" sz="2400" dirty="0"/>
              <a:t>CPI</a:t>
            </a:r>
          </a:p>
          <a:p>
            <a:pPr lvl="1" eaLnBrk="1" hangingPunct="1">
              <a:lnSpc>
                <a:spcPct val="80000"/>
              </a:lnSpc>
            </a:pPr>
            <a:r>
              <a:rPr lang="el-GR" altLang="en-US" sz="2400" dirty="0"/>
              <a:t>Μεταγλωττιστής</a:t>
            </a:r>
            <a:r>
              <a:rPr lang="en-AU" altLang="en-US" sz="2400" dirty="0"/>
              <a:t>: </a:t>
            </a:r>
            <a:r>
              <a:rPr lang="el-GR" altLang="en-US" sz="2400" dirty="0"/>
              <a:t>επηρεάζει το πλήθος εντολών και το </a:t>
            </a:r>
            <a:r>
              <a:rPr lang="en-AU" altLang="en-US" sz="2400" dirty="0"/>
              <a:t>CPI</a:t>
            </a:r>
          </a:p>
          <a:p>
            <a:pPr lvl="1" eaLnBrk="1" hangingPunct="1">
              <a:lnSpc>
                <a:spcPct val="80000"/>
              </a:lnSpc>
            </a:pPr>
            <a:r>
              <a:rPr lang="el-GR" altLang="en-US" sz="2400" dirty="0"/>
              <a:t>Αρχιτεκτονική συνόλου εντολών (</a:t>
            </a:r>
            <a:r>
              <a:rPr lang="en-US" altLang="en-US" sz="2400" dirty="0"/>
              <a:t>ISA)</a:t>
            </a:r>
            <a:r>
              <a:rPr lang="en-AU" altLang="en-US" sz="2400" dirty="0"/>
              <a:t>: </a:t>
            </a:r>
            <a:r>
              <a:rPr lang="el-GR" altLang="en-US" sz="2400" dirty="0"/>
              <a:t>επηρεάζει το πλήθος εντολών, το </a:t>
            </a:r>
            <a:r>
              <a:rPr lang="en-US" altLang="en-US" sz="2400" dirty="0"/>
              <a:t>CPI</a:t>
            </a:r>
            <a:r>
              <a:rPr lang="el-GR" altLang="en-US" sz="2400" dirty="0"/>
              <a:t>, και την περίοδο (συχνότητα) του ρολογιού</a:t>
            </a:r>
            <a:endParaRPr lang="en-AU" altLang="en-US" sz="2400" baseline="-25000" dirty="0"/>
          </a:p>
        </p:txBody>
      </p:sp>
      <p:sp>
        <p:nvSpPr>
          <p:cNvPr id="33797" name="Text Box 4">
            <a:extLst>
              <a:ext uri="{FF2B5EF4-FFF2-40B4-BE49-F238E27FC236}">
                <a16:creationId xmlns:a16="http://schemas.microsoft.com/office/drawing/2014/main" id="{54A4BBCF-9479-8840-BCB7-3127C0C019A2}"/>
              </a:ext>
            </a:extLst>
          </p:cNvPr>
          <p:cNvSpPr txBox="1">
            <a:spLocks noChangeArrowheads="1"/>
          </p:cNvSpPr>
          <p:nvPr/>
        </p:nvSpPr>
        <p:spPr bwMode="auto">
          <a:xfrm>
            <a:off x="684213" y="1258888"/>
            <a:ext cx="265747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400" b="1" dirty="0">
                <a:solidFill>
                  <a:schemeClr val="accent2"/>
                </a:solidFill>
                <a:latin typeface="Arial Black" panose="020B0604020202020204" pitchFamily="34" charset="0"/>
              </a:rPr>
              <a:t>ΓΕΝΙΚΗ εικόνα</a:t>
            </a:r>
            <a:endParaRPr lang="en-US" altLang="en-US" sz="2400" b="1" dirty="0">
              <a:solidFill>
                <a:schemeClr val="accent2"/>
              </a:solidFill>
              <a:latin typeface="Arial Black" panose="020B0604020202020204" pitchFamily="34" charset="0"/>
            </a:endParaRPr>
          </a:p>
        </p:txBody>
      </p:sp>
      <p:graphicFrame>
        <p:nvGraphicFramePr>
          <p:cNvPr id="33798" name="Object 5">
            <a:extLst>
              <a:ext uri="{FF2B5EF4-FFF2-40B4-BE49-F238E27FC236}">
                <a16:creationId xmlns:a16="http://schemas.microsoft.com/office/drawing/2014/main" id="{AC7E0B68-E7CE-B043-B779-3E117B919B19}"/>
              </a:ext>
            </a:extLst>
          </p:cNvPr>
          <p:cNvGraphicFramePr>
            <a:graphicFrameLocks noChangeAspect="1"/>
          </p:cNvGraphicFramePr>
          <p:nvPr/>
        </p:nvGraphicFramePr>
        <p:xfrm>
          <a:off x="234950" y="1844675"/>
          <a:ext cx="8801100" cy="842963"/>
        </p:xfrm>
        <a:graphic>
          <a:graphicData uri="http://schemas.openxmlformats.org/presentationml/2006/ole">
            <mc:AlternateContent xmlns:mc="http://schemas.openxmlformats.org/markup-compatibility/2006">
              <mc:Choice xmlns:v="urn:schemas-microsoft-com:vml" Requires="v">
                <p:oleObj spid="_x0000_s52235" name="Equation" r:id="rId4" imgW="100647500" imgH="9652000" progId="Equation.3">
                  <p:embed/>
                </p:oleObj>
              </mc:Choice>
              <mc:Fallback>
                <p:oleObj name="Equation" r:id="rId4" imgW="100647500" imgH="9652000" progId="Equation.3">
                  <p:embed/>
                  <p:pic>
                    <p:nvPicPr>
                      <p:cNvPr id="33798" name="Object 5">
                        <a:extLst>
                          <a:ext uri="{FF2B5EF4-FFF2-40B4-BE49-F238E27FC236}">
                            <a16:creationId xmlns:a16="http://schemas.microsoft.com/office/drawing/2014/main" id="{AC7E0B68-E7CE-B043-B779-3E117B919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844675"/>
                        <a:ext cx="88011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2 - Θέση αριθμού διαφάνειας">
            <a:extLst>
              <a:ext uri="{FF2B5EF4-FFF2-40B4-BE49-F238E27FC236}">
                <a16:creationId xmlns:a16="http://schemas.microsoft.com/office/drawing/2014/main" id="{193EE876-14C5-0A4B-AFC0-934E55B52FA2}"/>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77</a:t>
            </a:fld>
            <a:endParaRPr lang="en-US" sz="1600" dirty="0">
              <a:latin typeface="Calibri" charset="0"/>
            </a:endParaRPr>
          </a:p>
        </p:txBody>
      </p:sp>
    </p:spTree>
    <p:extLst>
      <p:ext uri="{BB962C8B-B14F-4D97-AF65-F5344CB8AC3E}">
        <p14:creationId xmlns:p14="http://schemas.microsoft.com/office/powerpoint/2010/main" val="3643453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B03E7C3-DE16-324C-A8E0-9B8B2DC30405}"/>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Οι τάσεις στην ηλεκτρική ισχύ</a:t>
            </a:r>
            <a:endParaRPr lang="en-US" altLang="en-US" dirty="0">
              <a:latin typeface="Arial" panose="020B0604020202020204" pitchFamily="34" charset="0"/>
              <a:cs typeface="Arial" panose="020B0604020202020204" pitchFamily="34" charset="0"/>
            </a:endParaRPr>
          </a:p>
        </p:txBody>
      </p:sp>
      <p:sp>
        <p:nvSpPr>
          <p:cNvPr id="34820" name="Rectangle 3">
            <a:extLst>
              <a:ext uri="{FF2B5EF4-FFF2-40B4-BE49-F238E27FC236}">
                <a16:creationId xmlns:a16="http://schemas.microsoft.com/office/drawing/2014/main" id="{42844381-ED75-7F48-BEBA-A5F69114BCAA}"/>
              </a:ext>
            </a:extLst>
          </p:cNvPr>
          <p:cNvSpPr>
            <a:spLocks noGrp="1" noChangeArrowheads="1"/>
          </p:cNvSpPr>
          <p:nvPr>
            <p:ph type="body" idx="1"/>
          </p:nvPr>
        </p:nvSpPr>
        <p:spPr>
          <a:xfrm>
            <a:off x="684213" y="5157564"/>
            <a:ext cx="8270875" cy="431676"/>
          </a:xfrm>
        </p:spPr>
        <p:txBody>
          <a:bodyPr/>
          <a:lstStyle/>
          <a:p>
            <a:pPr eaLnBrk="1" hangingPunct="1">
              <a:lnSpc>
                <a:spcPct val="100000"/>
              </a:lnSpc>
              <a:spcBef>
                <a:spcPts val="0"/>
              </a:spcBef>
            </a:pPr>
            <a:r>
              <a:rPr lang="el-GR" altLang="en-US" sz="2400" dirty="0"/>
              <a:t>Στη τεχνολογία ολοκληρωμένων κυκλωμάτων </a:t>
            </a:r>
            <a:r>
              <a:rPr lang="en-US" altLang="en-US" sz="2400" dirty="0"/>
              <a:t>CMOS</a:t>
            </a:r>
          </a:p>
        </p:txBody>
      </p:sp>
      <p:graphicFrame>
        <p:nvGraphicFramePr>
          <p:cNvPr id="34822" name="Object 6">
            <a:extLst>
              <a:ext uri="{FF2B5EF4-FFF2-40B4-BE49-F238E27FC236}">
                <a16:creationId xmlns:a16="http://schemas.microsoft.com/office/drawing/2014/main" id="{BCC55843-1195-D042-91B6-0E41D3945B12}"/>
              </a:ext>
            </a:extLst>
          </p:cNvPr>
          <p:cNvGraphicFramePr>
            <a:graphicFrameLocks noChangeAspect="1"/>
          </p:cNvGraphicFramePr>
          <p:nvPr>
            <p:extLst>
              <p:ext uri="{D42A27DB-BD31-4B8C-83A1-F6EECF244321}">
                <p14:modId xmlns:p14="http://schemas.microsoft.com/office/powerpoint/2010/main" val="3800424187"/>
              </p:ext>
            </p:extLst>
          </p:nvPr>
        </p:nvGraphicFramePr>
        <p:xfrm>
          <a:off x="107504" y="5723046"/>
          <a:ext cx="8847584" cy="586274"/>
        </p:xfrm>
        <a:graphic>
          <a:graphicData uri="http://schemas.openxmlformats.org/presentationml/2006/ole">
            <mc:AlternateContent xmlns:mc="http://schemas.openxmlformats.org/markup-compatibility/2006">
              <mc:Choice xmlns:v="urn:schemas-microsoft-com:vml" Requires="v">
                <p:oleObj spid="_x0000_s54283" name="Equation" r:id="rId4" imgW="79286100" imgH="5270500" progId="Equation.3">
                  <p:embed/>
                </p:oleObj>
              </mc:Choice>
              <mc:Fallback>
                <p:oleObj name="Equation" r:id="rId4" imgW="79286100" imgH="5270500" progId="Equation.3">
                  <p:embed/>
                  <p:pic>
                    <p:nvPicPr>
                      <p:cNvPr id="34822" name="Object 6">
                        <a:extLst>
                          <a:ext uri="{FF2B5EF4-FFF2-40B4-BE49-F238E27FC236}">
                            <a16:creationId xmlns:a16="http://schemas.microsoft.com/office/drawing/2014/main" id="{BCC55843-1195-D042-91B6-0E41D3945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723046"/>
                        <a:ext cx="8847584" cy="586274"/>
                      </a:xfrm>
                      <a:prstGeom prst="rect">
                        <a:avLst/>
                      </a:prstGeom>
                      <a:solidFill>
                        <a:schemeClr val="bg1">
                          <a:lumMod val="95000"/>
                        </a:schemeClr>
                      </a:solidFill>
                      <a:ln>
                        <a:noFill/>
                      </a:ln>
                    </p:spPr>
                  </p:pic>
                </p:oleObj>
              </mc:Fallback>
            </mc:AlternateContent>
          </a:graphicData>
        </a:graphic>
      </p:graphicFrame>
      <p:pic>
        <p:nvPicPr>
          <p:cNvPr id="34826" name="Picture 12" descr="D:\gizopoulos\Projects\Books\Cod4-Kleidarithmos\Figs-for-PPTs\COD_VOLA_PNGs\CHAPTER 1\01_15.png">
            <a:extLst>
              <a:ext uri="{FF2B5EF4-FFF2-40B4-BE49-F238E27FC236}">
                <a16:creationId xmlns:a16="http://schemas.microsoft.com/office/drawing/2014/main" id="{50FD7AAC-7883-6C45-B146-3B334E687A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56" y="972006"/>
            <a:ext cx="8406644" cy="40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 Θέση αριθμού διαφάνειας">
            <a:extLst>
              <a:ext uri="{FF2B5EF4-FFF2-40B4-BE49-F238E27FC236}">
                <a16:creationId xmlns:a16="http://schemas.microsoft.com/office/drawing/2014/main" id="{50A00319-9BAF-574B-AE06-4412EA6F5F2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78</a:t>
            </a:fld>
            <a:endParaRPr lang="en-US" sz="1600" dirty="0">
              <a:latin typeface="Calibri" charset="0"/>
            </a:endParaRPr>
          </a:p>
        </p:txBody>
      </p:sp>
    </p:spTree>
    <p:extLst>
      <p:ext uri="{BB962C8B-B14F-4D97-AF65-F5344CB8AC3E}">
        <p14:creationId xmlns:p14="http://schemas.microsoft.com/office/powerpoint/2010/main" val="2733585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FD9B0CA-FD15-0445-A4E7-53EC10A0FAE0}"/>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Μείωση της ισχύος</a:t>
            </a:r>
            <a:endParaRPr lang="en-AU" altLang="en-US" dirty="0">
              <a:latin typeface="Arial" panose="020B0604020202020204" pitchFamily="34" charset="0"/>
              <a:cs typeface="Arial" panose="020B0604020202020204" pitchFamily="34" charset="0"/>
            </a:endParaRPr>
          </a:p>
        </p:txBody>
      </p:sp>
      <p:sp>
        <p:nvSpPr>
          <p:cNvPr id="35844" name="Rectangle 3">
            <a:extLst>
              <a:ext uri="{FF2B5EF4-FFF2-40B4-BE49-F238E27FC236}">
                <a16:creationId xmlns:a16="http://schemas.microsoft.com/office/drawing/2014/main" id="{9509E7DF-D1AC-684C-B8ED-4F9FF5D0A0AB}"/>
              </a:ext>
            </a:extLst>
          </p:cNvPr>
          <p:cNvSpPr>
            <a:spLocks noGrp="1" noChangeArrowheads="1"/>
          </p:cNvSpPr>
          <p:nvPr>
            <p:ph type="body" idx="1"/>
          </p:nvPr>
        </p:nvSpPr>
        <p:spPr>
          <a:xfrm>
            <a:off x="342901" y="1125538"/>
            <a:ext cx="8612188" cy="1727200"/>
          </a:xfrm>
        </p:spPr>
        <p:txBody>
          <a:bodyPr/>
          <a:lstStyle/>
          <a:p>
            <a:pPr eaLnBrk="1" hangingPunct="1">
              <a:lnSpc>
                <a:spcPct val="90000"/>
              </a:lnSpc>
              <a:buFont typeface="Wingdings" pitchFamily="2" charset="2"/>
              <a:buChar char="§"/>
            </a:pPr>
            <a:r>
              <a:rPr lang="el-GR" altLang="en-US" sz="2800" dirty="0"/>
              <a:t>Υποθέστε ότι μια νέα </a:t>
            </a:r>
            <a:r>
              <a:rPr lang="en-AU" altLang="en-US" sz="2800" dirty="0"/>
              <a:t>CPU </a:t>
            </a:r>
            <a:r>
              <a:rPr lang="el-GR" altLang="en-US" sz="2800" dirty="0"/>
              <a:t>έχει</a:t>
            </a:r>
            <a:endParaRPr lang="en-AU" altLang="en-US" sz="2800" dirty="0"/>
          </a:p>
          <a:p>
            <a:pPr lvl="1" eaLnBrk="1" hangingPunct="1">
              <a:lnSpc>
                <a:spcPct val="90000"/>
              </a:lnSpc>
            </a:pPr>
            <a:r>
              <a:rPr lang="en-AU" altLang="en-US" sz="2400" dirty="0"/>
              <a:t>85% </a:t>
            </a:r>
            <a:r>
              <a:rPr lang="el-GR" altLang="en-US" sz="2400" dirty="0"/>
              <a:t>του φορτίου χωρητικότητας (</a:t>
            </a:r>
            <a:r>
              <a:rPr lang="en-AU" altLang="en-US" sz="2400" dirty="0"/>
              <a:t>capacitive load</a:t>
            </a:r>
            <a:r>
              <a:rPr lang="el-GR" altLang="en-US" sz="2400" dirty="0"/>
              <a:t>) της παλιάς</a:t>
            </a:r>
            <a:r>
              <a:rPr lang="en-AU" altLang="en-US" sz="2400" dirty="0"/>
              <a:t> CPU</a:t>
            </a:r>
          </a:p>
          <a:p>
            <a:pPr lvl="1" eaLnBrk="1" hangingPunct="1">
              <a:lnSpc>
                <a:spcPct val="90000"/>
              </a:lnSpc>
            </a:pPr>
            <a:r>
              <a:rPr lang="el-GR" altLang="en-US" sz="2400" dirty="0"/>
              <a:t>μειωμένη τάση κατά </a:t>
            </a:r>
            <a:r>
              <a:rPr lang="en-AU" altLang="en-US" sz="2400" dirty="0"/>
              <a:t>15% </a:t>
            </a:r>
            <a:r>
              <a:rPr lang="el-GR" altLang="en-US" sz="2400" dirty="0"/>
              <a:t>και συχνότητα κατά</a:t>
            </a:r>
            <a:r>
              <a:rPr lang="en-AU" altLang="en-US" sz="2400" dirty="0"/>
              <a:t> 15% </a:t>
            </a:r>
          </a:p>
        </p:txBody>
      </p:sp>
      <p:graphicFrame>
        <p:nvGraphicFramePr>
          <p:cNvPr id="35845" name="Object 4">
            <a:extLst>
              <a:ext uri="{FF2B5EF4-FFF2-40B4-BE49-F238E27FC236}">
                <a16:creationId xmlns:a16="http://schemas.microsoft.com/office/drawing/2014/main" id="{B741B83C-116D-8E47-B8B2-D62889EABF53}"/>
              </a:ext>
            </a:extLst>
          </p:cNvPr>
          <p:cNvGraphicFramePr>
            <a:graphicFrameLocks noChangeAspect="1"/>
          </p:cNvGraphicFramePr>
          <p:nvPr/>
        </p:nvGraphicFramePr>
        <p:xfrm>
          <a:off x="1187450" y="2924175"/>
          <a:ext cx="7561263" cy="939800"/>
        </p:xfrm>
        <a:graphic>
          <a:graphicData uri="http://schemas.openxmlformats.org/presentationml/2006/ole">
            <mc:AlternateContent xmlns:mc="http://schemas.openxmlformats.org/markup-compatibility/2006">
              <mc:Choice xmlns:v="urn:schemas-microsoft-com:vml" Requires="v">
                <p:oleObj spid="_x0000_s56331" name="Equation" r:id="rId4" imgW="87185500" imgH="10820400" progId="Equation.3">
                  <p:embed/>
                </p:oleObj>
              </mc:Choice>
              <mc:Fallback>
                <p:oleObj name="Equation" r:id="rId4" imgW="87185500" imgH="10820400" progId="Equation.3">
                  <p:embed/>
                  <p:pic>
                    <p:nvPicPr>
                      <p:cNvPr id="35845" name="Object 4">
                        <a:extLst>
                          <a:ext uri="{FF2B5EF4-FFF2-40B4-BE49-F238E27FC236}">
                            <a16:creationId xmlns:a16="http://schemas.microsoft.com/office/drawing/2014/main" id="{B741B83C-116D-8E47-B8B2-D62889EAB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924175"/>
                        <a:ext cx="7561263"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Rectangle 5">
            <a:extLst>
              <a:ext uri="{FF2B5EF4-FFF2-40B4-BE49-F238E27FC236}">
                <a16:creationId xmlns:a16="http://schemas.microsoft.com/office/drawing/2014/main" id="{FC07ADC8-FA4C-5E40-9BE6-0B1488413914}"/>
              </a:ext>
            </a:extLst>
          </p:cNvPr>
          <p:cNvSpPr>
            <a:spLocks noChangeArrowheads="1"/>
          </p:cNvSpPr>
          <p:nvPr/>
        </p:nvSpPr>
        <p:spPr bwMode="auto">
          <a:xfrm>
            <a:off x="353608" y="3863975"/>
            <a:ext cx="8270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dirty="0"/>
              <a:t>Το τείχος της ισχύος (</a:t>
            </a:r>
            <a:r>
              <a:rPr lang="en-AU" altLang="en-US" sz="2800" dirty="0"/>
              <a:t>power wall)</a:t>
            </a:r>
          </a:p>
          <a:p>
            <a:pPr lvl="1" eaLnBrk="1" hangingPunct="1">
              <a:spcBef>
                <a:spcPct val="20000"/>
              </a:spcBef>
              <a:buClr>
                <a:schemeClr val="hlink"/>
              </a:buClr>
              <a:buSzPct val="55000"/>
              <a:buFont typeface="Wingdings" pitchFamily="2" charset="2"/>
              <a:buChar char="n"/>
            </a:pPr>
            <a:r>
              <a:rPr lang="el-GR" altLang="en-US" dirty="0"/>
              <a:t>Δεν μπορούμε να μειώσουμε άλλο την τάση</a:t>
            </a:r>
            <a:endParaRPr lang="en-AU" altLang="en-US" dirty="0"/>
          </a:p>
          <a:p>
            <a:pPr lvl="1" eaLnBrk="1" hangingPunct="1">
              <a:spcBef>
                <a:spcPct val="20000"/>
              </a:spcBef>
              <a:buClr>
                <a:schemeClr val="hlink"/>
              </a:buClr>
              <a:buSzPct val="55000"/>
              <a:buFont typeface="Wingdings" pitchFamily="2" charset="2"/>
              <a:buChar char="n"/>
            </a:pPr>
            <a:r>
              <a:rPr lang="el-GR" altLang="en-US" dirty="0"/>
              <a:t>Δεν μπορούμε να απαγάγουμε τη θερμότητα</a:t>
            </a:r>
            <a:endParaRPr lang="en-AU" altLang="en-US" dirty="0"/>
          </a:p>
          <a:p>
            <a:pPr eaLnBrk="1" hangingPunct="1">
              <a:spcBef>
                <a:spcPct val="20000"/>
              </a:spcBef>
              <a:buClr>
                <a:schemeClr val="folHlink"/>
              </a:buClr>
              <a:buSzPct val="60000"/>
              <a:buFont typeface="Wingdings" pitchFamily="2" charset="2"/>
              <a:buChar char="n"/>
            </a:pPr>
            <a:r>
              <a:rPr lang="el-GR" altLang="en-US" sz="2800" dirty="0"/>
              <a:t>Πώς αλλιώς μπορούμε να βελτιώσουμε την απόδοση</a:t>
            </a:r>
            <a:r>
              <a:rPr lang="en-US" altLang="en-US" sz="2800" dirty="0"/>
              <a:t>;</a:t>
            </a:r>
            <a:endParaRPr lang="en-AU" altLang="en-US" sz="2800" dirty="0"/>
          </a:p>
        </p:txBody>
      </p:sp>
      <p:sp>
        <p:nvSpPr>
          <p:cNvPr id="7" name="2 - Θέση αριθμού διαφάνειας">
            <a:extLst>
              <a:ext uri="{FF2B5EF4-FFF2-40B4-BE49-F238E27FC236}">
                <a16:creationId xmlns:a16="http://schemas.microsoft.com/office/drawing/2014/main" id="{3DD7C846-CF40-C14E-818F-8CF5E1CAA11D}"/>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79</a:t>
            </a:fld>
            <a:endParaRPr lang="en-US" sz="1600" dirty="0">
              <a:latin typeface="Calibri" charset="0"/>
            </a:endParaRPr>
          </a:p>
        </p:txBody>
      </p:sp>
    </p:spTree>
    <p:extLst>
      <p:ext uri="{BB962C8B-B14F-4D97-AF65-F5344CB8AC3E}">
        <p14:creationId xmlns:p14="http://schemas.microsoft.com/office/powerpoint/2010/main" val="297497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49235A7-F151-4B57-B1DE-B1C10EA7A918}" type="slidenum">
              <a:rPr lang="en-US" altLang="el-GR" sz="1400">
                <a:solidFill>
                  <a:schemeClr val="bg2"/>
                </a:solidFill>
                <a:latin typeface="Calibri" panose="020F0502020204030204" pitchFamily="34" charset="0"/>
              </a:rPr>
              <a:pPr/>
              <a:t>8</a:t>
            </a:fld>
            <a:endParaRPr lang="en-US" altLang="el-GR" sz="1400">
              <a:solidFill>
                <a:schemeClr val="bg2"/>
              </a:solidFill>
              <a:latin typeface="Calibri" panose="020F0502020204030204" pitchFamily="34" charset="0"/>
            </a:endParaRPr>
          </a:p>
        </p:txBody>
      </p:sp>
      <p:sp>
        <p:nvSpPr>
          <p:cNvPr id="430082" name="Rectangle 2"/>
          <p:cNvSpPr>
            <a:spLocks noChangeArrowheads="1"/>
          </p:cNvSpPr>
          <p:nvPr/>
        </p:nvSpPr>
        <p:spPr bwMode="auto">
          <a:xfrm>
            <a:off x="250825" y="2492375"/>
            <a:ext cx="8686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400"/>
              </a:lnSpc>
              <a:spcBef>
                <a:spcPts val="1200"/>
              </a:spcBef>
              <a:buSzPct val="80000"/>
            </a:pPr>
            <a:endParaRPr lang="en-US" altLang="el-GR" dirty="0">
              <a:latin typeface="Calibri" panose="020F0502020204030204" pitchFamily="34" charset="0"/>
            </a:endParaRPr>
          </a:p>
          <a:p>
            <a:pPr>
              <a:lnSpc>
                <a:spcPts val="2400"/>
              </a:lnSpc>
              <a:spcBef>
                <a:spcPts val="1200"/>
              </a:spcBef>
              <a:buSzPct val="80000"/>
            </a:pPr>
            <a:endParaRPr lang="en-US" altLang="el-GR" dirty="0">
              <a:latin typeface="Calibri" panose="020F0502020204030204" pitchFamily="34" charset="0"/>
            </a:endParaRPr>
          </a:p>
          <a:p>
            <a:pPr algn="ctr">
              <a:lnSpc>
                <a:spcPts val="2400"/>
              </a:lnSpc>
              <a:spcBef>
                <a:spcPts val="1200"/>
              </a:spcBef>
              <a:buSzPct val="80000"/>
            </a:pPr>
            <a:r>
              <a:rPr lang="en-US" altLang="el-GR" sz="3200" dirty="0">
                <a:latin typeface="Calibri" panose="020F0502020204030204" pitchFamily="34" charset="0"/>
              </a:rPr>
              <a:t>“I think there is a world market for maybe </a:t>
            </a:r>
          </a:p>
          <a:p>
            <a:pPr algn="ctr">
              <a:lnSpc>
                <a:spcPts val="2400"/>
              </a:lnSpc>
              <a:spcBef>
                <a:spcPts val="1200"/>
              </a:spcBef>
              <a:buSzPct val="80000"/>
            </a:pPr>
            <a:r>
              <a:rPr lang="en-US" altLang="el-GR" sz="3200" dirty="0">
                <a:latin typeface="Calibri" panose="020F0502020204030204" pitchFamily="34" charset="0"/>
              </a:rPr>
              <a:t>five computers.”</a:t>
            </a:r>
          </a:p>
          <a:p>
            <a:pPr algn="ctr">
              <a:lnSpc>
                <a:spcPts val="2400"/>
              </a:lnSpc>
              <a:spcBef>
                <a:spcPts val="1200"/>
              </a:spcBef>
              <a:buSzPct val="80000"/>
            </a:pPr>
            <a:r>
              <a:rPr lang="en-US" altLang="el-GR" dirty="0">
                <a:latin typeface="Calibri" panose="020F0502020204030204" pitchFamily="34" charset="0"/>
              </a:rPr>
              <a:t>Thomas Watson, Chairman of IBM, 1943</a:t>
            </a:r>
          </a:p>
        </p:txBody>
      </p:sp>
      <p:sp>
        <p:nvSpPr>
          <p:cNvPr id="10244" name="Text Box 3"/>
          <p:cNvSpPr txBox="1">
            <a:spLocks noChangeArrowheads="1"/>
          </p:cNvSpPr>
          <p:nvPr/>
        </p:nvSpPr>
        <p:spPr bwMode="auto">
          <a:xfrm>
            <a:off x="1190624" y="476672"/>
            <a:ext cx="6767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l-GR" altLang="el-GR" sz="3600" b="1" dirty="0">
                <a:solidFill>
                  <a:schemeClr val="accent2"/>
                </a:solidFill>
                <a:latin typeface="Calibri" panose="020F0502020204030204" pitchFamily="34" charset="0"/>
              </a:rPr>
              <a:t>Προβλέψεις (</a:t>
            </a:r>
            <a:r>
              <a:rPr lang="en-US" altLang="el-GR" sz="3600" b="1" dirty="0">
                <a:solidFill>
                  <a:schemeClr val="accent2"/>
                </a:solidFill>
                <a:latin typeface="Calibri" panose="020F0502020204030204" pitchFamily="34" charset="0"/>
              </a:rPr>
              <a:t>tunnel vision)</a:t>
            </a:r>
            <a:endParaRPr lang="el-GR" altLang="el-GR" sz="3600" b="1" dirty="0">
              <a:solidFill>
                <a:schemeClr val="accent2"/>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082"/>
                                        </p:tgtEl>
                                        <p:attrNameLst>
                                          <p:attrName>style.visibility</p:attrName>
                                        </p:attrNameLst>
                                      </p:cBhvr>
                                      <p:to>
                                        <p:strVal val="visible"/>
                                      </p:to>
                                    </p:set>
                                    <p:anim calcmode="lin" valueType="num">
                                      <p:cBhvr additive="base">
                                        <p:cTn id="7" dur="500" fill="hold"/>
                                        <p:tgtEl>
                                          <p:spTgt spid="430082"/>
                                        </p:tgtEl>
                                        <p:attrNameLst>
                                          <p:attrName>ppt_x</p:attrName>
                                        </p:attrNameLst>
                                      </p:cBhvr>
                                      <p:tavLst>
                                        <p:tav tm="0">
                                          <p:val>
                                            <p:strVal val="#ppt_x"/>
                                          </p:val>
                                        </p:tav>
                                        <p:tav tm="100000">
                                          <p:val>
                                            <p:strVal val="#ppt_x"/>
                                          </p:val>
                                        </p:tav>
                                      </p:tavLst>
                                    </p:anim>
                                    <p:anim calcmode="lin" valueType="num">
                                      <p:cBhvr additive="base">
                                        <p:cTn id="8" dur="500" fill="hold"/>
                                        <p:tgtEl>
                                          <p:spTgt spid="430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pPr eaLnBrk="1" hangingPunct="1">
              <a:defRPr/>
            </a:pPr>
            <a:r>
              <a:rPr lang="el-GR" dirty="0">
                <a:latin typeface="Calibri" pitchFamily="34" charset="0"/>
              </a:rPr>
              <a:t>Ο ρόλος του Σχεδιαστή Υπολογιστών</a:t>
            </a:r>
            <a:endParaRPr lang="en-US" dirty="0">
              <a:latin typeface="Calibri" pitchFamily="34" charset="0"/>
            </a:endParaRPr>
          </a:p>
        </p:txBody>
      </p:sp>
      <p:sp>
        <p:nvSpPr>
          <p:cNvPr id="61443" name="Rectangle 3"/>
          <p:cNvSpPr>
            <a:spLocks noGrp="1" noChangeArrowheads="1"/>
          </p:cNvSpPr>
          <p:nvPr>
            <p:ph idx="1"/>
          </p:nvPr>
        </p:nvSpPr>
        <p:spPr>
          <a:xfrm>
            <a:off x="179512" y="1219200"/>
            <a:ext cx="8763000" cy="4876800"/>
          </a:xfrm>
        </p:spPr>
        <p:txBody>
          <a:bodyPr/>
          <a:lstStyle/>
          <a:p>
            <a:pPr eaLnBrk="1" hangingPunct="1"/>
            <a:r>
              <a:rPr lang="el-GR" altLang="el-GR" sz="2800" dirty="0">
                <a:latin typeface="Calibri" panose="020F0502020204030204" pitchFamily="34" charset="0"/>
              </a:rPr>
              <a:t>Καθορίζει ποια χαρακτηριστικά είναι σημαντικά για ένα νέο μηχάνημα. Στη συνέχεια σχεδιάζει ένα μηχάνημα που να </a:t>
            </a:r>
            <a:r>
              <a:rPr lang="el-GR" altLang="el-GR" sz="2800" dirty="0">
                <a:solidFill>
                  <a:srgbClr val="FF0000"/>
                </a:solidFill>
                <a:latin typeface="Calibri" panose="020F0502020204030204" pitchFamily="34" charset="0"/>
              </a:rPr>
              <a:t>μεγιστοποιεί</a:t>
            </a:r>
            <a:r>
              <a:rPr lang="el-GR" altLang="el-GR" sz="2800" dirty="0">
                <a:latin typeface="Calibri" panose="020F0502020204030204" pitchFamily="34" charset="0"/>
              </a:rPr>
              <a:t> </a:t>
            </a:r>
            <a:r>
              <a:rPr lang="el-GR" altLang="el-GR" sz="2800" dirty="0">
                <a:solidFill>
                  <a:srgbClr val="FF0000"/>
                </a:solidFill>
                <a:latin typeface="Calibri" panose="020F0502020204030204" pitchFamily="34" charset="0"/>
              </a:rPr>
              <a:t>την επίδοση</a:t>
            </a:r>
            <a:r>
              <a:rPr lang="el-GR" altLang="el-GR" sz="2800" dirty="0">
                <a:latin typeface="Calibri" panose="020F0502020204030204" pitchFamily="34" charset="0"/>
              </a:rPr>
              <a:t> και παράλληλη </a:t>
            </a:r>
            <a:r>
              <a:rPr lang="el-GR" altLang="el-GR" sz="2800" dirty="0">
                <a:solidFill>
                  <a:srgbClr val="FF0000"/>
                </a:solidFill>
                <a:latin typeface="Calibri" panose="020F0502020204030204" pitchFamily="34" charset="0"/>
              </a:rPr>
              <a:t>να μην υπερβαίνει</a:t>
            </a:r>
            <a:r>
              <a:rPr lang="el-GR" altLang="el-GR" sz="2800" dirty="0">
                <a:latin typeface="Calibri" panose="020F0502020204030204" pitchFamily="34" charset="0"/>
              </a:rPr>
              <a:t> τους περιορισμούς </a:t>
            </a:r>
            <a:r>
              <a:rPr lang="el-GR" altLang="el-GR" sz="2800" dirty="0">
                <a:solidFill>
                  <a:srgbClr val="FF0000"/>
                </a:solidFill>
                <a:latin typeface="Calibri" panose="020F0502020204030204" pitchFamily="34" charset="0"/>
              </a:rPr>
              <a:t>κόστους</a:t>
            </a:r>
          </a:p>
          <a:p>
            <a:pPr eaLnBrk="1" hangingPunct="1"/>
            <a:r>
              <a:rPr lang="el-GR" altLang="el-GR" sz="2800" dirty="0">
                <a:latin typeface="Calibri" panose="020F0502020204030204" pitchFamily="34" charset="0"/>
              </a:rPr>
              <a:t>Επιμέρους χαρακτηριστικά</a:t>
            </a:r>
          </a:p>
          <a:p>
            <a:pPr lvl="1" eaLnBrk="1" hangingPunct="1">
              <a:buFontTx/>
              <a:buNone/>
            </a:pPr>
            <a:r>
              <a:rPr lang="el-GR" altLang="el-GR" sz="2400" dirty="0">
                <a:latin typeface="Calibri" panose="020F0502020204030204" pitchFamily="34" charset="0"/>
              </a:rPr>
              <a:t>Σχεδιασμός του </a:t>
            </a:r>
            <a:r>
              <a:rPr lang="en-US" altLang="el-GR" sz="2400" dirty="0">
                <a:latin typeface="Calibri" panose="020F0502020204030204" pitchFamily="34" charset="0"/>
              </a:rPr>
              <a:t>instruction set</a:t>
            </a:r>
          </a:p>
          <a:p>
            <a:pPr lvl="1" eaLnBrk="1" hangingPunct="1">
              <a:buFontTx/>
              <a:buNone/>
            </a:pPr>
            <a:r>
              <a:rPr lang="el-GR" altLang="el-GR" sz="2400" dirty="0">
                <a:latin typeface="Calibri" panose="020F0502020204030204" pitchFamily="34" charset="0"/>
              </a:rPr>
              <a:t>Οργάνωση των λειτουργιών</a:t>
            </a:r>
          </a:p>
          <a:p>
            <a:pPr lvl="1" eaLnBrk="1" hangingPunct="1">
              <a:buFontTx/>
              <a:buNone/>
            </a:pPr>
            <a:r>
              <a:rPr lang="el-GR" altLang="el-GR" sz="2400" dirty="0">
                <a:latin typeface="Calibri" panose="020F0502020204030204" pitchFamily="34" charset="0"/>
              </a:rPr>
              <a:t>Λογικός σχεδιασμός και υλοποίηση (</a:t>
            </a:r>
            <a:r>
              <a:rPr lang="en-US" altLang="el-GR" sz="2400" dirty="0">
                <a:latin typeface="Calibri" panose="020F0502020204030204" pitchFamily="34" charset="0"/>
              </a:rPr>
              <a:t>IC design, packaging, power, cooling … )</a:t>
            </a:r>
          </a:p>
        </p:txBody>
      </p:sp>
      <p:sp>
        <p:nvSpPr>
          <p:cNvPr id="6" name="2 - Θέση αριθμού διαφάνειας">
            <a:extLst>
              <a:ext uri="{FF2B5EF4-FFF2-40B4-BE49-F238E27FC236}">
                <a16:creationId xmlns:a16="http://schemas.microsoft.com/office/drawing/2014/main" id="{0ED9F242-7D5B-654E-8613-900F7C2810D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80</a:t>
            </a:fld>
            <a:endParaRPr lang="en-US" sz="1600" dirty="0">
              <a:latin typeface="Calibri" charset="0"/>
            </a:endParaRPr>
          </a:p>
        </p:txBody>
      </p:sp>
    </p:spTree>
    <p:extLst>
      <p:ext uri="{BB962C8B-B14F-4D97-AF65-F5344CB8AC3E}">
        <p14:creationId xmlns:p14="http://schemas.microsoft.com/office/powerpoint/2010/main" val="3284687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9003FC39-795F-194E-B1B7-A15BE61068CB}"/>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Κατασκευή ολοκληρωμένων</a:t>
            </a:r>
            <a:endParaRPr lang="en-AU" altLang="en-US" dirty="0">
              <a:latin typeface="Arial" panose="020B0604020202020204" pitchFamily="34" charset="0"/>
              <a:cs typeface="Arial" panose="020B0604020202020204" pitchFamily="34" charset="0"/>
            </a:endParaRPr>
          </a:p>
        </p:txBody>
      </p:sp>
      <p:sp>
        <p:nvSpPr>
          <p:cNvPr id="38916" name="Rectangle 19">
            <a:extLst>
              <a:ext uri="{FF2B5EF4-FFF2-40B4-BE49-F238E27FC236}">
                <a16:creationId xmlns:a16="http://schemas.microsoft.com/office/drawing/2014/main" id="{D7E4CB54-E043-E442-82CB-A488310D3B5C}"/>
              </a:ext>
            </a:extLst>
          </p:cNvPr>
          <p:cNvSpPr>
            <a:spLocks noGrp="1" noChangeArrowheads="1"/>
          </p:cNvSpPr>
          <p:nvPr>
            <p:ph type="body" idx="1"/>
          </p:nvPr>
        </p:nvSpPr>
        <p:spPr>
          <a:xfrm>
            <a:off x="684213" y="5661248"/>
            <a:ext cx="8270875" cy="936625"/>
          </a:xfrm>
        </p:spPr>
        <p:txBody>
          <a:bodyPr/>
          <a:lstStyle/>
          <a:p>
            <a:pPr eaLnBrk="1" hangingPunct="1">
              <a:lnSpc>
                <a:spcPct val="90000"/>
              </a:lnSpc>
            </a:pPr>
            <a:r>
              <a:rPr lang="el-GR" altLang="en-US" sz="2800" dirty="0"/>
              <a:t>Εσοδεία (</a:t>
            </a:r>
            <a:r>
              <a:rPr lang="en-US" altLang="en-US" sz="2800" dirty="0"/>
              <a:t>yield): </a:t>
            </a:r>
            <a:r>
              <a:rPr lang="el-GR" altLang="en-US" sz="2800" dirty="0"/>
              <a:t>ποσοστό τσιπ ανά πλακίδιο (</a:t>
            </a:r>
            <a:r>
              <a:rPr lang="en-US" altLang="en-US" sz="2800" dirty="0"/>
              <a:t>wafer)</a:t>
            </a:r>
            <a:r>
              <a:rPr lang="el-GR" altLang="en-US" sz="2800" dirty="0"/>
              <a:t> που λειτουργούν σωστά</a:t>
            </a:r>
            <a:endParaRPr lang="en-US" altLang="en-US" sz="2800" dirty="0"/>
          </a:p>
        </p:txBody>
      </p:sp>
      <p:pic>
        <p:nvPicPr>
          <p:cNvPr id="38918" name="Picture 7" descr="D:\gizopoulos\Projects\Books\Cod4-Kleidarithmos\Figs-for-PPTs\COD_VOLA_PNGs\CHAPTER 1\01_18.png">
            <a:extLst>
              <a:ext uri="{FF2B5EF4-FFF2-40B4-BE49-F238E27FC236}">
                <a16:creationId xmlns:a16="http://schemas.microsoft.com/office/drawing/2014/main" id="{1E0FF7D9-0ACD-7B4A-818C-EF014D17D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5" y="838200"/>
            <a:ext cx="8961931" cy="46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 Θέση αριθμού διαφάνειας">
            <a:extLst>
              <a:ext uri="{FF2B5EF4-FFF2-40B4-BE49-F238E27FC236}">
                <a16:creationId xmlns:a16="http://schemas.microsoft.com/office/drawing/2014/main" id="{9DB464A9-52C4-B447-BCB9-3BAEF7ACE3E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81</a:t>
            </a:fld>
            <a:endParaRPr lang="en-US" sz="1600" dirty="0">
              <a:latin typeface="Calibri" charset="0"/>
            </a:endParaRPr>
          </a:p>
        </p:txBody>
      </p:sp>
    </p:spTree>
    <p:extLst>
      <p:ext uri="{BB962C8B-B14F-4D97-AF65-F5344CB8AC3E}">
        <p14:creationId xmlns:p14="http://schemas.microsoft.com/office/powerpoint/2010/main" val="1434942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a:extLst>
              <a:ext uri="{FF2B5EF4-FFF2-40B4-BE49-F238E27FC236}">
                <a16:creationId xmlns:a16="http://schemas.microsoft.com/office/drawing/2014/main" id="{97D78749-4A2B-2049-BD6D-7C45D63AF67F}"/>
              </a:ext>
            </a:extLst>
          </p:cNvPr>
          <p:cNvSpPr>
            <a:spLocks noGrp="1" noChangeArrowheads="1"/>
          </p:cNvSpPr>
          <p:nvPr>
            <p:ph type="title"/>
          </p:nvPr>
        </p:nvSpPr>
        <p:spPr/>
        <p:txBody>
          <a:bodyPr/>
          <a:lstStyle/>
          <a:p>
            <a:pPr eaLnBrk="1" hangingPunct="1"/>
            <a:r>
              <a:rPr lang="en-AU" altLang="en-US"/>
              <a:t>AMD Opteron X2 Wafer</a:t>
            </a:r>
          </a:p>
        </p:txBody>
      </p:sp>
      <p:sp>
        <p:nvSpPr>
          <p:cNvPr id="39940" name="Rectangle 6">
            <a:extLst>
              <a:ext uri="{FF2B5EF4-FFF2-40B4-BE49-F238E27FC236}">
                <a16:creationId xmlns:a16="http://schemas.microsoft.com/office/drawing/2014/main" id="{44AC29F3-843D-A045-9626-D2D339C04712}"/>
              </a:ext>
            </a:extLst>
          </p:cNvPr>
          <p:cNvSpPr>
            <a:spLocks noGrp="1" noChangeArrowheads="1"/>
          </p:cNvSpPr>
          <p:nvPr>
            <p:ph type="body" idx="1"/>
          </p:nvPr>
        </p:nvSpPr>
        <p:spPr>
          <a:xfrm>
            <a:off x="684213" y="5372819"/>
            <a:ext cx="8270875" cy="936501"/>
          </a:xfrm>
        </p:spPr>
        <p:txBody>
          <a:bodyPr/>
          <a:lstStyle/>
          <a:p>
            <a:pPr eaLnBrk="1" hangingPunct="1">
              <a:lnSpc>
                <a:spcPct val="90000"/>
              </a:lnSpc>
            </a:pPr>
            <a:r>
              <a:rPr lang="en-AU" altLang="en-US" sz="2400" dirty="0"/>
              <a:t>X2: 300mm </a:t>
            </a:r>
            <a:r>
              <a:rPr lang="el-GR" altLang="en-US" sz="2400" dirty="0"/>
              <a:t>πλακίδιο</a:t>
            </a:r>
            <a:r>
              <a:rPr lang="en-AU" altLang="en-US" sz="2400" dirty="0"/>
              <a:t>, 117 </a:t>
            </a:r>
            <a:r>
              <a:rPr lang="el-GR" altLang="en-US" sz="2400" dirty="0"/>
              <a:t>τσιπ</a:t>
            </a:r>
            <a:r>
              <a:rPr lang="en-AU" altLang="en-US" sz="2400" dirty="0"/>
              <a:t>, </a:t>
            </a:r>
            <a:r>
              <a:rPr lang="el-GR" altLang="en-US" sz="2400" dirty="0"/>
              <a:t>τεχνολογία </a:t>
            </a:r>
            <a:r>
              <a:rPr lang="en-AU" altLang="en-US" sz="2400" dirty="0"/>
              <a:t>90nm</a:t>
            </a:r>
          </a:p>
          <a:p>
            <a:pPr eaLnBrk="1" hangingPunct="1">
              <a:lnSpc>
                <a:spcPct val="90000"/>
              </a:lnSpc>
            </a:pPr>
            <a:r>
              <a:rPr lang="en-AU" altLang="en-US" sz="2400" dirty="0"/>
              <a:t>X4: </a:t>
            </a:r>
            <a:r>
              <a:rPr lang="el-GR" altLang="en-US" sz="2400" dirty="0"/>
              <a:t>τεχνολογία </a:t>
            </a:r>
            <a:r>
              <a:rPr lang="en-AU" altLang="en-US" sz="2400" dirty="0"/>
              <a:t>45nm</a:t>
            </a:r>
          </a:p>
        </p:txBody>
      </p:sp>
      <p:pic>
        <p:nvPicPr>
          <p:cNvPr id="39941" name="Picture 5" descr="f01-19-P374493">
            <a:extLst>
              <a:ext uri="{FF2B5EF4-FFF2-40B4-BE49-F238E27FC236}">
                <a16:creationId xmlns:a16="http://schemas.microsoft.com/office/drawing/2014/main" id="{EABA7350-A647-ED4A-9C50-B56FCF67F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908476"/>
            <a:ext cx="4246844" cy="424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 Θέση αριθμού διαφάνειας">
            <a:extLst>
              <a:ext uri="{FF2B5EF4-FFF2-40B4-BE49-F238E27FC236}">
                <a16:creationId xmlns:a16="http://schemas.microsoft.com/office/drawing/2014/main" id="{797CB645-DB21-4F49-9D43-6FA1A86D6B15}"/>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82</a:t>
            </a:fld>
            <a:endParaRPr lang="en-US" sz="1600" dirty="0">
              <a:latin typeface="Calibri" charset="0"/>
            </a:endParaRPr>
          </a:p>
        </p:txBody>
      </p:sp>
    </p:spTree>
    <p:extLst>
      <p:ext uri="{BB962C8B-B14F-4D97-AF65-F5344CB8AC3E}">
        <p14:creationId xmlns:p14="http://schemas.microsoft.com/office/powerpoint/2010/main" val="4046517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60767E0B-D0E9-F046-867F-87955BA8C277}"/>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Κόστος Ολοκληρωμένων</a:t>
            </a:r>
            <a:endParaRPr lang="en-AU" altLang="en-US" dirty="0">
              <a:latin typeface="Arial" panose="020B0604020202020204" pitchFamily="34" charset="0"/>
              <a:cs typeface="Arial" panose="020B0604020202020204" pitchFamily="34" charset="0"/>
            </a:endParaRPr>
          </a:p>
        </p:txBody>
      </p:sp>
      <p:sp>
        <p:nvSpPr>
          <p:cNvPr id="40964" name="Rectangle 3">
            <a:extLst>
              <a:ext uri="{FF2B5EF4-FFF2-40B4-BE49-F238E27FC236}">
                <a16:creationId xmlns:a16="http://schemas.microsoft.com/office/drawing/2014/main" id="{6B218253-93C9-E943-961F-B54F47017644}"/>
              </a:ext>
            </a:extLst>
          </p:cNvPr>
          <p:cNvSpPr>
            <a:spLocks noGrp="1" noChangeArrowheads="1"/>
          </p:cNvSpPr>
          <p:nvPr>
            <p:ph type="body" idx="1"/>
          </p:nvPr>
        </p:nvSpPr>
        <p:spPr>
          <a:xfrm>
            <a:off x="342901" y="3644815"/>
            <a:ext cx="8612188" cy="2592473"/>
          </a:xfrm>
        </p:spPr>
        <p:txBody>
          <a:bodyPr/>
          <a:lstStyle/>
          <a:p>
            <a:pPr eaLnBrk="1" hangingPunct="1">
              <a:lnSpc>
                <a:spcPct val="80000"/>
              </a:lnSpc>
            </a:pPr>
            <a:r>
              <a:rPr lang="el-GR" altLang="en-US" sz="2800" dirty="0"/>
              <a:t>Μη γραμμική εξάρτηση από την επιφάνεια (</a:t>
            </a:r>
            <a:r>
              <a:rPr lang="en-US" altLang="en-US" sz="2800" dirty="0"/>
              <a:t>area)</a:t>
            </a:r>
            <a:r>
              <a:rPr lang="el-GR" altLang="en-US" sz="2800" dirty="0"/>
              <a:t> και το ρυθμό ατελειών (</a:t>
            </a:r>
            <a:r>
              <a:rPr lang="en-AU" altLang="en-US" sz="2800" dirty="0"/>
              <a:t>defect rate)</a:t>
            </a:r>
          </a:p>
          <a:p>
            <a:pPr lvl="1" eaLnBrk="1" hangingPunct="1">
              <a:lnSpc>
                <a:spcPct val="80000"/>
              </a:lnSpc>
            </a:pPr>
            <a:r>
              <a:rPr lang="el-GR" altLang="en-US" sz="2400" dirty="0"/>
              <a:t>Κόστος και επιφάνεια πλακιδίου (</a:t>
            </a:r>
            <a:r>
              <a:rPr lang="en-US" altLang="en-US" sz="2400" dirty="0"/>
              <a:t>w</a:t>
            </a:r>
            <a:r>
              <a:rPr lang="en-AU" altLang="en-US" sz="2400" dirty="0" err="1"/>
              <a:t>afer</a:t>
            </a:r>
            <a:r>
              <a:rPr lang="en-AU" altLang="en-US" sz="2400" dirty="0"/>
              <a:t>)</a:t>
            </a:r>
            <a:r>
              <a:rPr lang="en-US" altLang="en-US" sz="2400" dirty="0"/>
              <a:t>:</a:t>
            </a:r>
            <a:r>
              <a:rPr lang="el-GR" altLang="en-US" sz="2400" dirty="0"/>
              <a:t> σταθερά</a:t>
            </a:r>
            <a:endParaRPr lang="en-AU" altLang="en-US" sz="2400" dirty="0"/>
          </a:p>
          <a:p>
            <a:pPr lvl="1" eaLnBrk="1" hangingPunct="1">
              <a:lnSpc>
                <a:spcPct val="80000"/>
              </a:lnSpc>
            </a:pPr>
            <a:r>
              <a:rPr lang="el-GR" altLang="en-US" sz="2400" dirty="0"/>
              <a:t>Ρυθμός ατελειών (</a:t>
            </a:r>
            <a:r>
              <a:rPr lang="en-US" altLang="en-US" sz="2400" dirty="0"/>
              <a:t>d</a:t>
            </a:r>
            <a:r>
              <a:rPr lang="en-AU" altLang="en-US" sz="2400" dirty="0" err="1"/>
              <a:t>efect</a:t>
            </a:r>
            <a:r>
              <a:rPr lang="en-AU" altLang="en-US" sz="2400" dirty="0"/>
              <a:t> rate) </a:t>
            </a:r>
            <a:r>
              <a:rPr lang="el-GR" altLang="en-US" sz="2400" dirty="0"/>
              <a:t>εξαρτάται από τη διαδικασία κατασκευής</a:t>
            </a:r>
            <a:endParaRPr lang="en-AU" altLang="en-US" sz="2400" dirty="0"/>
          </a:p>
          <a:p>
            <a:pPr lvl="1" eaLnBrk="1" hangingPunct="1">
              <a:lnSpc>
                <a:spcPct val="80000"/>
              </a:lnSpc>
            </a:pPr>
            <a:r>
              <a:rPr lang="el-GR" altLang="en-US" sz="2400" dirty="0"/>
              <a:t>Επιφάνεια τσιπ (</a:t>
            </a:r>
            <a:r>
              <a:rPr lang="en-US" altLang="en-US" sz="2400" dirty="0"/>
              <a:t>die/chip area):</a:t>
            </a:r>
            <a:r>
              <a:rPr lang="el-GR" altLang="en-US" sz="2400" dirty="0"/>
              <a:t> εξαρτάται από την αρχιτεκτονική και τη σχεδίαση του κυκλώματος</a:t>
            </a:r>
            <a:endParaRPr lang="en-AU" altLang="en-US" sz="2400" dirty="0"/>
          </a:p>
        </p:txBody>
      </p:sp>
      <p:graphicFrame>
        <p:nvGraphicFramePr>
          <p:cNvPr id="40965" name="Object 4">
            <a:extLst>
              <a:ext uri="{FF2B5EF4-FFF2-40B4-BE49-F238E27FC236}">
                <a16:creationId xmlns:a16="http://schemas.microsoft.com/office/drawing/2014/main" id="{00AB96C8-9A9A-2749-9A9A-EE5023E87ED3}"/>
              </a:ext>
            </a:extLst>
          </p:cNvPr>
          <p:cNvGraphicFramePr>
            <a:graphicFrameLocks noChangeAspect="1"/>
          </p:cNvGraphicFramePr>
          <p:nvPr>
            <p:extLst>
              <p:ext uri="{D42A27DB-BD31-4B8C-83A1-F6EECF244321}">
                <p14:modId xmlns:p14="http://schemas.microsoft.com/office/powerpoint/2010/main" val="4107244651"/>
              </p:ext>
            </p:extLst>
          </p:nvPr>
        </p:nvGraphicFramePr>
        <p:xfrm>
          <a:off x="35496" y="1196753"/>
          <a:ext cx="9036496" cy="2089509"/>
        </p:xfrm>
        <a:graphic>
          <a:graphicData uri="http://schemas.openxmlformats.org/presentationml/2006/ole">
            <mc:AlternateContent xmlns:mc="http://schemas.openxmlformats.org/markup-compatibility/2006">
              <mc:Choice xmlns:v="urn:schemas-microsoft-com:vml" Requires="v">
                <p:oleObj spid="_x0000_s64523" name="Equation" r:id="rId4" imgW="108839000" imgH="25158700" progId="Equation.3">
                  <p:embed/>
                </p:oleObj>
              </mc:Choice>
              <mc:Fallback>
                <p:oleObj name="Equation" r:id="rId4" imgW="108839000" imgH="25158700" progId="Equation.3">
                  <p:embed/>
                  <p:pic>
                    <p:nvPicPr>
                      <p:cNvPr id="40965" name="Object 4">
                        <a:extLst>
                          <a:ext uri="{FF2B5EF4-FFF2-40B4-BE49-F238E27FC236}">
                            <a16:creationId xmlns:a16="http://schemas.microsoft.com/office/drawing/2014/main" id="{00AB96C8-9A9A-2749-9A9A-EE5023E87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196753"/>
                        <a:ext cx="9036496" cy="2089509"/>
                      </a:xfrm>
                      <a:prstGeom prst="rect">
                        <a:avLst/>
                      </a:prstGeom>
                      <a:noFill/>
                      <a:ln>
                        <a:noFill/>
                      </a:ln>
                    </p:spPr>
                  </p:pic>
                </p:oleObj>
              </mc:Fallback>
            </mc:AlternateContent>
          </a:graphicData>
        </a:graphic>
      </p:graphicFrame>
      <p:sp>
        <p:nvSpPr>
          <p:cNvPr id="6" name="2 - Θέση αριθμού διαφάνειας">
            <a:extLst>
              <a:ext uri="{FF2B5EF4-FFF2-40B4-BE49-F238E27FC236}">
                <a16:creationId xmlns:a16="http://schemas.microsoft.com/office/drawing/2014/main" id="{8F0EA3AA-BADE-154D-A8C1-84CF9DE8C2CB}"/>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83</a:t>
            </a:fld>
            <a:endParaRPr lang="en-US" sz="1600" dirty="0">
              <a:latin typeface="Calibri" charset="0"/>
            </a:endParaRPr>
          </a:p>
        </p:txBody>
      </p:sp>
    </p:spTree>
    <p:extLst>
      <p:ext uri="{BB962C8B-B14F-4D97-AF65-F5344CB8AC3E}">
        <p14:creationId xmlns:p14="http://schemas.microsoft.com/office/powerpoint/2010/main" val="32051794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07E2BB73-4811-AC40-AC09-00A21416B182}"/>
              </a:ext>
            </a:extLst>
          </p:cNvPr>
          <p:cNvSpPr>
            <a:spLocks noGrp="1" noChangeArrowheads="1"/>
          </p:cNvSpPr>
          <p:nvPr>
            <p:ph type="title"/>
          </p:nvPr>
        </p:nvSpPr>
        <p:spPr/>
        <p:txBody>
          <a:bodyPr/>
          <a:lstStyle/>
          <a:p>
            <a:pPr eaLnBrk="1" hangingPunct="1"/>
            <a:r>
              <a:rPr lang="el-GR" altLang="en-US" sz="4000" dirty="0" err="1">
                <a:latin typeface="Arial" panose="020B0604020202020204" pitchFamily="34" charset="0"/>
                <a:cs typeface="Arial" panose="020B0604020202020204" pitchFamily="34" charset="0"/>
              </a:rPr>
              <a:t>Μετροπρογράμματα</a:t>
            </a:r>
            <a:r>
              <a:rPr lang="el-GR" altLang="en-US" sz="4000"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SPEC CPU</a:t>
            </a:r>
            <a:endParaRPr lang="en-AU" altLang="en-US" sz="4000" dirty="0">
              <a:latin typeface="Arial" panose="020B0604020202020204" pitchFamily="34" charset="0"/>
              <a:cs typeface="Arial" panose="020B0604020202020204" pitchFamily="34" charset="0"/>
            </a:endParaRPr>
          </a:p>
        </p:txBody>
      </p:sp>
      <p:sp>
        <p:nvSpPr>
          <p:cNvPr id="41988" name="Rectangle 3">
            <a:extLst>
              <a:ext uri="{FF2B5EF4-FFF2-40B4-BE49-F238E27FC236}">
                <a16:creationId xmlns:a16="http://schemas.microsoft.com/office/drawing/2014/main" id="{5A6C4EB9-9479-4B45-A290-3B04D5BF6A77}"/>
              </a:ext>
            </a:extLst>
          </p:cNvPr>
          <p:cNvSpPr>
            <a:spLocks noGrp="1" noChangeArrowheads="1"/>
          </p:cNvSpPr>
          <p:nvPr>
            <p:ph type="body" idx="1"/>
          </p:nvPr>
        </p:nvSpPr>
        <p:spPr>
          <a:xfrm>
            <a:off x="107505" y="981373"/>
            <a:ext cx="8847584" cy="3887787"/>
          </a:xfrm>
        </p:spPr>
        <p:txBody>
          <a:bodyPr/>
          <a:lstStyle/>
          <a:p>
            <a:pPr eaLnBrk="1" hangingPunct="1">
              <a:lnSpc>
                <a:spcPct val="80000"/>
              </a:lnSpc>
            </a:pPr>
            <a:r>
              <a:rPr lang="el-GR" altLang="en-US" dirty="0"/>
              <a:t>Χρησιμοποιούνται προγράμματα για τη μέτρηση της απόδοσης</a:t>
            </a:r>
            <a:endParaRPr lang="en-US" altLang="en-US" dirty="0"/>
          </a:p>
          <a:p>
            <a:pPr lvl="1" eaLnBrk="1" hangingPunct="1">
              <a:lnSpc>
                <a:spcPct val="80000"/>
              </a:lnSpc>
            </a:pPr>
            <a:r>
              <a:rPr lang="el-GR" altLang="en-US" sz="2000" dirty="0"/>
              <a:t>Υποτίθεται τυπικά για ένα πραγματικό φορτίο εργασίας (</a:t>
            </a:r>
            <a:r>
              <a:rPr lang="en-US" altLang="en-US" sz="2000" dirty="0"/>
              <a:t>workload)</a:t>
            </a:r>
          </a:p>
          <a:p>
            <a:pPr eaLnBrk="1" hangingPunct="1">
              <a:lnSpc>
                <a:spcPct val="80000"/>
              </a:lnSpc>
            </a:pPr>
            <a:r>
              <a:rPr lang="en-US" altLang="en-US" dirty="0"/>
              <a:t>Standard Performance Evaluation Corp (SPEC)</a:t>
            </a:r>
          </a:p>
          <a:p>
            <a:pPr lvl="1" eaLnBrk="1" hangingPunct="1">
              <a:lnSpc>
                <a:spcPct val="80000"/>
              </a:lnSpc>
            </a:pPr>
            <a:r>
              <a:rPr lang="el-GR" altLang="en-US" sz="2000" dirty="0"/>
              <a:t>Αναπτύσσει </a:t>
            </a:r>
            <a:r>
              <a:rPr lang="el-GR" altLang="en-US" sz="2000" dirty="0" err="1"/>
              <a:t>μετροπρογράμματα</a:t>
            </a:r>
            <a:r>
              <a:rPr lang="el-GR" altLang="en-US" sz="2000" dirty="0"/>
              <a:t> (</a:t>
            </a:r>
            <a:r>
              <a:rPr lang="en-US" altLang="en-US" sz="2000" dirty="0"/>
              <a:t>benchmarks</a:t>
            </a:r>
            <a:r>
              <a:rPr lang="el-GR" altLang="en-US" sz="2000" dirty="0"/>
              <a:t>)</a:t>
            </a:r>
            <a:r>
              <a:rPr lang="en-US" altLang="en-US" sz="2000" dirty="0"/>
              <a:t> </a:t>
            </a:r>
            <a:r>
              <a:rPr lang="el-GR" altLang="en-US" sz="2000" dirty="0"/>
              <a:t>για </a:t>
            </a:r>
            <a:r>
              <a:rPr lang="en-US" altLang="en-US" sz="2000" dirty="0"/>
              <a:t>CPU, </a:t>
            </a:r>
            <a:r>
              <a:rPr lang="el-GR" altLang="en-US" sz="2000" dirty="0"/>
              <a:t>είσοδο/έξοδο, Ιστό</a:t>
            </a:r>
            <a:r>
              <a:rPr lang="en-US" altLang="en-US" sz="2000" dirty="0"/>
              <a:t>, …</a:t>
            </a:r>
          </a:p>
          <a:p>
            <a:pPr eaLnBrk="1" hangingPunct="1">
              <a:lnSpc>
                <a:spcPct val="80000"/>
              </a:lnSpc>
              <a:spcBef>
                <a:spcPct val="50000"/>
              </a:spcBef>
            </a:pPr>
            <a:r>
              <a:rPr lang="en-US" altLang="en-US" dirty="0"/>
              <a:t>SPEC CPU2006</a:t>
            </a:r>
          </a:p>
          <a:p>
            <a:pPr lvl="1" eaLnBrk="1" hangingPunct="1">
              <a:lnSpc>
                <a:spcPct val="80000"/>
              </a:lnSpc>
            </a:pPr>
            <a:r>
              <a:rPr lang="el-GR" altLang="en-US" sz="2000" dirty="0"/>
              <a:t>«Παρελθών» (</a:t>
            </a:r>
            <a:r>
              <a:rPr lang="en-US" altLang="en-US" sz="2000" dirty="0"/>
              <a:t>elapsed)</a:t>
            </a:r>
            <a:r>
              <a:rPr lang="el-GR" altLang="en-US" sz="2000" dirty="0"/>
              <a:t> χρόνος για την εκτέλεση μιας συλλογής προγραμμάτων</a:t>
            </a:r>
            <a:endParaRPr lang="en-US" altLang="en-US" sz="2000" dirty="0"/>
          </a:p>
          <a:p>
            <a:pPr lvl="2" eaLnBrk="1" hangingPunct="1">
              <a:lnSpc>
                <a:spcPct val="80000"/>
              </a:lnSpc>
            </a:pPr>
            <a:r>
              <a:rPr lang="el-GR" altLang="en-US" dirty="0"/>
              <a:t>Αμελητέα είσοδος/έξοδος</a:t>
            </a:r>
            <a:r>
              <a:rPr lang="en-US" altLang="en-US" dirty="0"/>
              <a:t>, </a:t>
            </a:r>
            <a:r>
              <a:rPr lang="el-GR" altLang="en-US" dirty="0"/>
              <a:t>άρα εστιάζουν στην απόδοση της </a:t>
            </a:r>
            <a:r>
              <a:rPr lang="en-US" altLang="en-US" dirty="0"/>
              <a:t>CPU</a:t>
            </a:r>
          </a:p>
          <a:p>
            <a:pPr lvl="1" eaLnBrk="1" hangingPunct="1">
              <a:lnSpc>
                <a:spcPct val="80000"/>
              </a:lnSpc>
            </a:pPr>
            <a:r>
              <a:rPr lang="el-GR" altLang="en-US" sz="2000" dirty="0" err="1"/>
              <a:t>Κανονικοποίηση</a:t>
            </a:r>
            <a:r>
              <a:rPr lang="el-GR" altLang="en-US" sz="2000" dirty="0"/>
              <a:t> σε σχέση με μια μηχανή αναφοράς (</a:t>
            </a:r>
            <a:r>
              <a:rPr lang="en-US" altLang="en-US" sz="2000" dirty="0"/>
              <a:t>reference machine</a:t>
            </a:r>
            <a:r>
              <a:rPr lang="el-GR" altLang="en-US" sz="2000" dirty="0"/>
              <a:t>)</a:t>
            </a:r>
            <a:endParaRPr lang="en-US" altLang="en-US" sz="2000" dirty="0"/>
          </a:p>
          <a:p>
            <a:pPr lvl="1" eaLnBrk="1" hangingPunct="1">
              <a:lnSpc>
                <a:spcPct val="80000"/>
              </a:lnSpc>
            </a:pPr>
            <a:r>
              <a:rPr lang="el-GR" altLang="en-US" sz="2000" dirty="0"/>
              <a:t>Σύνοψη ως </a:t>
            </a:r>
            <a:r>
              <a:rPr lang="el-GR" altLang="en-US" sz="2000" i="1" dirty="0"/>
              <a:t>γεωμετρικός μέσος </a:t>
            </a:r>
            <a:r>
              <a:rPr lang="el-GR" altLang="en-US" sz="2000" dirty="0"/>
              <a:t>(</a:t>
            </a:r>
            <a:r>
              <a:rPr lang="en-US" altLang="en-US" sz="2000" dirty="0"/>
              <a:t>geometric mean) </a:t>
            </a:r>
            <a:r>
              <a:rPr lang="el-GR" altLang="en-US" sz="2000" dirty="0"/>
              <a:t>των λόγων απόδοσης (</a:t>
            </a:r>
            <a:r>
              <a:rPr lang="en-US" altLang="en-US" sz="2000" dirty="0"/>
              <a:t>performance ratios</a:t>
            </a:r>
            <a:r>
              <a:rPr lang="el-GR" altLang="en-US" sz="2000" dirty="0"/>
              <a:t>)</a:t>
            </a:r>
            <a:endParaRPr lang="en-US" altLang="en-US" sz="2000" dirty="0"/>
          </a:p>
          <a:p>
            <a:pPr lvl="2" eaLnBrk="1" hangingPunct="1">
              <a:lnSpc>
                <a:spcPct val="80000"/>
              </a:lnSpc>
            </a:pPr>
            <a:r>
              <a:rPr lang="en-US" altLang="en-US" dirty="0"/>
              <a:t>CINT2006 (integer) and CFP2006 (floating-point)</a:t>
            </a:r>
          </a:p>
        </p:txBody>
      </p:sp>
      <p:graphicFrame>
        <p:nvGraphicFramePr>
          <p:cNvPr id="41989" name="Object 5">
            <a:extLst>
              <a:ext uri="{FF2B5EF4-FFF2-40B4-BE49-F238E27FC236}">
                <a16:creationId xmlns:a16="http://schemas.microsoft.com/office/drawing/2014/main" id="{90CD7933-F59C-C74F-AFFA-A5022EAA274E}"/>
              </a:ext>
            </a:extLst>
          </p:cNvPr>
          <p:cNvGraphicFramePr>
            <a:graphicFrameLocks noChangeAspect="1"/>
          </p:cNvGraphicFramePr>
          <p:nvPr>
            <p:extLst>
              <p:ext uri="{D42A27DB-BD31-4B8C-83A1-F6EECF244321}">
                <p14:modId xmlns:p14="http://schemas.microsoft.com/office/powerpoint/2010/main" val="1090108733"/>
              </p:ext>
            </p:extLst>
          </p:nvPr>
        </p:nvGraphicFramePr>
        <p:xfrm>
          <a:off x="2628181" y="5733256"/>
          <a:ext cx="3455987" cy="806450"/>
        </p:xfrm>
        <a:graphic>
          <a:graphicData uri="http://schemas.openxmlformats.org/presentationml/2006/ole">
            <mc:AlternateContent xmlns:mc="http://schemas.openxmlformats.org/markup-compatibility/2006">
              <mc:Choice xmlns:v="urn:schemas-microsoft-com:vml" Requires="v">
                <p:oleObj spid="_x0000_s66571" name="Equation" r:id="rId4" imgW="47688500" imgH="11112500" progId="Equation.3">
                  <p:embed/>
                </p:oleObj>
              </mc:Choice>
              <mc:Fallback>
                <p:oleObj name="Equation" r:id="rId4" imgW="47688500" imgH="11112500" progId="Equation.3">
                  <p:embed/>
                  <p:pic>
                    <p:nvPicPr>
                      <p:cNvPr id="41989" name="Object 5">
                        <a:extLst>
                          <a:ext uri="{FF2B5EF4-FFF2-40B4-BE49-F238E27FC236}">
                            <a16:creationId xmlns:a16="http://schemas.microsoft.com/office/drawing/2014/main" id="{90CD7933-F59C-C74F-AFFA-A5022EAA2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181" y="5733256"/>
                        <a:ext cx="34559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2 - Θέση αριθμού διαφάνειας">
            <a:extLst>
              <a:ext uri="{FF2B5EF4-FFF2-40B4-BE49-F238E27FC236}">
                <a16:creationId xmlns:a16="http://schemas.microsoft.com/office/drawing/2014/main" id="{AE82D4FF-4FA9-1141-AE80-47CF51AF1135}"/>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84</a:t>
            </a:fld>
            <a:endParaRPr lang="en-US" sz="1600" dirty="0">
              <a:latin typeface="Calibri" charset="0"/>
            </a:endParaRPr>
          </a:p>
        </p:txBody>
      </p:sp>
    </p:spTree>
    <p:extLst>
      <p:ext uri="{BB962C8B-B14F-4D97-AF65-F5344CB8AC3E}">
        <p14:creationId xmlns:p14="http://schemas.microsoft.com/office/powerpoint/2010/main" val="434807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B7B95B79-857A-3C40-812B-13B3907DFC6C}"/>
              </a:ext>
            </a:extLst>
          </p:cNvPr>
          <p:cNvSpPr>
            <a:spLocks noGrp="1" noChangeArrowheads="1"/>
          </p:cNvSpPr>
          <p:nvPr>
            <p:ph type="title"/>
          </p:nvPr>
        </p:nvSpPr>
        <p:spPr>
          <a:xfrm>
            <a:off x="684213" y="206375"/>
            <a:ext cx="8259762" cy="762000"/>
          </a:xfrm>
        </p:spPr>
        <p:txBody>
          <a:bodyPr/>
          <a:lstStyle/>
          <a:p>
            <a:pPr eaLnBrk="1" hangingPunct="1"/>
            <a:r>
              <a:rPr lang="en-AU" altLang="en-US" sz="4000" dirty="0">
                <a:latin typeface="Arial" panose="020B0604020202020204" pitchFamily="34" charset="0"/>
                <a:cs typeface="Arial" panose="020B0604020202020204" pitchFamily="34" charset="0"/>
              </a:rPr>
              <a:t>CINT2006 </a:t>
            </a:r>
            <a:r>
              <a:rPr lang="el-GR" altLang="en-US" sz="4000" dirty="0">
                <a:latin typeface="Arial" panose="020B0604020202020204" pitchFamily="34" charset="0"/>
                <a:cs typeface="Arial" panose="020B0604020202020204" pitchFamily="34" charset="0"/>
              </a:rPr>
              <a:t>για</a:t>
            </a:r>
            <a:r>
              <a:rPr lang="en-AU" altLang="en-US" sz="4000" dirty="0">
                <a:latin typeface="Arial" panose="020B0604020202020204" pitchFamily="34" charset="0"/>
                <a:cs typeface="Arial" panose="020B0604020202020204" pitchFamily="34" charset="0"/>
              </a:rPr>
              <a:t> Opteron X4 2356</a:t>
            </a:r>
          </a:p>
        </p:txBody>
      </p:sp>
      <p:graphicFrame>
        <p:nvGraphicFramePr>
          <p:cNvPr id="344394" name="Group 330">
            <a:extLst>
              <a:ext uri="{FF2B5EF4-FFF2-40B4-BE49-F238E27FC236}">
                <a16:creationId xmlns:a16="http://schemas.microsoft.com/office/drawing/2014/main" id="{61A5EF21-9E7B-A24D-8F53-679447455768}"/>
              </a:ext>
            </a:extLst>
          </p:cNvPr>
          <p:cNvGraphicFramePr>
            <a:graphicFrameLocks noGrp="1"/>
          </p:cNvGraphicFramePr>
          <p:nvPr>
            <p:extLst>
              <p:ext uri="{D42A27DB-BD31-4B8C-83A1-F6EECF244321}">
                <p14:modId xmlns:p14="http://schemas.microsoft.com/office/powerpoint/2010/main" val="1594365905"/>
              </p:ext>
            </p:extLst>
          </p:nvPr>
        </p:nvGraphicFramePr>
        <p:xfrm>
          <a:off x="153863" y="968375"/>
          <a:ext cx="8810625" cy="4305299"/>
        </p:xfrm>
        <a:graphic>
          <a:graphicData uri="http://schemas.openxmlformats.org/drawingml/2006/table">
            <a:tbl>
              <a:tblPr/>
              <a:tblGrid>
                <a:gridCol w="1102631">
                  <a:extLst>
                    <a:ext uri="{9D8B030D-6E8A-4147-A177-3AD203B41FA5}">
                      <a16:colId xmlns:a16="http://schemas.microsoft.com/office/drawing/2014/main" val="20000"/>
                    </a:ext>
                  </a:extLst>
                </a:gridCol>
                <a:gridCol w="2441415">
                  <a:extLst>
                    <a:ext uri="{9D8B030D-6E8A-4147-A177-3AD203B41FA5}">
                      <a16:colId xmlns:a16="http://schemas.microsoft.com/office/drawing/2014/main" val="20001"/>
                    </a:ext>
                  </a:extLst>
                </a:gridCol>
                <a:gridCol w="734508">
                  <a:extLst>
                    <a:ext uri="{9D8B030D-6E8A-4147-A177-3AD203B41FA5}">
                      <a16:colId xmlns:a16="http://schemas.microsoft.com/office/drawing/2014/main" val="20002"/>
                    </a:ext>
                  </a:extLst>
                </a:gridCol>
                <a:gridCol w="734509">
                  <a:extLst>
                    <a:ext uri="{9D8B030D-6E8A-4147-A177-3AD203B41FA5}">
                      <a16:colId xmlns:a16="http://schemas.microsoft.com/office/drawing/2014/main" val="20003"/>
                    </a:ext>
                  </a:extLst>
                </a:gridCol>
                <a:gridCol w="734508">
                  <a:extLst>
                    <a:ext uri="{9D8B030D-6E8A-4147-A177-3AD203B41FA5}">
                      <a16:colId xmlns:a16="http://schemas.microsoft.com/office/drawing/2014/main" val="20004"/>
                    </a:ext>
                  </a:extLst>
                </a:gridCol>
                <a:gridCol w="1021018">
                  <a:extLst>
                    <a:ext uri="{9D8B030D-6E8A-4147-A177-3AD203B41FA5}">
                      <a16:colId xmlns:a16="http://schemas.microsoft.com/office/drawing/2014/main" val="20005"/>
                    </a:ext>
                  </a:extLst>
                </a:gridCol>
                <a:gridCol w="1021018">
                  <a:extLst>
                    <a:ext uri="{9D8B030D-6E8A-4147-A177-3AD203B41FA5}">
                      <a16:colId xmlns:a16="http://schemas.microsoft.com/office/drawing/2014/main" val="20006"/>
                    </a:ext>
                  </a:extLst>
                </a:gridCol>
                <a:gridCol w="1021018">
                  <a:extLst>
                    <a:ext uri="{9D8B030D-6E8A-4147-A177-3AD203B41FA5}">
                      <a16:colId xmlns:a16="http://schemas.microsoft.com/office/drawing/2014/main" val="20007"/>
                    </a:ext>
                  </a:extLst>
                </a:gridCol>
              </a:tblGrid>
              <a:tr h="306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0" i="0" u="none" strike="noStrike" cap="none" normalizeH="0" baseline="0">
                          <a:ln>
                            <a:noFill/>
                          </a:ln>
                          <a:solidFill>
                            <a:schemeClr val="tx1"/>
                          </a:solidFill>
                          <a:effectLst/>
                          <a:latin typeface="Arial" charset="0"/>
                        </a:rPr>
                        <a:t>Όνομα</a:t>
                      </a:r>
                      <a:endParaRPr kumimoji="0" lang="en-AU"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0" i="0" u="none" strike="noStrike" cap="none" normalizeH="0" baseline="0">
                          <a:ln>
                            <a:noFill/>
                          </a:ln>
                          <a:solidFill>
                            <a:schemeClr val="tx1"/>
                          </a:solidFill>
                          <a:effectLst/>
                          <a:latin typeface="Arial" charset="0"/>
                        </a:rPr>
                        <a:t>Περιγραφή</a:t>
                      </a:r>
                      <a:endParaRPr kumimoji="0" lang="en-AU"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IC</a:t>
                      </a:r>
                      <a:r>
                        <a:rPr kumimoji="0" lang="en-US" sz="1200" b="0" i="0" u="none" strike="noStrike" cap="none" normalizeH="0" baseline="0">
                          <a:ln>
                            <a:noFill/>
                          </a:ln>
                          <a:solidFill>
                            <a:schemeClr val="tx1"/>
                          </a:solidFill>
                          <a:effectLst/>
                          <a:latin typeface="Arial" charset="0"/>
                          <a:cs typeface="Arial" charset="0"/>
                        </a:rPr>
                        <a:t>×10</a:t>
                      </a:r>
                      <a:r>
                        <a:rPr kumimoji="0" lang="en-US" sz="1200" b="0" i="0" u="none" strike="noStrike" cap="none" normalizeH="0" baseline="30000">
                          <a:ln>
                            <a:noFill/>
                          </a:ln>
                          <a:solidFill>
                            <a:schemeClr val="tx1"/>
                          </a:solidFill>
                          <a:effectLst/>
                          <a:latin typeface="Arial" charset="0"/>
                          <a:cs typeface="Arial" charset="0"/>
                        </a:rPr>
                        <a:t>9</a:t>
                      </a:r>
                      <a:endParaRPr kumimoji="0" 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CPI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Tc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0" i="0" u="none" strike="noStrike" cap="none" normalizeH="0" baseline="0">
                          <a:ln>
                            <a:noFill/>
                          </a:ln>
                          <a:solidFill>
                            <a:schemeClr val="tx1"/>
                          </a:solidFill>
                          <a:effectLst/>
                          <a:latin typeface="Arial" charset="0"/>
                        </a:rPr>
                        <a:t>Χρόν. εκτ.</a:t>
                      </a:r>
                      <a:endParaRPr kumimoji="0" lang="en-AU"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0" i="0" u="none" strike="noStrike" cap="none" normalizeH="0" baseline="0">
                          <a:ln>
                            <a:noFill/>
                          </a:ln>
                          <a:solidFill>
                            <a:schemeClr val="tx1"/>
                          </a:solidFill>
                          <a:effectLst/>
                          <a:latin typeface="Arial" charset="0"/>
                        </a:rPr>
                        <a:t>Χρον. ανφ.</a:t>
                      </a:r>
                      <a:endParaRPr kumimoji="0" lang="en-AU"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SPECratio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perl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Interpreted string processing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bzip2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dirty="0">
                          <a:ln>
                            <a:noFill/>
                          </a:ln>
                          <a:solidFill>
                            <a:schemeClr val="tx1"/>
                          </a:solidFill>
                          <a:effectLst/>
                          <a:latin typeface="Arial" charset="0"/>
                        </a:rPr>
                        <a:t>Block-sorting compression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dirty="0">
                          <a:ln>
                            <a:noFill/>
                          </a:ln>
                          <a:solidFill>
                            <a:schemeClr val="tx1"/>
                          </a:solidFill>
                          <a:effectLst/>
                          <a:latin typeface="Arial" charset="0"/>
                        </a:rPr>
                        <a:t>2,389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817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GNU C Compiler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8,050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mcf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Combinatorial optimization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Go game (AI)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721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hmmer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Search gene sequence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2,783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sjeng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Chess game (AI)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12,100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libquantum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Quantum computer simulation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1,623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20,720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h264avc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Video compression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3,102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22,130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6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omnetpp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Discrete event simulation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587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80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astar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Games/path finding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7,020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6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xalancbmk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XML parsing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1,143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6257">
                <a:tc gridSpan="7">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a:ln>
                            <a:noFill/>
                          </a:ln>
                          <a:solidFill>
                            <a:schemeClr val="tx1"/>
                          </a:solidFill>
                          <a:effectLst/>
                          <a:latin typeface="Arial" charset="0"/>
                        </a:rPr>
                        <a:t>Geometric 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200" b="0" i="0" u="none" strike="noStrike" cap="none" normalizeH="0" baseline="0" dirty="0">
                          <a:ln>
                            <a:noFill/>
                          </a:ln>
                          <a:solidFill>
                            <a:schemeClr val="tx1"/>
                          </a:solidFill>
                          <a:effectLst/>
                          <a:latin typeface="Arial" charset="0"/>
                        </a:rPr>
                        <a:t>11.7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3143" name="AutoShape 328">
            <a:extLst>
              <a:ext uri="{FF2B5EF4-FFF2-40B4-BE49-F238E27FC236}">
                <a16:creationId xmlns:a16="http://schemas.microsoft.com/office/drawing/2014/main" id="{8F6594F8-F3C0-3246-8FD7-E672A3538268}"/>
              </a:ext>
            </a:extLst>
          </p:cNvPr>
          <p:cNvSpPr>
            <a:spLocks/>
          </p:cNvSpPr>
          <p:nvPr/>
        </p:nvSpPr>
        <p:spPr bwMode="auto">
          <a:xfrm>
            <a:off x="1763713" y="5661025"/>
            <a:ext cx="3744912" cy="647700"/>
          </a:xfrm>
          <a:prstGeom prst="borderCallout1">
            <a:avLst>
              <a:gd name="adj1" fmla="val 17648"/>
              <a:gd name="adj2" fmla="val 83509"/>
              <a:gd name="adj3" fmla="val -86273"/>
              <a:gd name="adj4" fmla="val 83509"/>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2000" dirty="0"/>
              <a:t>Υψηλοί ρυθμοί αστοχίας κρυφής μνήμης (</a:t>
            </a:r>
            <a:r>
              <a:rPr lang="en-US" altLang="en-US" sz="2000" dirty="0"/>
              <a:t>cache misses)</a:t>
            </a:r>
            <a:endParaRPr lang="en-AU" altLang="en-US" sz="2000" dirty="0"/>
          </a:p>
        </p:txBody>
      </p:sp>
      <p:sp>
        <p:nvSpPr>
          <p:cNvPr id="6" name="2 - Θέση αριθμού διαφάνειας">
            <a:extLst>
              <a:ext uri="{FF2B5EF4-FFF2-40B4-BE49-F238E27FC236}">
                <a16:creationId xmlns:a16="http://schemas.microsoft.com/office/drawing/2014/main" id="{52A732B9-4BBF-DB46-99D9-ED35B22B1A3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85</a:t>
            </a:fld>
            <a:endParaRPr lang="en-US" sz="1600" dirty="0">
              <a:latin typeface="Calibri" charset="0"/>
            </a:endParaRPr>
          </a:p>
        </p:txBody>
      </p:sp>
    </p:spTree>
    <p:extLst>
      <p:ext uri="{BB962C8B-B14F-4D97-AF65-F5344CB8AC3E}">
        <p14:creationId xmlns:p14="http://schemas.microsoft.com/office/powerpoint/2010/main" val="20838142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DC7F8D3F-1799-BC48-B701-DA109DF8E828}"/>
              </a:ext>
            </a:extLst>
          </p:cNvPr>
          <p:cNvSpPr>
            <a:spLocks noGrp="1" noChangeArrowheads="1"/>
          </p:cNvSpPr>
          <p:nvPr>
            <p:ph type="title"/>
          </p:nvPr>
        </p:nvSpPr>
        <p:spPr/>
        <p:txBody>
          <a:bodyPr/>
          <a:lstStyle/>
          <a:p>
            <a:pPr eaLnBrk="1" hangingPunct="1"/>
            <a:r>
              <a:rPr lang="el-GR" altLang="en-US" sz="3600" dirty="0" err="1">
                <a:latin typeface="Arial" panose="020B0604020202020204" pitchFamily="34" charset="0"/>
                <a:cs typeface="Arial" panose="020B0604020202020204" pitchFamily="34" charset="0"/>
              </a:rPr>
              <a:t>Μετροπρογράμματα</a:t>
            </a:r>
            <a:r>
              <a:rPr lang="en-AU" altLang="en-US" sz="3600" dirty="0">
                <a:latin typeface="Arial" panose="020B0604020202020204" pitchFamily="34" charset="0"/>
                <a:cs typeface="Arial" panose="020B0604020202020204" pitchFamily="34" charset="0"/>
              </a:rPr>
              <a:t> SPEC Power</a:t>
            </a:r>
          </a:p>
        </p:txBody>
      </p:sp>
      <p:sp>
        <p:nvSpPr>
          <p:cNvPr id="44036" name="Rectangle 3">
            <a:extLst>
              <a:ext uri="{FF2B5EF4-FFF2-40B4-BE49-F238E27FC236}">
                <a16:creationId xmlns:a16="http://schemas.microsoft.com/office/drawing/2014/main" id="{CC24481D-E1F4-C14F-9EAC-B97BD49F206C}"/>
              </a:ext>
            </a:extLst>
          </p:cNvPr>
          <p:cNvSpPr>
            <a:spLocks noGrp="1" noChangeArrowheads="1"/>
          </p:cNvSpPr>
          <p:nvPr>
            <p:ph type="body" idx="1"/>
          </p:nvPr>
        </p:nvSpPr>
        <p:spPr>
          <a:xfrm>
            <a:off x="684213" y="1125538"/>
            <a:ext cx="8270875" cy="2447925"/>
          </a:xfrm>
        </p:spPr>
        <p:txBody>
          <a:bodyPr/>
          <a:lstStyle/>
          <a:p>
            <a:pPr eaLnBrk="1" hangingPunct="1"/>
            <a:r>
              <a:rPr lang="el-GR" altLang="en-US" dirty="0"/>
              <a:t>Κατανάλωση ισχύος διακομιστή (</a:t>
            </a:r>
            <a:r>
              <a:rPr lang="en-US" altLang="en-US" dirty="0"/>
              <a:t>server) </a:t>
            </a:r>
            <a:r>
              <a:rPr lang="el-GR" altLang="en-US" dirty="0"/>
              <a:t>σε διαφορετικά επίπεδα φορτίου εργασίας</a:t>
            </a:r>
            <a:endParaRPr lang="en-AU" altLang="en-US" dirty="0"/>
          </a:p>
          <a:p>
            <a:pPr lvl="1" eaLnBrk="1" hangingPunct="1"/>
            <a:r>
              <a:rPr lang="el-GR" altLang="en-US" dirty="0"/>
              <a:t>Απόδοση</a:t>
            </a:r>
            <a:r>
              <a:rPr lang="en-AU" altLang="en-US" dirty="0"/>
              <a:t>: </a:t>
            </a:r>
            <a:r>
              <a:rPr lang="en-AU" altLang="en-US" dirty="0" err="1"/>
              <a:t>ssj_ops</a:t>
            </a:r>
            <a:r>
              <a:rPr lang="en-AU" altLang="en-US" dirty="0"/>
              <a:t>/sec</a:t>
            </a:r>
          </a:p>
          <a:p>
            <a:pPr lvl="1" eaLnBrk="1" hangingPunct="1"/>
            <a:r>
              <a:rPr lang="el-GR" altLang="en-US" dirty="0"/>
              <a:t>Ισχύς</a:t>
            </a:r>
            <a:r>
              <a:rPr lang="en-AU" altLang="en-US" dirty="0"/>
              <a:t>: Watts (Joules/sec)</a:t>
            </a:r>
          </a:p>
        </p:txBody>
      </p:sp>
      <p:graphicFrame>
        <p:nvGraphicFramePr>
          <p:cNvPr id="44037" name="Object 4">
            <a:extLst>
              <a:ext uri="{FF2B5EF4-FFF2-40B4-BE49-F238E27FC236}">
                <a16:creationId xmlns:a16="http://schemas.microsoft.com/office/drawing/2014/main" id="{A2E84690-E7A4-EB46-B3BB-CE8F28FC16ED}"/>
              </a:ext>
            </a:extLst>
          </p:cNvPr>
          <p:cNvGraphicFramePr>
            <a:graphicFrameLocks noChangeAspect="1"/>
          </p:cNvGraphicFramePr>
          <p:nvPr/>
        </p:nvGraphicFramePr>
        <p:xfrm>
          <a:off x="1116013" y="3500438"/>
          <a:ext cx="6840537" cy="858837"/>
        </p:xfrm>
        <a:graphic>
          <a:graphicData uri="http://schemas.openxmlformats.org/presentationml/2006/ole">
            <mc:AlternateContent xmlns:mc="http://schemas.openxmlformats.org/markup-compatibility/2006">
              <mc:Choice xmlns:v="urn:schemas-microsoft-com:vml" Requires="v">
                <p:oleObj spid="_x0000_s70666" name="Equation" r:id="rId4" imgW="83972400" imgH="10528300" progId="Equation.3">
                  <p:embed/>
                </p:oleObj>
              </mc:Choice>
              <mc:Fallback>
                <p:oleObj name="Equation" r:id="rId4" imgW="83972400" imgH="10528300" progId="Equation.3">
                  <p:embed/>
                  <p:pic>
                    <p:nvPicPr>
                      <p:cNvPr id="44037" name="Object 4">
                        <a:extLst>
                          <a:ext uri="{FF2B5EF4-FFF2-40B4-BE49-F238E27FC236}">
                            <a16:creationId xmlns:a16="http://schemas.microsoft.com/office/drawing/2014/main" id="{A2E84690-E7A4-EB46-B3BB-CE8F28FC1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500438"/>
                        <a:ext cx="68405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2 - Θέση αριθμού διαφάνειας">
            <a:extLst>
              <a:ext uri="{FF2B5EF4-FFF2-40B4-BE49-F238E27FC236}">
                <a16:creationId xmlns:a16="http://schemas.microsoft.com/office/drawing/2014/main" id="{68738181-3DF6-1C48-96DF-27269BD1537D}"/>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86</a:t>
            </a:fld>
            <a:endParaRPr lang="en-US" sz="1600" dirty="0">
              <a:latin typeface="Calibri" charset="0"/>
            </a:endParaRPr>
          </a:p>
        </p:txBody>
      </p:sp>
    </p:spTree>
    <p:extLst>
      <p:ext uri="{BB962C8B-B14F-4D97-AF65-F5344CB8AC3E}">
        <p14:creationId xmlns:p14="http://schemas.microsoft.com/office/powerpoint/2010/main" val="39476212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A1089949-E308-8A46-B0CB-E51789794594}"/>
              </a:ext>
            </a:extLst>
          </p:cNvPr>
          <p:cNvSpPr>
            <a:spLocks noGrp="1" noChangeArrowheads="1"/>
          </p:cNvSpPr>
          <p:nvPr>
            <p:ph type="title"/>
          </p:nvPr>
        </p:nvSpPr>
        <p:spPr/>
        <p:txBody>
          <a:bodyPr/>
          <a:lstStyle/>
          <a:p>
            <a:pPr eaLnBrk="1" hangingPunct="1"/>
            <a:r>
              <a:rPr lang="en-AU" altLang="en-US" dirty="0">
                <a:latin typeface="Arial" panose="020B0604020202020204" pitchFamily="34" charset="0"/>
                <a:cs typeface="Arial" panose="020B0604020202020204" pitchFamily="34" charset="0"/>
              </a:rPr>
              <a:t>SPECpower_ssj2008 </a:t>
            </a:r>
            <a:r>
              <a:rPr lang="el-GR" altLang="en-US" dirty="0">
                <a:latin typeface="Arial" panose="020B0604020202020204" pitchFamily="34" charset="0"/>
                <a:cs typeface="Arial" panose="020B0604020202020204" pitchFamily="34" charset="0"/>
              </a:rPr>
              <a:t>για</a:t>
            </a:r>
            <a:r>
              <a:rPr lang="en-AU" altLang="en-US" dirty="0">
                <a:latin typeface="Arial" panose="020B0604020202020204" pitchFamily="34" charset="0"/>
                <a:cs typeface="Arial" panose="020B0604020202020204" pitchFamily="34" charset="0"/>
              </a:rPr>
              <a:t> X4</a:t>
            </a:r>
          </a:p>
        </p:txBody>
      </p:sp>
      <p:graphicFrame>
        <p:nvGraphicFramePr>
          <p:cNvPr id="45159" name="Group 103">
            <a:extLst>
              <a:ext uri="{FF2B5EF4-FFF2-40B4-BE49-F238E27FC236}">
                <a16:creationId xmlns:a16="http://schemas.microsoft.com/office/drawing/2014/main" id="{407C8165-C4D4-5D4D-B52E-C4DB7D3A3669}"/>
              </a:ext>
            </a:extLst>
          </p:cNvPr>
          <p:cNvGraphicFramePr>
            <a:graphicFrameLocks noGrp="1"/>
          </p:cNvGraphicFramePr>
          <p:nvPr>
            <p:extLst>
              <p:ext uri="{D42A27DB-BD31-4B8C-83A1-F6EECF244321}">
                <p14:modId xmlns:p14="http://schemas.microsoft.com/office/powerpoint/2010/main" val="1411460128"/>
              </p:ext>
            </p:extLst>
          </p:nvPr>
        </p:nvGraphicFramePr>
        <p:xfrm>
          <a:off x="342900" y="982214"/>
          <a:ext cx="8261548" cy="5399114"/>
        </p:xfrm>
        <a:graphic>
          <a:graphicData uri="http://schemas.openxmlformats.org/drawingml/2006/table">
            <a:tbl>
              <a:tblPr/>
              <a:tblGrid>
                <a:gridCol w="1539441">
                  <a:extLst>
                    <a:ext uri="{9D8B030D-6E8A-4147-A177-3AD203B41FA5}">
                      <a16:colId xmlns:a16="http://schemas.microsoft.com/office/drawing/2014/main" val="20000"/>
                    </a:ext>
                  </a:extLst>
                </a:gridCol>
                <a:gridCol w="485763">
                  <a:extLst>
                    <a:ext uri="{9D8B030D-6E8A-4147-A177-3AD203B41FA5}">
                      <a16:colId xmlns:a16="http://schemas.microsoft.com/office/drawing/2014/main" val="20001"/>
                    </a:ext>
                  </a:extLst>
                </a:gridCol>
                <a:gridCol w="2105571">
                  <a:extLst>
                    <a:ext uri="{9D8B030D-6E8A-4147-A177-3AD203B41FA5}">
                      <a16:colId xmlns:a16="http://schemas.microsoft.com/office/drawing/2014/main" val="20002"/>
                    </a:ext>
                  </a:extLst>
                </a:gridCol>
                <a:gridCol w="1012601">
                  <a:extLst>
                    <a:ext uri="{9D8B030D-6E8A-4147-A177-3AD203B41FA5}">
                      <a16:colId xmlns:a16="http://schemas.microsoft.com/office/drawing/2014/main" val="20003"/>
                    </a:ext>
                  </a:extLst>
                </a:gridCol>
                <a:gridCol w="1823399">
                  <a:extLst>
                    <a:ext uri="{9D8B030D-6E8A-4147-A177-3AD203B41FA5}">
                      <a16:colId xmlns:a16="http://schemas.microsoft.com/office/drawing/2014/main" val="20004"/>
                    </a:ext>
                  </a:extLst>
                </a:gridCol>
                <a:gridCol w="1294773">
                  <a:extLst>
                    <a:ext uri="{9D8B030D-6E8A-4147-A177-3AD203B41FA5}">
                      <a16:colId xmlns:a16="http://schemas.microsoft.com/office/drawing/2014/main" val="20005"/>
                    </a:ext>
                  </a:extLst>
                </a:gridCol>
              </a:tblGrid>
              <a:tr h="385651">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a:ln>
                            <a:noFill/>
                          </a:ln>
                          <a:solidFill>
                            <a:schemeClr val="tx1"/>
                          </a:solidFill>
                          <a:effectLst/>
                          <a:latin typeface="Arial" charset="0"/>
                        </a:rPr>
                        <a:t>Φορτίο στόχου</a:t>
                      </a:r>
                      <a:r>
                        <a:rPr kumimoji="0" lang="en-AU" sz="1600" b="0" i="0" u="none" strike="noStrike" cap="none" normalizeH="0" baseline="0">
                          <a:ln>
                            <a:noFill/>
                          </a:ln>
                          <a:solidFill>
                            <a:schemeClr val="tx1"/>
                          </a:solidFill>
                          <a:effectLst/>
                          <a:latin typeface="Arial" charset="0"/>
                        </a:rPr>
                        <a: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a:ln>
                            <a:noFill/>
                          </a:ln>
                          <a:solidFill>
                            <a:schemeClr val="tx1"/>
                          </a:solidFill>
                          <a:effectLst/>
                          <a:latin typeface="Arial" charset="0"/>
                        </a:rPr>
                        <a:t>Απόδοση</a:t>
                      </a:r>
                      <a:r>
                        <a:rPr kumimoji="0" lang="en-AU" sz="1600" b="0" i="0" u="none" strike="noStrike" cap="none" normalizeH="0" baseline="0">
                          <a:ln>
                            <a:noFill/>
                          </a:ln>
                          <a:solidFill>
                            <a:schemeClr val="tx1"/>
                          </a:solidFill>
                          <a:effectLst/>
                          <a:latin typeface="Arial" charset="0"/>
                        </a:rPr>
                        <a:t> (ssj_ops/sec)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a:ln>
                            <a:noFill/>
                          </a:ln>
                          <a:solidFill>
                            <a:schemeClr val="tx1"/>
                          </a:solidFill>
                          <a:effectLst/>
                          <a:latin typeface="Arial" charset="0"/>
                        </a:rPr>
                        <a:t>Μέση ισχύς</a:t>
                      </a:r>
                      <a:r>
                        <a:rPr kumimoji="0" lang="en-AU" sz="1600" b="0" i="0" u="none" strike="noStrike" cap="none" normalizeH="0" baseline="0">
                          <a:ln>
                            <a:noFill/>
                          </a:ln>
                          <a:solidFill>
                            <a:schemeClr val="tx1"/>
                          </a:solidFill>
                          <a:effectLst/>
                          <a:latin typeface="Arial" charset="0"/>
                        </a:rPr>
                        <a:t> (Watts)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100%</a:t>
                      </a:r>
                    </a:p>
                  </a:txBody>
                  <a:tcPr marT="45723" marB="45723" horzOverflow="overflow">
                    <a:lnL w="285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231,867</a:t>
                      </a:r>
                    </a:p>
                  </a:txBody>
                  <a:tcPr marT="45723" marB="45723"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295</a:t>
                      </a:r>
                    </a:p>
                  </a:txBody>
                  <a:tcPr marT="45723" marB="45723"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90%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211,282</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286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80%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185,803</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275</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70%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163,427</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265</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60%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140,160</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256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50%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118,324</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246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40%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920,35</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233</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30%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70,500</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222</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47,126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206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23,066</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dirty="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180</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5651">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0%</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0</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141</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565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Overall sum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1,283,590</a:t>
                      </a:r>
                    </a:p>
                  </a:txBody>
                  <a:tcPr marT="45723" marB="45723"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2,605</a:t>
                      </a:r>
                    </a:p>
                  </a:txBody>
                  <a:tcPr marT="45723" marB="45723"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85651">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cs typeface="Arial" charset="0"/>
                        </a:rPr>
                        <a:t>∑ssj_ops/ ∑power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1600" b="0" i="0" u="none" strike="noStrike" cap="none" normalizeH="0" baseline="0">
                          <a:ln>
                            <a:noFill/>
                          </a:ln>
                          <a:solidFill>
                            <a:schemeClr val="tx1"/>
                          </a:solidFill>
                          <a:effectLst/>
                          <a:latin typeface="Arial" charset="0"/>
                        </a:rPr>
                        <a:t>493</a:t>
                      </a: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AU" sz="1600" b="0" i="0" u="none" strike="noStrike" cap="none" normalizeH="0" baseline="0" dirty="0">
                        <a:ln>
                          <a:noFill/>
                        </a:ln>
                        <a:solidFill>
                          <a:schemeClr val="tx1"/>
                        </a:solidFill>
                        <a:effectLst/>
                        <a:latin typeface="Arial" charset="0"/>
                      </a:endParaRP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5" name="2 - Θέση αριθμού διαφάνειας">
            <a:extLst>
              <a:ext uri="{FF2B5EF4-FFF2-40B4-BE49-F238E27FC236}">
                <a16:creationId xmlns:a16="http://schemas.microsoft.com/office/drawing/2014/main" id="{4406CEEB-B49E-2649-84F7-142D5FC38C84}"/>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87</a:t>
            </a:fld>
            <a:endParaRPr lang="en-US" sz="1600" dirty="0">
              <a:latin typeface="Calibri" charset="0"/>
            </a:endParaRPr>
          </a:p>
        </p:txBody>
      </p:sp>
    </p:spTree>
    <p:extLst>
      <p:ext uri="{BB962C8B-B14F-4D97-AF65-F5344CB8AC3E}">
        <p14:creationId xmlns:p14="http://schemas.microsoft.com/office/powerpoint/2010/main" val="4261408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762000" y="268263"/>
            <a:ext cx="5898232" cy="352425"/>
          </a:xfrm>
          <a:noFill/>
        </p:spPr>
        <p:txBody>
          <a:bodyPr/>
          <a:lstStyle/>
          <a:p>
            <a:r>
              <a:rPr lang="en-US" dirty="0" err="1">
                <a:latin typeface="Arial" charset="0"/>
              </a:rPr>
              <a:t>Amdhal’s</a:t>
            </a:r>
            <a:r>
              <a:rPr lang="en-US" dirty="0">
                <a:latin typeface="Arial" charset="0"/>
              </a:rPr>
              <a:t> law</a:t>
            </a:r>
          </a:p>
        </p:txBody>
      </p:sp>
      <p:graphicFrame>
        <p:nvGraphicFramePr>
          <p:cNvPr id="9218" name="Object 3"/>
          <p:cNvGraphicFramePr>
            <a:graphicFrameLocks noChangeAspect="1"/>
          </p:cNvGraphicFramePr>
          <p:nvPr>
            <p:extLst>
              <p:ext uri="{D42A27DB-BD31-4B8C-83A1-F6EECF244321}">
                <p14:modId xmlns:p14="http://schemas.microsoft.com/office/powerpoint/2010/main" val="3528830752"/>
              </p:ext>
            </p:extLst>
          </p:nvPr>
        </p:nvGraphicFramePr>
        <p:xfrm>
          <a:off x="449263" y="2708920"/>
          <a:ext cx="8154987" cy="1079500"/>
        </p:xfrm>
        <a:graphic>
          <a:graphicData uri="http://schemas.openxmlformats.org/presentationml/2006/ole">
            <mc:AlternateContent xmlns:mc="http://schemas.openxmlformats.org/markup-compatibility/2006">
              <mc:Choice xmlns:v="urn:schemas-microsoft-com:vml" Requires="v">
                <p:oleObj spid="_x0000_s81942" name="Equation" r:id="rId4" imgW="8153400" imgH="1079500" progId="Equation.3">
                  <p:embed/>
                </p:oleObj>
              </mc:Choice>
              <mc:Fallback>
                <p:oleObj name="Equation" r:id="rId4" imgW="8153400" imgH="1079500" progId="Equation.3">
                  <p:embed/>
                  <p:pic>
                    <p:nvPicPr>
                      <p:cNvPr id="921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2708920"/>
                        <a:ext cx="8154987" cy="1079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19" name="Text Box 4"/>
          <p:cNvSpPr txBox="1">
            <a:spLocks noChangeArrowheads="1"/>
          </p:cNvSpPr>
          <p:nvPr/>
        </p:nvSpPr>
        <p:spPr bwMode="auto">
          <a:xfrm>
            <a:off x="457200" y="4221088"/>
            <a:ext cx="8242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416FEE"/>
                </a:solidFill>
                <a:latin typeface="Comic Sans MS" charset="0"/>
              </a:rPr>
              <a:t>Best we can ever hope to get (</a:t>
            </a:r>
            <a:r>
              <a:rPr lang="en-US" b="1" dirty="0" err="1">
                <a:solidFill>
                  <a:srgbClr val="416FEE"/>
                </a:solidFill>
                <a:latin typeface="Comic Sans MS" charset="0"/>
              </a:rPr>
              <a:t>lim</a:t>
            </a:r>
            <a:r>
              <a:rPr lang="en-US" b="1" dirty="0">
                <a:solidFill>
                  <a:srgbClr val="416FEE"/>
                </a:solidFill>
                <a:latin typeface="Comic Sans MS" charset="0"/>
              </a:rPr>
              <a:t> as Speedup -&gt; ∞):</a:t>
            </a:r>
          </a:p>
        </p:txBody>
      </p:sp>
      <p:graphicFrame>
        <p:nvGraphicFramePr>
          <p:cNvPr id="9220" name="Object 5"/>
          <p:cNvGraphicFramePr>
            <a:graphicFrameLocks noChangeAspect="1"/>
          </p:cNvGraphicFramePr>
          <p:nvPr>
            <p:extLst>
              <p:ext uri="{D42A27DB-BD31-4B8C-83A1-F6EECF244321}">
                <p14:modId xmlns:p14="http://schemas.microsoft.com/office/powerpoint/2010/main" val="675504047"/>
              </p:ext>
            </p:extLst>
          </p:nvPr>
        </p:nvGraphicFramePr>
        <p:xfrm>
          <a:off x="609849" y="5562600"/>
          <a:ext cx="4610100" cy="625475"/>
        </p:xfrm>
        <a:graphic>
          <a:graphicData uri="http://schemas.openxmlformats.org/presentationml/2006/ole">
            <mc:AlternateContent xmlns:mc="http://schemas.openxmlformats.org/markup-compatibility/2006">
              <mc:Choice xmlns:v="urn:schemas-microsoft-com:vml" Requires="v">
                <p:oleObj spid="_x0000_s81943" name="Equation" r:id="rId6" imgW="4610100" imgH="673100" progId="Equation.3">
                  <p:embed/>
                </p:oleObj>
              </mc:Choice>
              <mc:Fallback>
                <p:oleObj name="Equation" r:id="rId6" imgW="4610100" imgH="673100" progId="Equation.3">
                  <p:embed/>
                  <p:pic>
                    <p:nvPicPr>
                      <p:cNvPr id="922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49" y="5562600"/>
                        <a:ext cx="46101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6"/>
          <p:cNvGraphicFramePr>
            <a:graphicFrameLocks noChangeAspect="1"/>
          </p:cNvGraphicFramePr>
          <p:nvPr/>
        </p:nvGraphicFramePr>
        <p:xfrm>
          <a:off x="835025" y="1295400"/>
          <a:ext cx="7697788" cy="736600"/>
        </p:xfrm>
        <a:graphic>
          <a:graphicData uri="http://schemas.openxmlformats.org/presentationml/2006/ole">
            <mc:AlternateContent xmlns:mc="http://schemas.openxmlformats.org/markup-compatibility/2006">
              <mc:Choice xmlns:v="urn:schemas-microsoft-com:vml" Requires="v">
                <p:oleObj spid="_x0000_s81944" name="Equation" r:id="rId8" imgW="7696200" imgH="736600" progId="Equation.3">
                  <p:embed/>
                </p:oleObj>
              </mc:Choice>
              <mc:Fallback>
                <p:oleObj name="Equation" r:id="rId8" imgW="7696200" imgH="736600" progId="Equation.3">
                  <p:embed/>
                  <p:pic>
                    <p:nvPicPr>
                      <p:cNvPr id="9221"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025" y="1295400"/>
                        <a:ext cx="7697788" cy="736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9222" name="Group 7"/>
          <p:cNvGrpSpPr>
            <a:grpSpLocks/>
          </p:cNvGrpSpPr>
          <p:nvPr/>
        </p:nvGrpSpPr>
        <p:grpSpPr bwMode="auto">
          <a:xfrm>
            <a:off x="2411413" y="908050"/>
            <a:ext cx="5688012" cy="368300"/>
            <a:chOff x="724" y="1876"/>
            <a:chExt cx="3583" cy="232"/>
          </a:xfrm>
        </p:grpSpPr>
        <p:sp>
          <p:nvSpPr>
            <p:cNvPr id="9234" name="Rectangle 8"/>
            <p:cNvSpPr>
              <a:spLocks noChangeArrowheads="1"/>
            </p:cNvSpPr>
            <p:nvPr/>
          </p:nvSpPr>
          <p:spPr bwMode="auto">
            <a:xfrm>
              <a:off x="724" y="1876"/>
              <a:ext cx="664" cy="232"/>
            </a:xfrm>
            <a:prstGeom prst="rect">
              <a:avLst/>
            </a:prstGeom>
            <a:solidFill>
              <a:srgbClr val="82E082"/>
            </a:solidFill>
            <a:ln w="12700">
              <a:solidFill>
                <a:schemeClr val="tx1"/>
              </a:solidFill>
              <a:miter lim="800000"/>
              <a:headEnd/>
              <a:tailEnd/>
            </a:ln>
          </p:spPr>
          <p:txBody>
            <a:bodyPr wrap="none" anchor="ctr"/>
            <a:lstStyle/>
            <a:p>
              <a:endParaRPr lang="el-GR"/>
            </a:p>
          </p:txBody>
        </p:sp>
        <p:sp>
          <p:nvSpPr>
            <p:cNvPr id="9235" name="Rectangle 9"/>
            <p:cNvSpPr>
              <a:spLocks noChangeArrowheads="1"/>
            </p:cNvSpPr>
            <p:nvPr/>
          </p:nvSpPr>
          <p:spPr bwMode="auto">
            <a:xfrm>
              <a:off x="1396" y="1876"/>
              <a:ext cx="1168" cy="232"/>
            </a:xfrm>
            <a:prstGeom prst="rect">
              <a:avLst/>
            </a:prstGeom>
            <a:solidFill>
              <a:schemeClr val="accent2"/>
            </a:solidFill>
            <a:ln w="12700">
              <a:solidFill>
                <a:schemeClr val="tx1"/>
              </a:solidFill>
              <a:miter lim="800000"/>
              <a:headEnd/>
              <a:tailEnd/>
            </a:ln>
          </p:spPr>
          <p:txBody>
            <a:bodyPr wrap="none" anchor="ctr"/>
            <a:lstStyle/>
            <a:p>
              <a:endParaRPr lang="el-GR"/>
            </a:p>
          </p:txBody>
        </p:sp>
        <p:sp>
          <p:nvSpPr>
            <p:cNvPr id="9236" name="Rectangle 11"/>
            <p:cNvSpPr>
              <a:spLocks noChangeArrowheads="1"/>
            </p:cNvSpPr>
            <p:nvPr/>
          </p:nvSpPr>
          <p:spPr bwMode="auto">
            <a:xfrm>
              <a:off x="3264" y="1876"/>
              <a:ext cx="664" cy="232"/>
            </a:xfrm>
            <a:prstGeom prst="rect">
              <a:avLst/>
            </a:prstGeom>
            <a:solidFill>
              <a:srgbClr val="82E082"/>
            </a:solidFill>
            <a:ln w="12700">
              <a:solidFill>
                <a:schemeClr val="tx1"/>
              </a:solidFill>
              <a:miter lim="800000"/>
              <a:headEnd/>
              <a:tailEnd/>
            </a:ln>
          </p:spPr>
          <p:txBody>
            <a:bodyPr wrap="none" anchor="ctr"/>
            <a:lstStyle/>
            <a:p>
              <a:endParaRPr lang="el-GR"/>
            </a:p>
          </p:txBody>
        </p:sp>
        <p:sp>
          <p:nvSpPr>
            <p:cNvPr id="9237" name="Rectangle 12"/>
            <p:cNvSpPr>
              <a:spLocks noChangeArrowheads="1"/>
            </p:cNvSpPr>
            <p:nvPr/>
          </p:nvSpPr>
          <p:spPr bwMode="auto">
            <a:xfrm>
              <a:off x="3931" y="1876"/>
              <a:ext cx="376" cy="232"/>
            </a:xfrm>
            <a:prstGeom prst="rect">
              <a:avLst/>
            </a:prstGeom>
            <a:solidFill>
              <a:schemeClr val="accent2"/>
            </a:solidFill>
            <a:ln w="12700">
              <a:solidFill>
                <a:schemeClr val="tx1"/>
              </a:solidFill>
              <a:miter lim="800000"/>
              <a:headEnd/>
              <a:tailEnd/>
            </a:ln>
          </p:spPr>
          <p:txBody>
            <a:bodyPr wrap="none" anchor="ctr"/>
            <a:lstStyle/>
            <a:p>
              <a:endParaRPr lang="el-GR"/>
            </a:p>
          </p:txBody>
        </p:sp>
        <p:sp>
          <p:nvSpPr>
            <p:cNvPr id="9238" name="Line 14"/>
            <p:cNvSpPr>
              <a:spLocks noChangeShapeType="1"/>
            </p:cNvSpPr>
            <p:nvPr/>
          </p:nvSpPr>
          <p:spPr bwMode="auto">
            <a:xfrm>
              <a:off x="2765" y="2012"/>
              <a:ext cx="312" cy="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 name="Rounded Rectangle 1"/>
          <p:cNvSpPr/>
          <p:nvPr/>
        </p:nvSpPr>
        <p:spPr bwMode="auto">
          <a:xfrm>
            <a:off x="179263" y="2565400"/>
            <a:ext cx="8785225" cy="1439863"/>
          </a:xfrm>
          <a:prstGeom prst="roundRect">
            <a:avLst/>
          </a:prstGeom>
          <a:noFill/>
          <a:ln w="41275" cap="flat" cmpd="sng" algn="ctr">
            <a:solidFill>
              <a:schemeClr val="tx2">
                <a:lumMod val="50000"/>
                <a:lumOff val="50000"/>
              </a:schemeClr>
            </a:solidFill>
            <a:prstDash val="solid"/>
            <a:round/>
            <a:headEnd type="none" w="sm" len="sm"/>
            <a:tailEnd type="none" w="sm" len="sm"/>
          </a:ln>
          <a:effectLst/>
        </p:spPr>
        <p:txBody>
          <a:bodyPr/>
          <a:lstStyle/>
          <a:p>
            <a:pPr>
              <a:defRPr/>
            </a:pPr>
            <a:endParaRPr lang="en-US">
              <a:latin typeface="Times New Roman" pitchFamily="18" charset="0"/>
            </a:endParaRPr>
          </a:p>
        </p:txBody>
      </p:sp>
      <p:sp>
        <p:nvSpPr>
          <p:cNvPr id="9224" name="Text Box 4"/>
          <p:cNvSpPr txBox="1">
            <a:spLocks noChangeArrowheads="1"/>
          </p:cNvSpPr>
          <p:nvPr/>
        </p:nvSpPr>
        <p:spPr bwMode="auto">
          <a:xfrm>
            <a:off x="468313" y="1989138"/>
            <a:ext cx="22145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err="1">
                <a:solidFill>
                  <a:srgbClr val="416FEE"/>
                </a:solidFill>
                <a:latin typeface="Comic Sans MS" charset="0"/>
              </a:rPr>
              <a:t>Amdhal’s</a:t>
            </a:r>
            <a:r>
              <a:rPr lang="en-US" b="1" dirty="0">
                <a:solidFill>
                  <a:srgbClr val="416FEE"/>
                </a:solidFill>
                <a:latin typeface="Comic Sans MS" charset="0"/>
              </a:rPr>
              <a:t> law:</a:t>
            </a:r>
          </a:p>
        </p:txBody>
      </p:sp>
      <p:sp>
        <p:nvSpPr>
          <p:cNvPr id="21" name="Text Box 4"/>
          <p:cNvSpPr txBox="1">
            <a:spLocks noChangeArrowheads="1"/>
          </p:cNvSpPr>
          <p:nvPr/>
        </p:nvSpPr>
        <p:spPr bwMode="auto">
          <a:xfrm>
            <a:off x="468313" y="879475"/>
            <a:ext cx="16129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defRPr/>
            </a:pPr>
            <a:r>
              <a:rPr lang="en-US" sz="2400" dirty="0">
                <a:solidFill>
                  <a:schemeClr val="tx1"/>
                </a:solidFill>
                <a:latin typeface="Comic Sans MS" charset="0"/>
              </a:rPr>
              <a:t>We have:</a:t>
            </a:r>
          </a:p>
        </p:txBody>
      </p:sp>
      <p:sp>
        <p:nvSpPr>
          <p:cNvPr id="22" name="Rounded Rectangle 21"/>
          <p:cNvSpPr/>
          <p:nvPr/>
        </p:nvSpPr>
        <p:spPr bwMode="auto">
          <a:xfrm>
            <a:off x="395536" y="5373688"/>
            <a:ext cx="5113338" cy="1008062"/>
          </a:xfrm>
          <a:prstGeom prst="roundRect">
            <a:avLst/>
          </a:prstGeom>
          <a:noFill/>
          <a:ln w="41275" cap="flat" cmpd="sng" algn="ctr">
            <a:solidFill>
              <a:schemeClr val="tx2">
                <a:lumMod val="50000"/>
                <a:lumOff val="50000"/>
              </a:schemeClr>
            </a:solidFill>
            <a:prstDash val="solid"/>
            <a:round/>
            <a:headEnd type="none" w="sm" len="sm"/>
            <a:tailEnd type="none" w="sm" len="sm"/>
          </a:ln>
          <a:effectLst/>
        </p:spPr>
        <p:txBody>
          <a:bodyPr/>
          <a:lstStyle/>
          <a:p>
            <a:pPr>
              <a:defRPr/>
            </a:pPr>
            <a:endParaRPr lang="en-US">
              <a:latin typeface="Times New Roman" pitchFamily="18" charset="0"/>
            </a:endParaRPr>
          </a:p>
        </p:txBody>
      </p:sp>
      <p:grpSp>
        <p:nvGrpSpPr>
          <p:cNvPr id="9227" name="Group 7"/>
          <p:cNvGrpSpPr>
            <a:grpSpLocks/>
          </p:cNvGrpSpPr>
          <p:nvPr/>
        </p:nvGrpSpPr>
        <p:grpSpPr bwMode="auto">
          <a:xfrm>
            <a:off x="395536" y="4860925"/>
            <a:ext cx="5040313" cy="368300"/>
            <a:chOff x="724" y="1876"/>
            <a:chExt cx="3175" cy="232"/>
          </a:xfrm>
        </p:grpSpPr>
        <p:sp>
          <p:nvSpPr>
            <p:cNvPr id="9230" name="Rectangle 8"/>
            <p:cNvSpPr>
              <a:spLocks noChangeArrowheads="1"/>
            </p:cNvSpPr>
            <p:nvPr/>
          </p:nvSpPr>
          <p:spPr bwMode="auto">
            <a:xfrm>
              <a:off x="724" y="1876"/>
              <a:ext cx="664" cy="232"/>
            </a:xfrm>
            <a:prstGeom prst="rect">
              <a:avLst/>
            </a:prstGeom>
            <a:solidFill>
              <a:srgbClr val="82E082"/>
            </a:solidFill>
            <a:ln w="12700">
              <a:solidFill>
                <a:schemeClr val="tx1"/>
              </a:solidFill>
              <a:miter lim="800000"/>
              <a:headEnd/>
              <a:tailEnd/>
            </a:ln>
          </p:spPr>
          <p:txBody>
            <a:bodyPr wrap="none" anchor="ctr"/>
            <a:lstStyle/>
            <a:p>
              <a:endParaRPr lang="el-GR"/>
            </a:p>
          </p:txBody>
        </p:sp>
        <p:sp>
          <p:nvSpPr>
            <p:cNvPr id="9231" name="Rectangle 9"/>
            <p:cNvSpPr>
              <a:spLocks noChangeArrowheads="1"/>
            </p:cNvSpPr>
            <p:nvPr/>
          </p:nvSpPr>
          <p:spPr bwMode="auto">
            <a:xfrm>
              <a:off x="1396" y="1876"/>
              <a:ext cx="1168" cy="232"/>
            </a:xfrm>
            <a:prstGeom prst="rect">
              <a:avLst/>
            </a:prstGeom>
            <a:solidFill>
              <a:schemeClr val="accent2"/>
            </a:solidFill>
            <a:ln w="12700">
              <a:solidFill>
                <a:schemeClr val="tx1"/>
              </a:solidFill>
              <a:miter lim="800000"/>
              <a:headEnd/>
              <a:tailEnd/>
            </a:ln>
          </p:spPr>
          <p:txBody>
            <a:bodyPr wrap="none" anchor="ctr"/>
            <a:lstStyle/>
            <a:p>
              <a:endParaRPr lang="el-GR"/>
            </a:p>
          </p:txBody>
        </p:sp>
        <p:sp>
          <p:nvSpPr>
            <p:cNvPr id="9232" name="Rectangle 11"/>
            <p:cNvSpPr>
              <a:spLocks noChangeArrowheads="1"/>
            </p:cNvSpPr>
            <p:nvPr/>
          </p:nvSpPr>
          <p:spPr bwMode="auto">
            <a:xfrm>
              <a:off x="3235" y="1876"/>
              <a:ext cx="664" cy="232"/>
            </a:xfrm>
            <a:prstGeom prst="rect">
              <a:avLst/>
            </a:prstGeom>
            <a:solidFill>
              <a:srgbClr val="82E082"/>
            </a:solidFill>
            <a:ln w="12700">
              <a:solidFill>
                <a:schemeClr val="tx1"/>
              </a:solidFill>
              <a:miter lim="800000"/>
              <a:headEnd/>
              <a:tailEnd/>
            </a:ln>
          </p:spPr>
          <p:txBody>
            <a:bodyPr wrap="none" anchor="ctr"/>
            <a:lstStyle/>
            <a:p>
              <a:endParaRPr lang="el-GR"/>
            </a:p>
          </p:txBody>
        </p:sp>
        <p:sp>
          <p:nvSpPr>
            <p:cNvPr id="9233" name="Line 14"/>
            <p:cNvSpPr>
              <a:spLocks noChangeShapeType="1"/>
            </p:cNvSpPr>
            <p:nvPr/>
          </p:nvSpPr>
          <p:spPr bwMode="auto">
            <a:xfrm>
              <a:off x="2765" y="2016"/>
              <a:ext cx="312" cy="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228" name="Text Box 4"/>
          <p:cNvSpPr txBox="1">
            <a:spLocks noChangeArrowheads="1"/>
          </p:cNvSpPr>
          <p:nvPr/>
        </p:nvSpPr>
        <p:spPr bwMode="auto">
          <a:xfrm>
            <a:off x="5724128" y="4725144"/>
            <a:ext cx="3203902" cy="1639154"/>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rgbClr val="416FEE"/>
                </a:solidFill>
                <a:latin typeface="Comic Sans MS" charset="0"/>
                <a:cs typeface="Comic Sans MS" charset="0"/>
              </a:rPr>
              <a:t>f = 0.1 =&gt; </a:t>
            </a:r>
            <a:r>
              <a:rPr lang="en-US" sz="2000" b="1" dirty="0" err="1">
                <a:solidFill>
                  <a:srgbClr val="416FEE"/>
                </a:solidFill>
                <a:latin typeface="Comic Sans MS" charset="0"/>
                <a:cs typeface="Comic Sans MS" charset="0"/>
              </a:rPr>
              <a:t>S</a:t>
            </a:r>
            <a:r>
              <a:rPr lang="en-US" sz="2000" b="1" baseline="-25000" dirty="0" err="1">
                <a:solidFill>
                  <a:srgbClr val="416FEE"/>
                </a:solidFill>
                <a:latin typeface="Comic Sans MS" charset="0"/>
                <a:cs typeface="Comic Sans MS" charset="0"/>
              </a:rPr>
              <a:t>max</a:t>
            </a:r>
            <a:r>
              <a:rPr lang="en-US" sz="2000" b="1" dirty="0">
                <a:solidFill>
                  <a:srgbClr val="416FEE"/>
                </a:solidFill>
                <a:latin typeface="Comic Sans MS" charset="0"/>
                <a:cs typeface="Comic Sans MS" charset="0"/>
              </a:rPr>
              <a:t> = 1.11</a:t>
            </a:r>
          </a:p>
          <a:p>
            <a:r>
              <a:rPr lang="en-US" sz="2000" b="1" dirty="0">
                <a:solidFill>
                  <a:srgbClr val="416FEE"/>
                </a:solidFill>
                <a:latin typeface="Comic Sans MS" charset="0"/>
                <a:cs typeface="Comic Sans MS" charset="0"/>
              </a:rPr>
              <a:t>f = 0.2 =&gt; </a:t>
            </a:r>
            <a:r>
              <a:rPr lang="en-US" sz="2000" b="1" dirty="0" err="1">
                <a:solidFill>
                  <a:srgbClr val="416FEE"/>
                </a:solidFill>
                <a:latin typeface="Comic Sans MS" charset="0"/>
                <a:cs typeface="Comic Sans MS" charset="0"/>
              </a:rPr>
              <a:t>S</a:t>
            </a:r>
            <a:r>
              <a:rPr lang="en-US" sz="2000" b="1" baseline="-25000" dirty="0" err="1">
                <a:solidFill>
                  <a:srgbClr val="416FEE"/>
                </a:solidFill>
                <a:latin typeface="Comic Sans MS" charset="0"/>
                <a:cs typeface="Comic Sans MS" charset="0"/>
              </a:rPr>
              <a:t>max</a:t>
            </a:r>
            <a:r>
              <a:rPr lang="en-US" sz="2000" b="1" dirty="0">
                <a:solidFill>
                  <a:srgbClr val="416FEE"/>
                </a:solidFill>
                <a:latin typeface="Comic Sans MS" charset="0"/>
                <a:cs typeface="Comic Sans MS" charset="0"/>
              </a:rPr>
              <a:t> = 1.25</a:t>
            </a:r>
          </a:p>
          <a:p>
            <a:r>
              <a:rPr lang="en-US" sz="2000" b="1" dirty="0">
                <a:solidFill>
                  <a:srgbClr val="416FEE"/>
                </a:solidFill>
                <a:latin typeface="Comic Sans MS" charset="0"/>
                <a:cs typeface="Comic Sans MS" charset="0"/>
              </a:rPr>
              <a:t>f = 0.5 =&gt; </a:t>
            </a:r>
            <a:r>
              <a:rPr lang="en-US" sz="2000" b="1" dirty="0" err="1">
                <a:solidFill>
                  <a:srgbClr val="416FEE"/>
                </a:solidFill>
                <a:latin typeface="Comic Sans MS" charset="0"/>
                <a:cs typeface="Comic Sans MS" charset="0"/>
              </a:rPr>
              <a:t>S</a:t>
            </a:r>
            <a:r>
              <a:rPr lang="en-US" sz="2000" b="1" baseline="-25000" dirty="0" err="1">
                <a:solidFill>
                  <a:srgbClr val="416FEE"/>
                </a:solidFill>
                <a:latin typeface="Comic Sans MS" charset="0"/>
                <a:cs typeface="Comic Sans MS" charset="0"/>
              </a:rPr>
              <a:t>max</a:t>
            </a:r>
            <a:r>
              <a:rPr lang="en-US" sz="2000" b="1" dirty="0">
                <a:solidFill>
                  <a:srgbClr val="416FEE"/>
                </a:solidFill>
                <a:latin typeface="Comic Sans MS" charset="0"/>
                <a:cs typeface="Comic Sans MS" charset="0"/>
              </a:rPr>
              <a:t> = 2</a:t>
            </a:r>
          </a:p>
          <a:p>
            <a:r>
              <a:rPr lang="en-US" sz="2000" b="1" dirty="0">
                <a:solidFill>
                  <a:srgbClr val="416FEE"/>
                </a:solidFill>
                <a:latin typeface="Comic Sans MS" charset="0"/>
                <a:cs typeface="Comic Sans MS" charset="0"/>
              </a:rPr>
              <a:t>f = 0.8 =&gt; </a:t>
            </a:r>
            <a:r>
              <a:rPr lang="en-US" sz="2000" b="1" dirty="0" err="1">
                <a:solidFill>
                  <a:srgbClr val="416FEE"/>
                </a:solidFill>
                <a:latin typeface="Comic Sans MS" charset="0"/>
                <a:cs typeface="Comic Sans MS" charset="0"/>
              </a:rPr>
              <a:t>S</a:t>
            </a:r>
            <a:r>
              <a:rPr lang="en-US" sz="2000" b="1" baseline="-25000" dirty="0" err="1">
                <a:solidFill>
                  <a:srgbClr val="416FEE"/>
                </a:solidFill>
                <a:latin typeface="Comic Sans MS" charset="0"/>
                <a:cs typeface="Comic Sans MS" charset="0"/>
              </a:rPr>
              <a:t>max</a:t>
            </a:r>
            <a:r>
              <a:rPr lang="en-US" sz="2000" b="1" dirty="0">
                <a:solidFill>
                  <a:srgbClr val="416FEE"/>
                </a:solidFill>
                <a:latin typeface="Comic Sans MS" charset="0"/>
                <a:cs typeface="Comic Sans MS" charset="0"/>
              </a:rPr>
              <a:t> = 5</a:t>
            </a:r>
          </a:p>
          <a:p>
            <a:r>
              <a:rPr lang="en-US" sz="2000" b="1" dirty="0">
                <a:solidFill>
                  <a:srgbClr val="416FEE"/>
                </a:solidFill>
                <a:latin typeface="Comic Sans MS" charset="0"/>
                <a:cs typeface="Comic Sans MS" charset="0"/>
              </a:rPr>
              <a:t>f = 0.9 =&gt; </a:t>
            </a:r>
            <a:r>
              <a:rPr lang="en-US" sz="2000" b="1" dirty="0" err="1">
                <a:solidFill>
                  <a:srgbClr val="416FEE"/>
                </a:solidFill>
                <a:latin typeface="Comic Sans MS" charset="0"/>
                <a:cs typeface="Comic Sans MS" charset="0"/>
              </a:rPr>
              <a:t>S</a:t>
            </a:r>
            <a:r>
              <a:rPr lang="en-US" sz="2000" b="1" baseline="-25000" dirty="0" err="1">
                <a:solidFill>
                  <a:srgbClr val="416FEE"/>
                </a:solidFill>
                <a:latin typeface="Comic Sans MS" charset="0"/>
                <a:cs typeface="Comic Sans MS" charset="0"/>
              </a:rPr>
              <a:t>max</a:t>
            </a:r>
            <a:r>
              <a:rPr lang="en-US" sz="2000" b="1" dirty="0">
                <a:solidFill>
                  <a:srgbClr val="416FEE"/>
                </a:solidFill>
                <a:latin typeface="Comic Sans MS" charset="0"/>
                <a:cs typeface="Comic Sans MS" charset="0"/>
              </a:rPr>
              <a:t> = 10</a:t>
            </a:r>
          </a:p>
        </p:txBody>
      </p:sp>
      <p:sp>
        <p:nvSpPr>
          <p:cNvPr id="9229" name="2 - Θέση αριθμού διαφάνειας"/>
          <p:cNvSpPr txBox="1">
            <a:spLocks/>
          </p:cNvSpPr>
          <p:nvPr/>
        </p:nvSpPr>
        <p:spPr bwMode="auto">
          <a:xfrm>
            <a:off x="2979986"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88</a:t>
            </a:fld>
            <a:endParaRPr lang="en-US" sz="1600" dirty="0">
              <a:latin typeface="Calibri" charset="0"/>
            </a:endParaRPr>
          </a:p>
        </p:txBody>
      </p:sp>
    </p:spTree>
    <p:extLst>
      <p:ext uri="{BB962C8B-B14F-4D97-AF65-F5344CB8AC3E}">
        <p14:creationId xmlns:p14="http://schemas.microsoft.com/office/powerpoint/2010/main" val="55633107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E34398A2-CDF3-F64F-A13D-2980BE529D0F}"/>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cs typeface="Arial" panose="020B0604020202020204" pitchFamily="34" charset="0"/>
              </a:rPr>
              <a:t>Παγίδα</a:t>
            </a:r>
            <a:r>
              <a:rPr lang="en-US" altLang="en-US" dirty="0">
                <a:latin typeface="Arial" panose="020B0604020202020204" pitchFamily="34" charset="0"/>
                <a:cs typeface="Arial" panose="020B0604020202020204" pitchFamily="34" charset="0"/>
              </a:rPr>
              <a:t>: </a:t>
            </a:r>
            <a:r>
              <a:rPr lang="el-GR" altLang="en-US" dirty="0">
                <a:latin typeface="Arial" panose="020B0604020202020204" pitchFamily="34" charset="0"/>
                <a:cs typeface="Arial" panose="020B0604020202020204" pitchFamily="34" charset="0"/>
              </a:rPr>
              <a:t>νόμος του </a:t>
            </a:r>
            <a:r>
              <a:rPr lang="en-US" altLang="en-US" dirty="0">
                <a:latin typeface="Arial" panose="020B0604020202020204" pitchFamily="34" charset="0"/>
                <a:cs typeface="Arial" panose="020B0604020202020204" pitchFamily="34" charset="0"/>
              </a:rPr>
              <a:t>Amdahl</a:t>
            </a:r>
            <a:endParaRPr lang="en-AU" altLang="en-US" dirty="0">
              <a:latin typeface="Arial" panose="020B0604020202020204" pitchFamily="34" charset="0"/>
              <a:cs typeface="Arial" panose="020B0604020202020204" pitchFamily="34" charset="0"/>
            </a:endParaRPr>
          </a:p>
        </p:txBody>
      </p:sp>
      <p:sp>
        <p:nvSpPr>
          <p:cNvPr id="46084" name="Rectangle 3">
            <a:extLst>
              <a:ext uri="{FF2B5EF4-FFF2-40B4-BE49-F238E27FC236}">
                <a16:creationId xmlns:a16="http://schemas.microsoft.com/office/drawing/2014/main" id="{12F0A653-2D85-C248-800E-14BC14D238B4}"/>
              </a:ext>
            </a:extLst>
          </p:cNvPr>
          <p:cNvSpPr>
            <a:spLocks noGrp="1" noChangeArrowheads="1"/>
          </p:cNvSpPr>
          <p:nvPr>
            <p:ph type="body" idx="1"/>
          </p:nvPr>
        </p:nvSpPr>
        <p:spPr>
          <a:xfrm>
            <a:off x="684213" y="1125538"/>
            <a:ext cx="7991475" cy="1439862"/>
          </a:xfrm>
        </p:spPr>
        <p:txBody>
          <a:bodyPr/>
          <a:lstStyle/>
          <a:p>
            <a:pPr eaLnBrk="1" hangingPunct="1"/>
            <a:r>
              <a:rPr lang="el-GR" altLang="en-US" sz="2800"/>
              <a:t>Η βελτίωση μιας πλευράς ενός υπολογιστή και η αναμονή ανάλογης βελτίωσης της συνολικής απόδοσης</a:t>
            </a:r>
            <a:endParaRPr lang="en-US" altLang="en-US" sz="2800">
              <a:sym typeface="Wingdings" pitchFamily="2" charset="2"/>
            </a:endParaRPr>
          </a:p>
        </p:txBody>
      </p:sp>
      <p:graphicFrame>
        <p:nvGraphicFramePr>
          <p:cNvPr id="46086" name="Object 5">
            <a:extLst>
              <a:ext uri="{FF2B5EF4-FFF2-40B4-BE49-F238E27FC236}">
                <a16:creationId xmlns:a16="http://schemas.microsoft.com/office/drawing/2014/main" id="{78435213-D959-8941-AC04-42E99C929FF0}"/>
              </a:ext>
            </a:extLst>
          </p:cNvPr>
          <p:cNvGraphicFramePr>
            <a:graphicFrameLocks noChangeAspect="1"/>
          </p:cNvGraphicFramePr>
          <p:nvPr/>
        </p:nvGraphicFramePr>
        <p:xfrm>
          <a:off x="2987675" y="4868863"/>
          <a:ext cx="1728788" cy="788987"/>
        </p:xfrm>
        <a:graphic>
          <a:graphicData uri="http://schemas.openxmlformats.org/presentationml/2006/ole">
            <mc:AlternateContent xmlns:mc="http://schemas.openxmlformats.org/markup-compatibility/2006">
              <mc:Choice xmlns:v="urn:schemas-microsoft-com:vml" Requires="v">
                <p:oleObj spid="_x0000_s74773" name="Equation" r:id="rId4" imgW="19900900" imgH="9067800" progId="Equation.3">
                  <p:embed/>
                </p:oleObj>
              </mc:Choice>
              <mc:Fallback>
                <p:oleObj name="Equation" r:id="rId4" imgW="19900900" imgH="9067800" progId="Equation.3">
                  <p:embed/>
                  <p:pic>
                    <p:nvPicPr>
                      <p:cNvPr id="46086" name="Object 5">
                        <a:extLst>
                          <a:ext uri="{FF2B5EF4-FFF2-40B4-BE49-F238E27FC236}">
                            <a16:creationId xmlns:a16="http://schemas.microsoft.com/office/drawing/2014/main" id="{78435213-D959-8941-AC04-42E99C929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868863"/>
                        <a:ext cx="1728788"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7" name="Rectangle 6">
            <a:extLst>
              <a:ext uri="{FF2B5EF4-FFF2-40B4-BE49-F238E27FC236}">
                <a16:creationId xmlns:a16="http://schemas.microsoft.com/office/drawing/2014/main" id="{06237003-47E6-834D-A78B-209F9D78D758}"/>
              </a:ext>
            </a:extLst>
          </p:cNvPr>
          <p:cNvSpPr>
            <a:spLocks noChangeArrowheads="1"/>
          </p:cNvSpPr>
          <p:nvPr/>
        </p:nvSpPr>
        <p:spPr bwMode="auto">
          <a:xfrm>
            <a:off x="4787900" y="4941888"/>
            <a:ext cx="34559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Clr>
                <a:schemeClr val="hlink"/>
              </a:buClr>
              <a:buSzPct val="55000"/>
              <a:buFont typeface="Wingdings" pitchFamily="2" charset="2"/>
              <a:buChar char="n"/>
            </a:pPr>
            <a:r>
              <a:rPr lang="el-GR" altLang="en-US" sz="2400"/>
              <a:t>Δεν γίνεται</a:t>
            </a:r>
            <a:r>
              <a:rPr lang="en-US" altLang="en-US" sz="2400"/>
              <a:t>!</a:t>
            </a:r>
            <a:endParaRPr lang="en-US" altLang="en-US" sz="2400">
              <a:cs typeface="Tahoma" panose="020B0604030504040204" pitchFamily="34" charset="0"/>
            </a:endParaRPr>
          </a:p>
        </p:txBody>
      </p:sp>
      <p:graphicFrame>
        <p:nvGraphicFramePr>
          <p:cNvPr id="46088" name="Object 7">
            <a:extLst>
              <a:ext uri="{FF2B5EF4-FFF2-40B4-BE49-F238E27FC236}">
                <a16:creationId xmlns:a16="http://schemas.microsoft.com/office/drawing/2014/main" id="{0BB89FE3-FBD9-9944-96AD-F423EDD4292C}"/>
              </a:ext>
            </a:extLst>
          </p:cNvPr>
          <p:cNvGraphicFramePr>
            <a:graphicFrameLocks noChangeAspect="1"/>
          </p:cNvGraphicFramePr>
          <p:nvPr>
            <p:extLst>
              <p:ext uri="{D42A27DB-BD31-4B8C-83A1-F6EECF244321}">
                <p14:modId xmlns:p14="http://schemas.microsoft.com/office/powerpoint/2010/main" val="1172580244"/>
              </p:ext>
            </p:extLst>
          </p:nvPr>
        </p:nvGraphicFramePr>
        <p:xfrm>
          <a:off x="436539" y="2163018"/>
          <a:ext cx="8455941" cy="1049958"/>
        </p:xfrm>
        <a:graphic>
          <a:graphicData uri="http://schemas.openxmlformats.org/presentationml/2006/ole">
            <mc:AlternateContent xmlns:mc="http://schemas.openxmlformats.org/markup-compatibility/2006">
              <mc:Choice xmlns:v="urn:schemas-microsoft-com:vml" Requires="v">
                <p:oleObj spid="_x0000_s74774" name="Equation" r:id="rId6" imgW="82499200" imgH="10236200" progId="Equation.3">
                  <p:embed/>
                </p:oleObj>
              </mc:Choice>
              <mc:Fallback>
                <p:oleObj name="Equation" r:id="rId6" imgW="82499200" imgH="10236200" progId="Equation.3">
                  <p:embed/>
                  <p:pic>
                    <p:nvPicPr>
                      <p:cNvPr id="46088" name="Object 7">
                        <a:extLst>
                          <a:ext uri="{FF2B5EF4-FFF2-40B4-BE49-F238E27FC236}">
                            <a16:creationId xmlns:a16="http://schemas.microsoft.com/office/drawing/2014/main" id="{0BB89FE3-FBD9-9944-96AD-F423EDD42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39" y="2163018"/>
                        <a:ext cx="8455941" cy="1049958"/>
                      </a:xfrm>
                      <a:prstGeom prst="rect">
                        <a:avLst/>
                      </a:prstGeom>
                      <a:noFill/>
                      <a:ln>
                        <a:noFill/>
                      </a:ln>
                    </p:spPr>
                  </p:pic>
                </p:oleObj>
              </mc:Fallback>
            </mc:AlternateContent>
          </a:graphicData>
        </a:graphic>
      </p:graphicFrame>
      <p:sp>
        <p:nvSpPr>
          <p:cNvPr id="46089" name="Rectangle 8">
            <a:extLst>
              <a:ext uri="{FF2B5EF4-FFF2-40B4-BE49-F238E27FC236}">
                <a16:creationId xmlns:a16="http://schemas.microsoft.com/office/drawing/2014/main" id="{D73BF302-6014-E447-B349-5765C8D58D6A}"/>
              </a:ext>
            </a:extLst>
          </p:cNvPr>
          <p:cNvSpPr>
            <a:spLocks noChangeArrowheads="1"/>
          </p:cNvSpPr>
          <p:nvPr/>
        </p:nvSpPr>
        <p:spPr bwMode="auto">
          <a:xfrm>
            <a:off x="684213" y="3500438"/>
            <a:ext cx="79914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a:sym typeface="Wingdings" pitchFamily="2" charset="2"/>
              </a:rPr>
              <a:t>Παράδειγμα</a:t>
            </a:r>
            <a:r>
              <a:rPr lang="en-US" altLang="en-US" sz="2800">
                <a:sym typeface="Wingdings" pitchFamily="2" charset="2"/>
              </a:rPr>
              <a:t>: </a:t>
            </a:r>
            <a:r>
              <a:rPr lang="el-GR" altLang="en-US" sz="2800">
                <a:sym typeface="Wingdings" pitchFamily="2" charset="2"/>
              </a:rPr>
              <a:t>ο πολ/σμός είναι τα </a:t>
            </a:r>
            <a:r>
              <a:rPr lang="en-US" altLang="en-US" sz="2800">
                <a:sym typeface="Wingdings" pitchFamily="2" charset="2"/>
              </a:rPr>
              <a:t>80s/100s</a:t>
            </a:r>
          </a:p>
          <a:p>
            <a:pPr lvl="1" eaLnBrk="1" hangingPunct="1">
              <a:spcBef>
                <a:spcPct val="20000"/>
              </a:spcBef>
              <a:buClr>
                <a:schemeClr val="hlink"/>
              </a:buClr>
              <a:buSzPct val="55000"/>
              <a:buFont typeface="Wingdings" pitchFamily="2" charset="2"/>
              <a:buChar char="n"/>
            </a:pPr>
            <a:r>
              <a:rPr lang="el-GR" altLang="en-US" sz="2400"/>
              <a:t>Πόση βελτίωση της απόδοσης του πολ/σμού ώστε η συνολική απόδοση να 5-πλασιαστεί</a:t>
            </a:r>
            <a:r>
              <a:rPr lang="en-US" altLang="en-US" sz="2400"/>
              <a:t>;</a:t>
            </a:r>
          </a:p>
        </p:txBody>
      </p:sp>
      <p:sp>
        <p:nvSpPr>
          <p:cNvPr id="46090" name="Rectangle 9">
            <a:extLst>
              <a:ext uri="{FF2B5EF4-FFF2-40B4-BE49-F238E27FC236}">
                <a16:creationId xmlns:a16="http://schemas.microsoft.com/office/drawing/2014/main" id="{BCC30963-124B-3840-9936-4F4A518F8557}"/>
              </a:ext>
            </a:extLst>
          </p:cNvPr>
          <p:cNvSpPr>
            <a:spLocks noChangeArrowheads="1"/>
          </p:cNvSpPr>
          <p:nvPr/>
        </p:nvSpPr>
        <p:spPr bwMode="auto">
          <a:xfrm>
            <a:off x="323850" y="5661025"/>
            <a:ext cx="88201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itchFamily="2" charset="2"/>
              <a:buChar char="n"/>
            </a:pPr>
            <a:r>
              <a:rPr lang="el-GR" altLang="en-US" sz="2800" dirty="0">
                <a:sym typeface="Wingdings" pitchFamily="2" charset="2"/>
              </a:rPr>
              <a:t>Πόρισμα</a:t>
            </a:r>
            <a:r>
              <a:rPr lang="en-US" altLang="en-US" sz="2800" dirty="0">
                <a:sym typeface="Wingdings" pitchFamily="2" charset="2"/>
              </a:rPr>
              <a:t>: </a:t>
            </a:r>
            <a:r>
              <a:rPr lang="el-GR" altLang="en-US" sz="2800" i="1" dirty="0">
                <a:sym typeface="Wingdings" pitchFamily="2" charset="2"/>
              </a:rPr>
              <a:t>κάνε τη συνηθισμένη περίπτωση γρήγορη</a:t>
            </a:r>
            <a:endParaRPr lang="en-US" altLang="en-US" sz="2800" i="1" dirty="0">
              <a:sym typeface="Wingdings" pitchFamily="2" charset="2"/>
            </a:endParaRPr>
          </a:p>
        </p:txBody>
      </p:sp>
      <p:sp>
        <p:nvSpPr>
          <p:cNvPr id="11" name="2 - Θέση αριθμού διαφάνειας">
            <a:extLst>
              <a:ext uri="{FF2B5EF4-FFF2-40B4-BE49-F238E27FC236}">
                <a16:creationId xmlns:a16="http://schemas.microsoft.com/office/drawing/2014/main" id="{46386F51-9B2B-A04B-A630-4ED1278F669D}"/>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89</a:t>
            </a:fld>
            <a:endParaRPr lang="en-US" sz="1600" dirty="0">
              <a:latin typeface="Calibri" charset="0"/>
            </a:endParaRPr>
          </a:p>
        </p:txBody>
      </p:sp>
    </p:spTree>
    <p:extLst>
      <p:ext uri="{BB962C8B-B14F-4D97-AF65-F5344CB8AC3E}">
        <p14:creationId xmlns:p14="http://schemas.microsoft.com/office/powerpoint/2010/main" val="368605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983586-1BC0-4285-AF9A-EB9F0F9CEE3B}" type="slidenum">
              <a:rPr lang="en-US" altLang="el-GR" sz="1400">
                <a:solidFill>
                  <a:schemeClr val="bg2"/>
                </a:solidFill>
                <a:latin typeface="Calibri" panose="020F0502020204030204" pitchFamily="34" charset="0"/>
              </a:rPr>
              <a:pPr/>
              <a:t>9</a:t>
            </a:fld>
            <a:endParaRPr lang="en-US" altLang="el-GR" sz="1400">
              <a:solidFill>
                <a:schemeClr val="bg2"/>
              </a:solidFill>
              <a:latin typeface="Calibri" panose="020F0502020204030204" pitchFamily="34" charset="0"/>
            </a:endParaRPr>
          </a:p>
        </p:txBody>
      </p:sp>
      <p:sp>
        <p:nvSpPr>
          <p:cNvPr id="11267" name="Rectangle 2"/>
          <p:cNvSpPr>
            <a:spLocks noChangeArrowheads="1"/>
          </p:cNvSpPr>
          <p:nvPr/>
        </p:nvSpPr>
        <p:spPr bwMode="auto">
          <a:xfrm>
            <a:off x="677862" y="172974"/>
            <a:ext cx="77930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l-GR" altLang="el-GR" sz="3600" b="1" dirty="0">
                <a:solidFill>
                  <a:schemeClr val="accent2"/>
                </a:solidFill>
                <a:latin typeface="Calibri" panose="020F0502020204030204" pitchFamily="34" charset="0"/>
              </a:rPr>
              <a:t>Ιστορική Αναδρομή - </a:t>
            </a:r>
            <a:r>
              <a:rPr lang="en-US" altLang="el-GR" sz="3600" b="1" dirty="0">
                <a:solidFill>
                  <a:schemeClr val="accent2"/>
                </a:solidFill>
                <a:latin typeface="Calibri" panose="020F0502020204030204" pitchFamily="34" charset="0"/>
              </a:rPr>
              <a:t>1951</a:t>
            </a:r>
          </a:p>
        </p:txBody>
      </p:sp>
      <p:sp>
        <p:nvSpPr>
          <p:cNvPr id="11268" name="Rectangle 3"/>
          <p:cNvSpPr>
            <a:spLocks noChangeArrowheads="1"/>
          </p:cNvSpPr>
          <p:nvPr/>
        </p:nvSpPr>
        <p:spPr bwMode="auto">
          <a:xfrm>
            <a:off x="1403648" y="4023885"/>
            <a:ext cx="6840760" cy="185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ts val="1200"/>
              </a:spcBef>
              <a:buSzPct val="80000"/>
            </a:pPr>
            <a:r>
              <a:rPr lang="en-US" altLang="el-GR" dirty="0">
                <a:solidFill>
                  <a:srgbClr val="FF0000"/>
                </a:solidFill>
                <a:latin typeface="Calibri" panose="020F0502020204030204" pitchFamily="34" charset="0"/>
              </a:rPr>
              <a:t>UNIVAC I</a:t>
            </a:r>
            <a:r>
              <a:rPr lang="en-US" altLang="el-GR" dirty="0">
                <a:latin typeface="Calibri" panose="020F0502020204030204" pitchFamily="34" charset="0"/>
              </a:rPr>
              <a:t> (June 1951)</a:t>
            </a:r>
          </a:p>
          <a:p>
            <a:pPr>
              <a:lnSpc>
                <a:spcPct val="90000"/>
              </a:lnSpc>
              <a:spcBef>
                <a:spcPts val="1200"/>
              </a:spcBef>
              <a:buSzPct val="80000"/>
            </a:pPr>
            <a:r>
              <a:rPr lang="en-US" altLang="el-GR" dirty="0">
                <a:latin typeface="Calibri" panose="020F0502020204030204" pitchFamily="34" charset="0"/>
              </a:rPr>
              <a:t>$1 million</a:t>
            </a:r>
            <a:endParaRPr lang="en-US" altLang="el-GR" dirty="0">
              <a:latin typeface="Calibri" panose="020F0502020204030204" pitchFamily="34" charset="0"/>
              <a:sym typeface="Symbol" panose="05050102010706020507" pitchFamily="18" charset="2"/>
            </a:endParaRPr>
          </a:p>
          <a:p>
            <a:pPr>
              <a:lnSpc>
                <a:spcPct val="90000"/>
              </a:lnSpc>
              <a:spcBef>
                <a:spcPts val="1200"/>
              </a:spcBef>
              <a:buSzPct val="80000"/>
            </a:pPr>
            <a:r>
              <a:rPr lang="el-GR" altLang="el-GR" dirty="0" err="1">
                <a:latin typeface="Calibri" panose="020F0502020204030204" pitchFamily="34" charset="0"/>
                <a:sym typeface="Symbol" panose="05050102010706020507" pitchFamily="18" charset="2"/>
              </a:rPr>
              <a:t>Πο</a:t>
            </a:r>
            <a:r>
              <a:rPr lang="en-US" altLang="el-GR" dirty="0" err="1">
                <a:latin typeface="Calibri" panose="020F0502020204030204" pitchFamily="34" charset="0"/>
                <a:sym typeface="Symbol" panose="05050102010706020507" pitchFamily="18" charset="2"/>
              </a:rPr>
              <a:t>ύ</a:t>
            </a:r>
            <a:r>
              <a:rPr lang="el-GR" altLang="el-GR" dirty="0" err="1">
                <a:latin typeface="Calibri" panose="020F0502020204030204" pitchFamily="34" charset="0"/>
                <a:sym typeface="Symbol" panose="05050102010706020507" pitchFamily="18" charset="2"/>
              </a:rPr>
              <a:t>λησε</a:t>
            </a:r>
            <a:r>
              <a:rPr lang="el-GR" altLang="el-GR" dirty="0">
                <a:latin typeface="Calibri" panose="020F0502020204030204" pitchFamily="34" charset="0"/>
                <a:sym typeface="Symbol" panose="05050102010706020507" pitchFamily="18" charset="2"/>
              </a:rPr>
              <a:t> </a:t>
            </a:r>
            <a:r>
              <a:rPr lang="en-US" altLang="el-GR" dirty="0">
                <a:latin typeface="Calibri" panose="020F0502020204030204" pitchFamily="34" charset="0"/>
                <a:sym typeface="Symbol" panose="05050102010706020507" pitchFamily="18" charset="2"/>
              </a:rPr>
              <a:t>48 </a:t>
            </a:r>
            <a:r>
              <a:rPr lang="el-GR" altLang="el-GR" dirty="0">
                <a:latin typeface="Calibri" panose="020F0502020204030204" pitchFamily="34" charset="0"/>
                <a:sym typeface="Symbol" panose="05050102010706020507" pitchFamily="18" charset="2"/>
              </a:rPr>
              <a:t>τεμάχια </a:t>
            </a:r>
            <a:r>
              <a:rPr lang="en-US" altLang="el-GR" dirty="0">
                <a:latin typeface="Calibri" panose="020F0502020204030204" pitchFamily="34" charset="0"/>
                <a:sym typeface="Symbol" panose="05050102010706020507" pitchFamily="18" charset="2"/>
              </a:rPr>
              <a:t>→ </a:t>
            </a:r>
            <a:r>
              <a:rPr lang="el-GR" altLang="el-GR" dirty="0">
                <a:latin typeface="Calibri" panose="020F0502020204030204" pitchFamily="34" charset="0"/>
                <a:sym typeface="Symbol" panose="05050102010706020507" pitchFamily="18" charset="2"/>
              </a:rPr>
              <a:t>Το πρώτο επιτυχημένο εμπορικό σύστημα!</a:t>
            </a:r>
            <a:endParaRPr lang="en-US" altLang="el-GR" dirty="0">
              <a:latin typeface="Calibri" panose="020F0502020204030204" pitchFamily="34" charset="0"/>
              <a:sym typeface="Symbol" panose="05050102010706020507" pitchFamily="18" charset="2"/>
            </a:endParaRPr>
          </a:p>
          <a:p>
            <a:pPr>
              <a:lnSpc>
                <a:spcPct val="90000"/>
              </a:lnSpc>
              <a:spcBef>
                <a:spcPts val="1200"/>
              </a:spcBef>
              <a:buSzPct val="80000"/>
            </a:pPr>
            <a:endParaRPr lang="en-US" altLang="el-GR" sz="2000" dirty="0">
              <a:latin typeface="Calibri" panose="020F0502020204030204" pitchFamily="34" charset="0"/>
            </a:endParaRPr>
          </a:p>
        </p:txBody>
      </p:sp>
      <p:pic>
        <p:nvPicPr>
          <p:cNvPr id="11270" name="7 - Εικόνα" descr="02~Figure_1.7.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5537" y="890159"/>
            <a:ext cx="43576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58BBC486-7C32-B342-813B-5CCC279ADD23}"/>
              </a:ext>
            </a:extLst>
          </p:cNvPr>
          <p:cNvSpPr>
            <a:spLocks noGrp="1" noChangeArrowheads="1"/>
          </p:cNvSpPr>
          <p:nvPr>
            <p:ph type="title"/>
          </p:nvPr>
        </p:nvSpPr>
        <p:spPr/>
        <p:txBody>
          <a:bodyPr/>
          <a:lstStyle/>
          <a:p>
            <a:pPr eaLnBrk="1" hangingPunct="1"/>
            <a:r>
              <a:rPr lang="el-GR" altLang="en-US" sz="4000" dirty="0">
                <a:latin typeface="Arial" panose="020B0604020202020204" pitchFamily="34" charset="0"/>
                <a:cs typeface="Arial" panose="020B0604020202020204" pitchFamily="34" charset="0"/>
              </a:rPr>
              <a:t>Πλάνη</a:t>
            </a:r>
            <a:r>
              <a:rPr lang="en-AU" altLang="en-US" sz="4000" dirty="0">
                <a:latin typeface="Arial" panose="020B0604020202020204" pitchFamily="34" charset="0"/>
                <a:cs typeface="Arial" panose="020B0604020202020204" pitchFamily="34" charset="0"/>
              </a:rPr>
              <a:t>: </a:t>
            </a:r>
            <a:r>
              <a:rPr lang="el-GR" altLang="en-US" sz="4000" dirty="0">
                <a:latin typeface="Arial" panose="020B0604020202020204" pitchFamily="34" charset="0"/>
                <a:cs typeface="Arial" panose="020B0604020202020204" pitchFamily="34" charset="0"/>
              </a:rPr>
              <a:t>Χαμηλή ισχύς αδράνειας</a:t>
            </a:r>
            <a:endParaRPr lang="en-AU" altLang="en-US" sz="4000" dirty="0">
              <a:latin typeface="Arial" panose="020B0604020202020204" pitchFamily="34" charset="0"/>
              <a:cs typeface="Arial" panose="020B0604020202020204" pitchFamily="34" charset="0"/>
            </a:endParaRPr>
          </a:p>
        </p:txBody>
      </p:sp>
      <p:sp>
        <p:nvSpPr>
          <p:cNvPr id="47108" name="Rectangle 3">
            <a:extLst>
              <a:ext uri="{FF2B5EF4-FFF2-40B4-BE49-F238E27FC236}">
                <a16:creationId xmlns:a16="http://schemas.microsoft.com/office/drawing/2014/main" id="{B1641675-DF33-3149-90B4-0D87B80B344A}"/>
              </a:ext>
            </a:extLst>
          </p:cNvPr>
          <p:cNvSpPr>
            <a:spLocks noGrp="1" noChangeArrowheads="1"/>
          </p:cNvSpPr>
          <p:nvPr>
            <p:ph type="body" idx="1"/>
          </p:nvPr>
        </p:nvSpPr>
        <p:spPr/>
        <p:txBody>
          <a:bodyPr/>
          <a:lstStyle/>
          <a:p>
            <a:pPr eaLnBrk="1" hangingPunct="1"/>
            <a:r>
              <a:rPr lang="el-GR" altLang="en-US" sz="2800" dirty="0"/>
              <a:t>Δείτε το </a:t>
            </a:r>
            <a:r>
              <a:rPr lang="el-GR" altLang="en-US" sz="2800" dirty="0" err="1"/>
              <a:t>μετροπρόγραμμα</a:t>
            </a:r>
            <a:r>
              <a:rPr lang="el-GR" altLang="en-US" sz="2800" dirty="0"/>
              <a:t> ισχύος στον </a:t>
            </a:r>
            <a:r>
              <a:rPr lang="en-AU" altLang="en-US" sz="2800" dirty="0"/>
              <a:t>X4</a:t>
            </a:r>
          </a:p>
          <a:p>
            <a:pPr lvl="1" eaLnBrk="1" hangingPunct="1"/>
            <a:r>
              <a:rPr lang="el-GR" altLang="en-US" sz="2400" dirty="0"/>
              <a:t>Στο </a:t>
            </a:r>
            <a:r>
              <a:rPr lang="en-AU" altLang="en-US" sz="2400" dirty="0"/>
              <a:t>100% </a:t>
            </a:r>
            <a:r>
              <a:rPr lang="el-GR" altLang="en-US" sz="2400" dirty="0"/>
              <a:t>του φορτίου</a:t>
            </a:r>
            <a:r>
              <a:rPr lang="en-AU" altLang="en-US" sz="2400" dirty="0"/>
              <a:t>: 295W</a:t>
            </a:r>
          </a:p>
          <a:p>
            <a:pPr lvl="1" eaLnBrk="1" hangingPunct="1"/>
            <a:r>
              <a:rPr lang="el-GR" altLang="en-US" sz="2400" dirty="0"/>
              <a:t>Στο </a:t>
            </a:r>
            <a:r>
              <a:rPr lang="en-AU" altLang="en-US" sz="2400" dirty="0"/>
              <a:t>50% </a:t>
            </a:r>
            <a:r>
              <a:rPr lang="el-GR" altLang="en-US" sz="2400" dirty="0"/>
              <a:t>του φορτίου</a:t>
            </a:r>
            <a:r>
              <a:rPr lang="en-AU" altLang="en-US" sz="2400" dirty="0"/>
              <a:t>: 246W (83%)</a:t>
            </a:r>
          </a:p>
          <a:p>
            <a:pPr lvl="1" eaLnBrk="1" hangingPunct="1"/>
            <a:r>
              <a:rPr lang="el-GR" altLang="en-US" sz="2400" dirty="0"/>
              <a:t>Στο </a:t>
            </a:r>
            <a:r>
              <a:rPr lang="en-AU" altLang="en-US" sz="2400" dirty="0"/>
              <a:t>10% </a:t>
            </a:r>
            <a:r>
              <a:rPr lang="el-GR" altLang="en-US" sz="2400" dirty="0"/>
              <a:t>του φορτίου</a:t>
            </a:r>
            <a:r>
              <a:rPr lang="en-AU" altLang="en-US" sz="2400" dirty="0"/>
              <a:t>: 180W (61%)</a:t>
            </a:r>
          </a:p>
          <a:p>
            <a:pPr eaLnBrk="1" hangingPunct="1"/>
            <a:r>
              <a:rPr lang="el-GR" altLang="en-US" sz="2800" dirty="0"/>
              <a:t>Κέντρο δεδομένων </a:t>
            </a:r>
            <a:r>
              <a:rPr lang="en-AU" altLang="en-US" sz="2800" dirty="0"/>
              <a:t>Google</a:t>
            </a:r>
          </a:p>
          <a:p>
            <a:pPr lvl="1" eaLnBrk="1" hangingPunct="1"/>
            <a:r>
              <a:rPr lang="el-GR" altLang="en-US" sz="2400" dirty="0"/>
              <a:t>Κυρίως λειτουργεί στο </a:t>
            </a:r>
            <a:r>
              <a:rPr lang="en-AU" altLang="en-US" sz="2400" dirty="0"/>
              <a:t>10% </a:t>
            </a:r>
            <a:r>
              <a:rPr lang="en-AU" altLang="en-US" sz="2400" dirty="0">
                <a:cs typeface="Arial" panose="020B0604020202020204" pitchFamily="34" charset="0"/>
              </a:rPr>
              <a:t>– 50% </a:t>
            </a:r>
            <a:r>
              <a:rPr lang="el-GR" altLang="en-US" sz="2400" dirty="0">
                <a:cs typeface="Arial" panose="020B0604020202020204" pitchFamily="34" charset="0"/>
              </a:rPr>
              <a:t>του φορτίου</a:t>
            </a:r>
            <a:endParaRPr lang="en-AU" altLang="en-US" sz="2400" dirty="0">
              <a:cs typeface="Arial" panose="020B0604020202020204" pitchFamily="34" charset="0"/>
            </a:endParaRPr>
          </a:p>
          <a:p>
            <a:pPr lvl="1" eaLnBrk="1" hangingPunct="1"/>
            <a:r>
              <a:rPr lang="el-GR" altLang="en-US" sz="2400" dirty="0">
                <a:cs typeface="Arial" panose="020B0604020202020204" pitchFamily="34" charset="0"/>
              </a:rPr>
              <a:t>Με φορτίο </a:t>
            </a:r>
            <a:r>
              <a:rPr lang="en-AU" altLang="en-US" sz="2400" dirty="0">
                <a:cs typeface="Arial" panose="020B0604020202020204" pitchFamily="34" charset="0"/>
              </a:rPr>
              <a:t>100% </a:t>
            </a:r>
            <a:r>
              <a:rPr lang="el-GR" altLang="en-US" sz="2400" dirty="0">
                <a:cs typeface="Arial" panose="020B0604020202020204" pitchFamily="34" charset="0"/>
              </a:rPr>
              <a:t>σε λιγότερο από</a:t>
            </a:r>
            <a:r>
              <a:rPr lang="en-AU" altLang="en-US" sz="2400" dirty="0">
                <a:cs typeface="Arial" panose="020B0604020202020204" pitchFamily="34" charset="0"/>
              </a:rPr>
              <a:t> 1% </a:t>
            </a:r>
            <a:r>
              <a:rPr lang="el-GR" altLang="en-US" sz="2400" dirty="0">
                <a:cs typeface="Arial" panose="020B0604020202020204" pitchFamily="34" charset="0"/>
              </a:rPr>
              <a:t>του χρόνου</a:t>
            </a:r>
            <a:endParaRPr lang="en-AU" altLang="en-US" sz="2400" dirty="0">
              <a:cs typeface="Arial" panose="020B0604020202020204" pitchFamily="34" charset="0"/>
            </a:endParaRPr>
          </a:p>
          <a:p>
            <a:pPr eaLnBrk="1" hangingPunct="1"/>
            <a:endParaRPr lang="el-GR" altLang="en-US" sz="2800" dirty="0">
              <a:cs typeface="Arial" panose="020B0604020202020204" pitchFamily="34" charset="0"/>
            </a:endParaRPr>
          </a:p>
          <a:p>
            <a:pPr eaLnBrk="1" hangingPunct="1"/>
            <a:r>
              <a:rPr lang="el-GR" altLang="en-US" sz="2800" dirty="0">
                <a:cs typeface="Arial" panose="020B0604020202020204" pitchFamily="34" charset="0"/>
              </a:rPr>
              <a:t>Θα θέλαμε επεξεργαστές με κατανάλωση ισχύος ανάλογη με το φορτίο!</a:t>
            </a:r>
            <a:endParaRPr lang="en-AU" altLang="en-US" sz="2800" dirty="0">
              <a:cs typeface="Arial" panose="020B0604020202020204" pitchFamily="34" charset="0"/>
            </a:endParaRPr>
          </a:p>
        </p:txBody>
      </p:sp>
      <p:sp>
        <p:nvSpPr>
          <p:cNvPr id="5" name="2 - Θέση αριθμού διαφάνειας">
            <a:extLst>
              <a:ext uri="{FF2B5EF4-FFF2-40B4-BE49-F238E27FC236}">
                <a16:creationId xmlns:a16="http://schemas.microsoft.com/office/drawing/2014/main" id="{16EADB89-F672-B542-897A-FAA65E6F3208}"/>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90</a:t>
            </a:fld>
            <a:endParaRPr lang="en-US" sz="1600" dirty="0">
              <a:latin typeface="Calibri" charset="0"/>
            </a:endParaRPr>
          </a:p>
        </p:txBody>
      </p:sp>
    </p:spTree>
    <p:extLst>
      <p:ext uri="{BB962C8B-B14F-4D97-AF65-F5344CB8AC3E}">
        <p14:creationId xmlns:p14="http://schemas.microsoft.com/office/powerpoint/2010/main" val="15503672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66EAF0DE-D668-0549-92D7-9F78C505C54B}"/>
              </a:ext>
            </a:extLst>
          </p:cNvPr>
          <p:cNvSpPr>
            <a:spLocks noGrp="1" noChangeArrowheads="1"/>
          </p:cNvSpPr>
          <p:nvPr>
            <p:ph type="title"/>
          </p:nvPr>
        </p:nvSpPr>
        <p:spPr>
          <a:xfrm>
            <a:off x="684213" y="266701"/>
            <a:ext cx="8259762" cy="642019"/>
          </a:xfrm>
        </p:spPr>
        <p:txBody>
          <a:bodyPr/>
          <a:lstStyle/>
          <a:p>
            <a:pPr eaLnBrk="1" hangingPunct="1"/>
            <a:r>
              <a:rPr lang="el-GR" altLang="en-US" sz="4000" dirty="0">
                <a:latin typeface="Arial" panose="020B0604020202020204" pitchFamily="34" charset="0"/>
                <a:cs typeface="Arial" panose="020B0604020202020204" pitchFamily="34" charset="0"/>
              </a:rPr>
              <a:t>Παγίδα</a:t>
            </a:r>
            <a:r>
              <a:rPr lang="en-US" altLang="en-US" sz="4000" dirty="0">
                <a:latin typeface="Arial" panose="020B0604020202020204" pitchFamily="34" charset="0"/>
                <a:cs typeface="Arial" panose="020B0604020202020204" pitchFamily="34" charset="0"/>
              </a:rPr>
              <a:t>: </a:t>
            </a:r>
            <a:r>
              <a:rPr lang="el-GR" altLang="en-US" sz="4000" dirty="0">
                <a:latin typeface="Arial" panose="020B0604020202020204" pitchFamily="34" charset="0"/>
                <a:cs typeface="Arial" panose="020B0604020202020204" pitchFamily="34" charset="0"/>
              </a:rPr>
              <a:t>μέτρο απόδοσης </a:t>
            </a:r>
            <a:r>
              <a:rPr lang="en-US" altLang="en-US" sz="4000" dirty="0">
                <a:latin typeface="Arial" panose="020B0604020202020204" pitchFamily="34" charset="0"/>
                <a:cs typeface="Arial" panose="020B0604020202020204" pitchFamily="34" charset="0"/>
              </a:rPr>
              <a:t>MIPS</a:t>
            </a:r>
            <a:endParaRPr lang="en-AU" altLang="en-US" sz="4000" dirty="0">
              <a:latin typeface="Arial" panose="020B0604020202020204" pitchFamily="34" charset="0"/>
              <a:cs typeface="Arial" panose="020B0604020202020204" pitchFamily="34" charset="0"/>
            </a:endParaRPr>
          </a:p>
        </p:txBody>
      </p:sp>
      <p:sp>
        <p:nvSpPr>
          <p:cNvPr id="48132" name="Rectangle 3">
            <a:extLst>
              <a:ext uri="{FF2B5EF4-FFF2-40B4-BE49-F238E27FC236}">
                <a16:creationId xmlns:a16="http://schemas.microsoft.com/office/drawing/2014/main" id="{58282A9B-9E48-FB48-95AC-E880B29E99E4}"/>
              </a:ext>
            </a:extLst>
          </p:cNvPr>
          <p:cNvSpPr>
            <a:spLocks noGrp="1" noChangeArrowheads="1"/>
          </p:cNvSpPr>
          <p:nvPr>
            <p:ph type="body" idx="1"/>
          </p:nvPr>
        </p:nvSpPr>
        <p:spPr>
          <a:xfrm>
            <a:off x="467544" y="1125538"/>
            <a:ext cx="8270875" cy="2087562"/>
          </a:xfrm>
        </p:spPr>
        <p:txBody>
          <a:bodyPr/>
          <a:lstStyle/>
          <a:p>
            <a:pPr eaLnBrk="1" hangingPunct="1"/>
            <a:r>
              <a:rPr lang="en-US" altLang="en-US" sz="2800" dirty="0"/>
              <a:t>MIPS: Millions of Instructions Per Second</a:t>
            </a:r>
          </a:p>
          <a:p>
            <a:pPr lvl="1" eaLnBrk="1" hangingPunct="1"/>
            <a:r>
              <a:rPr lang="el-GR" altLang="en-US" sz="2400" dirty="0"/>
              <a:t>Δε λαμβάνει υπόψη</a:t>
            </a:r>
            <a:r>
              <a:rPr lang="en-US" altLang="en-US" sz="2400" dirty="0"/>
              <a:t>:</a:t>
            </a:r>
          </a:p>
          <a:p>
            <a:pPr lvl="2" eaLnBrk="1" hangingPunct="1"/>
            <a:r>
              <a:rPr lang="el-GR" altLang="en-US" sz="2400" dirty="0"/>
              <a:t>Διαφορές </a:t>
            </a:r>
            <a:r>
              <a:rPr lang="en-US" altLang="en-US" sz="2400" dirty="0"/>
              <a:t>ISA</a:t>
            </a:r>
            <a:r>
              <a:rPr lang="el-GR" altLang="en-US" sz="2400" dirty="0"/>
              <a:t> μεταξύ υπολογιστών</a:t>
            </a:r>
            <a:endParaRPr lang="en-US" altLang="en-US" sz="2400" dirty="0"/>
          </a:p>
          <a:p>
            <a:pPr lvl="2" eaLnBrk="1" hangingPunct="1"/>
            <a:r>
              <a:rPr lang="el-GR" altLang="en-US" sz="2400" dirty="0"/>
              <a:t>Διαφορές πολυπλοκότητας μεταξύ εντολών</a:t>
            </a:r>
            <a:endParaRPr lang="en-US" altLang="en-US" sz="2400" dirty="0"/>
          </a:p>
        </p:txBody>
      </p:sp>
      <p:graphicFrame>
        <p:nvGraphicFramePr>
          <p:cNvPr id="48133" name="Object 4">
            <a:extLst>
              <a:ext uri="{FF2B5EF4-FFF2-40B4-BE49-F238E27FC236}">
                <a16:creationId xmlns:a16="http://schemas.microsoft.com/office/drawing/2014/main" id="{0E14FE16-C54C-464F-A770-5555B5AF9629}"/>
              </a:ext>
            </a:extLst>
          </p:cNvPr>
          <p:cNvGraphicFramePr>
            <a:graphicFrameLocks noChangeAspect="1"/>
          </p:cNvGraphicFramePr>
          <p:nvPr>
            <p:extLst>
              <p:ext uri="{D42A27DB-BD31-4B8C-83A1-F6EECF244321}">
                <p14:modId xmlns:p14="http://schemas.microsoft.com/office/powerpoint/2010/main" val="1477760573"/>
              </p:ext>
            </p:extLst>
          </p:nvPr>
        </p:nvGraphicFramePr>
        <p:xfrm>
          <a:off x="649038" y="2852936"/>
          <a:ext cx="7955410" cy="2258342"/>
        </p:xfrm>
        <a:graphic>
          <a:graphicData uri="http://schemas.openxmlformats.org/presentationml/2006/ole">
            <mc:AlternateContent xmlns:mc="http://schemas.openxmlformats.org/markup-compatibility/2006">
              <mc:Choice xmlns:v="urn:schemas-microsoft-com:vml" Requires="v">
                <p:oleObj spid="_x0000_s78858" name="Equation" r:id="rId4" imgW="86601300" imgH="24574500" progId="Equation.3">
                  <p:embed/>
                </p:oleObj>
              </mc:Choice>
              <mc:Fallback>
                <p:oleObj name="Equation" r:id="rId4" imgW="86601300" imgH="24574500" progId="Equation.3">
                  <p:embed/>
                  <p:pic>
                    <p:nvPicPr>
                      <p:cNvPr id="48133" name="Object 4">
                        <a:extLst>
                          <a:ext uri="{FF2B5EF4-FFF2-40B4-BE49-F238E27FC236}">
                            <a16:creationId xmlns:a16="http://schemas.microsoft.com/office/drawing/2014/main" id="{0E14FE16-C54C-464F-A770-5555B5AF9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38" y="2852936"/>
                        <a:ext cx="7955410" cy="2258342"/>
                      </a:xfrm>
                      <a:prstGeom prst="rect">
                        <a:avLst/>
                      </a:prstGeom>
                      <a:noFill/>
                      <a:ln>
                        <a:noFill/>
                      </a:ln>
                    </p:spPr>
                  </p:pic>
                </p:oleObj>
              </mc:Fallback>
            </mc:AlternateContent>
          </a:graphicData>
        </a:graphic>
      </p:graphicFrame>
      <p:sp>
        <p:nvSpPr>
          <p:cNvPr id="48134" name="Rectangle 5">
            <a:extLst>
              <a:ext uri="{FF2B5EF4-FFF2-40B4-BE49-F238E27FC236}">
                <a16:creationId xmlns:a16="http://schemas.microsoft.com/office/drawing/2014/main" id="{1BC12089-3E85-BB47-AA76-E3738275A98E}"/>
              </a:ext>
            </a:extLst>
          </p:cNvPr>
          <p:cNvSpPr>
            <a:spLocks noChangeArrowheads="1"/>
          </p:cNvSpPr>
          <p:nvPr/>
        </p:nvSpPr>
        <p:spPr bwMode="auto">
          <a:xfrm>
            <a:off x="467544" y="5301208"/>
            <a:ext cx="82708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55000"/>
              <a:buFont typeface="Wingdings" pitchFamily="2" charset="2"/>
              <a:buChar char="n"/>
            </a:pPr>
            <a:r>
              <a:rPr lang="el-GR" altLang="en-US" sz="2800" dirty="0"/>
              <a:t>Το </a:t>
            </a:r>
            <a:r>
              <a:rPr lang="en-US" altLang="en-US" sz="2800" dirty="0"/>
              <a:t>CPI </a:t>
            </a:r>
            <a:r>
              <a:rPr lang="el-GR" altLang="en-US" sz="2800" dirty="0"/>
              <a:t>ποικίλει μεταξύ προγραμμάτων σε μια δεδομένη </a:t>
            </a:r>
            <a:r>
              <a:rPr lang="en-US" altLang="en-US" sz="2800" dirty="0"/>
              <a:t>CPU</a:t>
            </a:r>
          </a:p>
        </p:txBody>
      </p:sp>
      <p:sp>
        <p:nvSpPr>
          <p:cNvPr id="7" name="2 - Θέση αριθμού διαφάνειας">
            <a:extLst>
              <a:ext uri="{FF2B5EF4-FFF2-40B4-BE49-F238E27FC236}">
                <a16:creationId xmlns:a16="http://schemas.microsoft.com/office/drawing/2014/main" id="{E6E4FBF1-4C99-0F48-824B-D04C52F4AFAA}"/>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91</a:t>
            </a:fld>
            <a:endParaRPr lang="en-US" sz="1600" dirty="0">
              <a:latin typeface="Calibri" charset="0"/>
            </a:endParaRPr>
          </a:p>
        </p:txBody>
      </p:sp>
    </p:spTree>
    <p:extLst>
      <p:ext uri="{BB962C8B-B14F-4D97-AF65-F5344CB8AC3E}">
        <p14:creationId xmlns:p14="http://schemas.microsoft.com/office/powerpoint/2010/main" val="2011438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51A557A7-867D-9E4F-9AB6-C1F40988BDCC}"/>
              </a:ext>
            </a:extLst>
          </p:cNvPr>
          <p:cNvSpPr>
            <a:spLocks noGrp="1" noChangeArrowheads="1"/>
          </p:cNvSpPr>
          <p:nvPr>
            <p:ph type="title"/>
          </p:nvPr>
        </p:nvSpPr>
        <p:spPr/>
        <p:txBody>
          <a:bodyPr/>
          <a:lstStyle/>
          <a:p>
            <a:pPr eaLnBrk="1" hangingPunct="1"/>
            <a:r>
              <a:rPr lang="el-GR" altLang="en-US" sz="4000" dirty="0">
                <a:latin typeface="Arial" panose="020B0604020202020204" pitchFamily="34" charset="0"/>
                <a:cs typeface="Arial" panose="020B0604020202020204" pitchFamily="34" charset="0"/>
              </a:rPr>
              <a:t>Συμπερασματικές παρατηρήσεις</a:t>
            </a:r>
            <a:endParaRPr lang="en-AU" altLang="en-US" sz="4000" dirty="0">
              <a:latin typeface="Arial" panose="020B0604020202020204" pitchFamily="34" charset="0"/>
              <a:cs typeface="Arial" panose="020B0604020202020204" pitchFamily="34" charset="0"/>
            </a:endParaRPr>
          </a:p>
        </p:txBody>
      </p:sp>
      <p:sp>
        <p:nvSpPr>
          <p:cNvPr id="49156" name="Rectangle 3">
            <a:extLst>
              <a:ext uri="{FF2B5EF4-FFF2-40B4-BE49-F238E27FC236}">
                <a16:creationId xmlns:a16="http://schemas.microsoft.com/office/drawing/2014/main" id="{DE7CF76B-ED6D-8E44-BBA1-3DF4BF5A2203}"/>
              </a:ext>
            </a:extLst>
          </p:cNvPr>
          <p:cNvSpPr>
            <a:spLocks noGrp="1" noChangeArrowheads="1"/>
          </p:cNvSpPr>
          <p:nvPr>
            <p:ph type="body" idx="1"/>
          </p:nvPr>
        </p:nvSpPr>
        <p:spPr>
          <a:xfrm>
            <a:off x="381000" y="1072480"/>
            <a:ext cx="8763000" cy="4876800"/>
          </a:xfrm>
        </p:spPr>
        <p:txBody>
          <a:bodyPr/>
          <a:lstStyle/>
          <a:p>
            <a:pPr eaLnBrk="1" hangingPunct="1">
              <a:lnSpc>
                <a:spcPts val="3360"/>
              </a:lnSpc>
              <a:spcBef>
                <a:spcPts val="0"/>
              </a:spcBef>
            </a:pPr>
            <a:r>
              <a:rPr lang="el-GR" altLang="en-US" sz="2800" dirty="0">
                <a:latin typeface="Arial" panose="020B0604020202020204" pitchFamily="34" charset="0"/>
                <a:cs typeface="Arial" panose="020B0604020202020204" pitchFamily="34" charset="0"/>
              </a:rPr>
              <a:t>Ο λόγος κόστος/απόδοση βελτιώνεται</a:t>
            </a:r>
            <a:endParaRPr lang="en-US" altLang="en-US" sz="2800" dirty="0">
              <a:latin typeface="Arial" panose="020B0604020202020204" pitchFamily="34" charset="0"/>
              <a:cs typeface="Arial" panose="020B0604020202020204" pitchFamily="34" charset="0"/>
            </a:endParaRPr>
          </a:p>
          <a:p>
            <a:pPr lvl="1" eaLnBrk="1" hangingPunct="1">
              <a:lnSpc>
                <a:spcPts val="3360"/>
              </a:lnSpc>
              <a:spcBef>
                <a:spcPts val="0"/>
              </a:spcBef>
            </a:pPr>
            <a:r>
              <a:rPr lang="el-GR" altLang="en-US" sz="2400" dirty="0">
                <a:latin typeface="Arial" panose="020B0604020202020204" pitchFamily="34" charset="0"/>
                <a:cs typeface="Arial" panose="020B0604020202020204" pitchFamily="34" charset="0"/>
              </a:rPr>
              <a:t>Λόγω της εξέλιξης της τεχνολογίας</a:t>
            </a:r>
            <a:endParaRPr lang="en-US" altLang="en-US" sz="2400" dirty="0">
              <a:latin typeface="Arial" panose="020B0604020202020204" pitchFamily="34" charset="0"/>
              <a:cs typeface="Arial" panose="020B0604020202020204" pitchFamily="34" charset="0"/>
            </a:endParaRPr>
          </a:p>
          <a:p>
            <a:pPr eaLnBrk="1" hangingPunct="1">
              <a:lnSpc>
                <a:spcPts val="3360"/>
              </a:lnSpc>
              <a:spcBef>
                <a:spcPts val="0"/>
              </a:spcBef>
            </a:pPr>
            <a:r>
              <a:rPr lang="el-GR" altLang="en-US" sz="2800" dirty="0">
                <a:latin typeface="Arial" panose="020B0604020202020204" pitchFamily="34" charset="0"/>
                <a:cs typeface="Arial" panose="020B0604020202020204" pitchFamily="34" charset="0"/>
              </a:rPr>
              <a:t>Ιεραρχικά επίπεδα αφαίρεσης</a:t>
            </a:r>
            <a:endParaRPr lang="en-US" altLang="en-US" sz="2800" dirty="0">
              <a:latin typeface="Arial" panose="020B0604020202020204" pitchFamily="34" charset="0"/>
              <a:cs typeface="Arial" panose="020B0604020202020204" pitchFamily="34" charset="0"/>
            </a:endParaRPr>
          </a:p>
          <a:p>
            <a:pPr lvl="1" eaLnBrk="1" hangingPunct="1">
              <a:lnSpc>
                <a:spcPts val="3360"/>
              </a:lnSpc>
              <a:spcBef>
                <a:spcPts val="0"/>
              </a:spcBef>
            </a:pPr>
            <a:r>
              <a:rPr lang="el-GR" altLang="en-US" sz="2400" dirty="0">
                <a:latin typeface="Arial" panose="020B0604020202020204" pitchFamily="34" charset="0"/>
                <a:cs typeface="Arial" panose="020B0604020202020204" pitchFamily="34" charset="0"/>
              </a:rPr>
              <a:t>Στο υλικό και στο λογισμικό</a:t>
            </a:r>
            <a:endParaRPr lang="en-US" altLang="en-US" sz="2400" dirty="0">
              <a:latin typeface="Arial" panose="020B0604020202020204" pitchFamily="34" charset="0"/>
              <a:cs typeface="Arial" panose="020B0604020202020204" pitchFamily="34" charset="0"/>
            </a:endParaRPr>
          </a:p>
          <a:p>
            <a:pPr eaLnBrk="1" hangingPunct="1">
              <a:lnSpc>
                <a:spcPts val="3360"/>
              </a:lnSpc>
              <a:spcBef>
                <a:spcPts val="0"/>
              </a:spcBef>
            </a:pPr>
            <a:r>
              <a:rPr lang="el-GR" altLang="en-US" sz="2800" dirty="0">
                <a:latin typeface="Arial" panose="020B0604020202020204" pitchFamily="34" charset="0"/>
                <a:cs typeface="Arial" panose="020B0604020202020204" pitchFamily="34" charset="0"/>
              </a:rPr>
              <a:t>Αρχιτεκτονική συνόλου εντολών (</a:t>
            </a:r>
            <a:r>
              <a:rPr lang="en-US" altLang="en-US" sz="2800" dirty="0">
                <a:latin typeface="Arial" panose="020B0604020202020204" pitchFamily="34" charset="0"/>
                <a:cs typeface="Arial" panose="020B0604020202020204" pitchFamily="34" charset="0"/>
              </a:rPr>
              <a:t>Instruction set architecture – ISA)</a:t>
            </a:r>
          </a:p>
          <a:p>
            <a:pPr lvl="1" eaLnBrk="1" hangingPunct="1">
              <a:lnSpc>
                <a:spcPts val="3360"/>
              </a:lnSpc>
              <a:spcBef>
                <a:spcPts val="0"/>
              </a:spcBef>
            </a:pPr>
            <a:r>
              <a:rPr lang="el-GR" altLang="en-US" sz="2400" dirty="0">
                <a:latin typeface="Arial" panose="020B0604020202020204" pitchFamily="34" charset="0"/>
                <a:cs typeface="Arial" panose="020B0604020202020204" pitchFamily="34" charset="0"/>
              </a:rPr>
              <a:t>Η διασύνδεση υλικού και λογισμικού</a:t>
            </a:r>
            <a:endParaRPr lang="en-US" altLang="en-US" sz="2400" dirty="0">
              <a:latin typeface="Arial" panose="020B0604020202020204" pitchFamily="34" charset="0"/>
              <a:cs typeface="Arial" panose="020B0604020202020204" pitchFamily="34" charset="0"/>
            </a:endParaRPr>
          </a:p>
          <a:p>
            <a:pPr eaLnBrk="1" hangingPunct="1">
              <a:lnSpc>
                <a:spcPts val="3360"/>
              </a:lnSpc>
              <a:spcBef>
                <a:spcPts val="0"/>
              </a:spcBef>
            </a:pPr>
            <a:r>
              <a:rPr lang="el-GR" altLang="en-US" sz="2800" dirty="0">
                <a:latin typeface="Arial" panose="020B0604020202020204" pitchFamily="34" charset="0"/>
                <a:cs typeface="Arial" panose="020B0604020202020204" pitchFamily="34" charset="0"/>
              </a:rPr>
              <a:t>Χρόνος εκτέλεσης</a:t>
            </a:r>
            <a:r>
              <a:rPr lang="en-US" altLang="en-US" sz="2800" dirty="0">
                <a:latin typeface="Arial" panose="020B0604020202020204" pitchFamily="34" charset="0"/>
                <a:cs typeface="Arial" panose="020B0604020202020204" pitchFamily="34" charset="0"/>
              </a:rPr>
              <a:t>: </a:t>
            </a:r>
            <a:r>
              <a:rPr lang="el-GR" altLang="en-US" sz="2800" dirty="0">
                <a:latin typeface="Arial" panose="020B0604020202020204" pitchFamily="34" charset="0"/>
                <a:cs typeface="Arial" panose="020B0604020202020204" pitchFamily="34" charset="0"/>
              </a:rPr>
              <a:t>το καλύτερο μέτρο απόδοσης</a:t>
            </a:r>
            <a:endParaRPr lang="en-US" altLang="en-US" sz="2800" dirty="0">
              <a:latin typeface="Arial" panose="020B0604020202020204" pitchFamily="34" charset="0"/>
              <a:cs typeface="Arial" panose="020B0604020202020204" pitchFamily="34" charset="0"/>
            </a:endParaRPr>
          </a:p>
          <a:p>
            <a:pPr eaLnBrk="1" hangingPunct="1">
              <a:lnSpc>
                <a:spcPts val="3360"/>
              </a:lnSpc>
              <a:spcBef>
                <a:spcPts val="0"/>
              </a:spcBef>
            </a:pPr>
            <a:r>
              <a:rPr lang="el-GR" altLang="en-US" sz="2800" dirty="0">
                <a:latin typeface="Arial" panose="020B0604020202020204" pitchFamily="34" charset="0"/>
                <a:cs typeface="Arial" panose="020B0604020202020204" pitchFamily="34" charset="0"/>
              </a:rPr>
              <a:t>Η ισχύς είναι περιοριστικός παράγοντας</a:t>
            </a:r>
            <a:endParaRPr lang="en-US" altLang="en-US" sz="2800" dirty="0">
              <a:latin typeface="Arial" panose="020B0604020202020204" pitchFamily="34" charset="0"/>
              <a:cs typeface="Arial" panose="020B0604020202020204" pitchFamily="34" charset="0"/>
            </a:endParaRPr>
          </a:p>
          <a:p>
            <a:pPr lvl="1" eaLnBrk="1" hangingPunct="1">
              <a:lnSpc>
                <a:spcPts val="3360"/>
              </a:lnSpc>
              <a:spcBef>
                <a:spcPts val="0"/>
              </a:spcBef>
            </a:pPr>
            <a:r>
              <a:rPr lang="el-GR" altLang="en-US" sz="2400" dirty="0">
                <a:latin typeface="Arial" panose="020B0604020202020204" pitchFamily="34" charset="0"/>
                <a:cs typeface="Arial" panose="020B0604020202020204" pitchFamily="34" charset="0"/>
              </a:rPr>
              <a:t>Χρήση παραλληλίας για βελτίωση της απόδοσης</a:t>
            </a:r>
            <a:endParaRPr lang="en-US" altLang="en-US" sz="2400" dirty="0">
              <a:latin typeface="Arial" panose="020B0604020202020204" pitchFamily="34" charset="0"/>
              <a:cs typeface="Arial" panose="020B0604020202020204" pitchFamily="34" charset="0"/>
            </a:endParaRPr>
          </a:p>
        </p:txBody>
      </p:sp>
      <p:sp>
        <p:nvSpPr>
          <p:cNvPr id="6" name="2 - Θέση αριθμού διαφάνειας">
            <a:extLst>
              <a:ext uri="{FF2B5EF4-FFF2-40B4-BE49-F238E27FC236}">
                <a16:creationId xmlns:a16="http://schemas.microsoft.com/office/drawing/2014/main" id="{DA1A6BF3-6C98-CF44-A5CE-E4E8B01F1A15}"/>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92</a:t>
            </a:fld>
            <a:endParaRPr lang="en-US" sz="1600" dirty="0">
              <a:latin typeface="Calibri" charset="0"/>
            </a:endParaRPr>
          </a:p>
        </p:txBody>
      </p:sp>
    </p:spTree>
    <p:extLst>
      <p:ext uri="{BB962C8B-B14F-4D97-AF65-F5344CB8AC3E}">
        <p14:creationId xmlns:p14="http://schemas.microsoft.com/office/powerpoint/2010/main" val="527477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65" name="Rectangle 13"/>
          <p:cNvSpPr>
            <a:spLocks noGrp="1" noChangeArrowheads="1"/>
          </p:cNvSpPr>
          <p:nvPr>
            <p:ph type="title"/>
          </p:nvPr>
        </p:nvSpPr>
        <p:spPr/>
        <p:txBody>
          <a:bodyPr/>
          <a:lstStyle/>
          <a:p>
            <a:pPr eaLnBrk="1" hangingPunct="1">
              <a:defRPr/>
            </a:pPr>
            <a:r>
              <a:rPr lang="el-GR" sz="4000" dirty="0">
                <a:effectLst>
                  <a:outerShdw blurRad="38100" dist="38100" dir="2700000" algn="tl">
                    <a:srgbClr val="C0C0C0"/>
                  </a:outerShdw>
                </a:effectLst>
                <a:latin typeface="Calibri" pitchFamily="34" charset="0"/>
              </a:rPr>
              <a:t>Περιορισμοί από την Τεχνολογία</a:t>
            </a:r>
            <a:endParaRPr lang="en-US" sz="4000" dirty="0">
              <a:effectLst>
                <a:outerShdw blurRad="38100" dist="38100" dir="2700000" algn="tl">
                  <a:srgbClr val="C0C0C0"/>
                </a:outerShdw>
              </a:effectLst>
              <a:latin typeface="Calibri" pitchFamily="34" charset="0"/>
            </a:endParaRPr>
          </a:p>
        </p:txBody>
      </p:sp>
      <p:sp>
        <p:nvSpPr>
          <p:cNvPr id="62467" name="Rectangle 14"/>
          <p:cNvSpPr>
            <a:spLocks noGrp="1" noChangeArrowheads="1"/>
          </p:cNvSpPr>
          <p:nvPr>
            <p:ph idx="1"/>
          </p:nvPr>
        </p:nvSpPr>
        <p:spPr>
          <a:xfrm>
            <a:off x="107950" y="1557338"/>
            <a:ext cx="4824413" cy="5111750"/>
          </a:xfrm>
        </p:spPr>
        <p:txBody>
          <a:bodyPr/>
          <a:lstStyle/>
          <a:p>
            <a:pPr eaLnBrk="1" hangingPunct="1">
              <a:lnSpc>
                <a:spcPct val="80000"/>
              </a:lnSpc>
            </a:pPr>
            <a:r>
              <a:rPr lang="el-GR" altLang="el-GR">
                <a:latin typeface="Calibri" panose="020F0502020204030204" pitchFamily="34" charset="0"/>
              </a:rPr>
              <a:t>Ετήσια πρόοδος</a:t>
            </a:r>
          </a:p>
          <a:p>
            <a:pPr lvl="1" eaLnBrk="1" hangingPunct="1">
              <a:lnSpc>
                <a:spcPct val="80000"/>
              </a:lnSpc>
            </a:pPr>
            <a:r>
              <a:rPr lang="el-GR" altLang="el-GR" sz="2000">
                <a:latin typeface="Calibri" panose="020F0502020204030204" pitchFamily="34" charset="0"/>
              </a:rPr>
              <a:t>Τεχνολογία ημιαγωγών</a:t>
            </a:r>
          </a:p>
          <a:p>
            <a:pPr lvl="2" eaLnBrk="1" hangingPunct="1">
              <a:lnSpc>
                <a:spcPct val="80000"/>
              </a:lnSpc>
            </a:pPr>
            <a:r>
              <a:rPr lang="el-GR" altLang="el-GR" sz="1800">
                <a:latin typeface="Calibri" panose="020F0502020204030204" pitchFamily="34" charset="0"/>
              </a:rPr>
              <a:t>60% περισσότερα στοιχεία/</a:t>
            </a:r>
            <a:r>
              <a:rPr lang="en-US" altLang="el-GR" sz="1800">
                <a:latin typeface="Calibri" panose="020F0502020204030204" pitchFamily="34" charset="0"/>
              </a:rPr>
              <a:t>chip</a:t>
            </a:r>
          </a:p>
          <a:p>
            <a:pPr lvl="2" eaLnBrk="1" hangingPunct="1">
              <a:lnSpc>
                <a:spcPct val="80000"/>
              </a:lnSpc>
            </a:pPr>
            <a:r>
              <a:rPr lang="en-US" altLang="el-GR" sz="1800">
                <a:latin typeface="Calibri" panose="020F0502020204030204" pitchFamily="34" charset="0"/>
              </a:rPr>
              <a:t>15% </a:t>
            </a:r>
            <a:r>
              <a:rPr lang="el-GR" altLang="el-GR" sz="1800">
                <a:latin typeface="Calibri" panose="020F0502020204030204" pitchFamily="34" charset="0"/>
              </a:rPr>
              <a:t>ταχύτερα στοιχεία</a:t>
            </a:r>
          </a:p>
          <a:p>
            <a:pPr lvl="2" eaLnBrk="1" hangingPunct="1">
              <a:lnSpc>
                <a:spcPct val="80000"/>
              </a:lnSpc>
            </a:pPr>
            <a:r>
              <a:rPr lang="el-GR" altLang="el-GR" sz="1800">
                <a:latin typeface="Calibri" panose="020F0502020204030204" pitchFamily="34" charset="0"/>
              </a:rPr>
              <a:t>Βραδύτερα καλώδια </a:t>
            </a:r>
            <a:endParaRPr lang="en-US" altLang="el-GR" sz="1800">
              <a:latin typeface="Calibri" panose="020F0502020204030204" pitchFamily="34" charset="0"/>
            </a:endParaRPr>
          </a:p>
          <a:p>
            <a:pPr lvl="1" eaLnBrk="1" hangingPunct="1">
              <a:lnSpc>
                <a:spcPct val="80000"/>
              </a:lnSpc>
            </a:pPr>
            <a:r>
              <a:rPr lang="el-GR" altLang="el-GR" sz="2000">
                <a:latin typeface="Calibri" panose="020F0502020204030204" pitchFamily="34" charset="0"/>
              </a:rPr>
              <a:t>Μνήμη</a:t>
            </a:r>
          </a:p>
          <a:p>
            <a:pPr lvl="2" eaLnBrk="1" hangingPunct="1">
              <a:lnSpc>
                <a:spcPct val="80000"/>
              </a:lnSpc>
            </a:pPr>
            <a:r>
              <a:rPr lang="el-GR" altLang="el-GR" sz="1800">
                <a:latin typeface="Calibri" panose="020F0502020204030204" pitchFamily="34" charset="0"/>
              </a:rPr>
              <a:t>60% αύξηση χωρητικότητας</a:t>
            </a:r>
          </a:p>
          <a:p>
            <a:pPr lvl="2" eaLnBrk="1" hangingPunct="1">
              <a:lnSpc>
                <a:spcPct val="80000"/>
              </a:lnSpc>
            </a:pPr>
            <a:r>
              <a:rPr lang="el-GR" altLang="el-GR" sz="1800">
                <a:latin typeface="Calibri" panose="020F0502020204030204" pitchFamily="34" charset="0"/>
              </a:rPr>
              <a:t>3,3% μείωση του χρόνου πρόσβασης</a:t>
            </a:r>
          </a:p>
          <a:p>
            <a:pPr lvl="1" eaLnBrk="1" hangingPunct="1">
              <a:lnSpc>
                <a:spcPct val="80000"/>
              </a:lnSpc>
            </a:pPr>
            <a:r>
              <a:rPr lang="el-GR" altLang="el-GR" sz="2000">
                <a:latin typeface="Calibri" panose="020F0502020204030204" pitchFamily="34" charset="0"/>
              </a:rPr>
              <a:t>Μαγνητικοί δίσκοί</a:t>
            </a:r>
          </a:p>
          <a:p>
            <a:pPr lvl="2" eaLnBrk="1" hangingPunct="1">
              <a:lnSpc>
                <a:spcPct val="80000"/>
              </a:lnSpc>
            </a:pPr>
            <a:r>
              <a:rPr lang="el-GR" altLang="el-GR" sz="1800">
                <a:latin typeface="Calibri" panose="020F0502020204030204" pitchFamily="34" charset="0"/>
              </a:rPr>
              <a:t>60% αύξηση χωρητικότητας</a:t>
            </a:r>
          </a:p>
          <a:p>
            <a:pPr lvl="2" eaLnBrk="1" hangingPunct="1">
              <a:lnSpc>
                <a:spcPct val="80000"/>
              </a:lnSpc>
            </a:pPr>
            <a:r>
              <a:rPr lang="el-GR" altLang="el-GR" sz="1800">
                <a:latin typeface="Calibri" panose="020F0502020204030204" pitchFamily="34" charset="0"/>
              </a:rPr>
              <a:t>3,3% μείωση του χρόνου πρόσβασης</a:t>
            </a:r>
          </a:p>
          <a:p>
            <a:pPr lvl="1" eaLnBrk="1" hangingPunct="1">
              <a:lnSpc>
                <a:spcPct val="80000"/>
              </a:lnSpc>
            </a:pPr>
            <a:r>
              <a:rPr lang="el-GR" altLang="el-GR" sz="2000">
                <a:latin typeface="Calibri" panose="020F0502020204030204" pitchFamily="34" charset="0"/>
              </a:rPr>
              <a:t>Πλακέτες κυκλωμάτων</a:t>
            </a:r>
          </a:p>
          <a:p>
            <a:pPr lvl="2" eaLnBrk="1" hangingPunct="1">
              <a:lnSpc>
                <a:spcPct val="80000"/>
              </a:lnSpc>
            </a:pPr>
            <a:r>
              <a:rPr lang="el-GR" altLang="el-GR" sz="1800">
                <a:latin typeface="Calibri" panose="020F0502020204030204" pitchFamily="34" charset="0"/>
              </a:rPr>
              <a:t>5% αύξηση στην πυκνότητα καλωδίων</a:t>
            </a:r>
          </a:p>
          <a:p>
            <a:pPr lvl="1" eaLnBrk="1" hangingPunct="1">
              <a:lnSpc>
                <a:spcPct val="80000"/>
              </a:lnSpc>
            </a:pPr>
            <a:r>
              <a:rPr lang="el-GR" altLang="el-GR" sz="2000">
                <a:latin typeface="Calibri" panose="020F0502020204030204" pitchFamily="34" charset="0"/>
              </a:rPr>
              <a:t>Καλώδια</a:t>
            </a:r>
            <a:endParaRPr lang="en-US" altLang="el-GR" sz="2000">
              <a:latin typeface="Calibri" panose="020F0502020204030204" pitchFamily="34" charset="0"/>
            </a:endParaRPr>
          </a:p>
          <a:p>
            <a:pPr lvl="2" eaLnBrk="1" hangingPunct="1">
              <a:lnSpc>
                <a:spcPct val="80000"/>
              </a:lnSpc>
            </a:pPr>
            <a:r>
              <a:rPr lang="el-GR" altLang="el-GR" sz="1800">
                <a:latin typeface="Calibri" panose="020F0502020204030204" pitchFamily="34" charset="0"/>
              </a:rPr>
              <a:t>καμία αλλαγή</a:t>
            </a:r>
          </a:p>
        </p:txBody>
      </p:sp>
      <p:grpSp>
        <p:nvGrpSpPr>
          <p:cNvPr id="62469" name="Group 2"/>
          <p:cNvGrpSpPr>
            <a:grpSpLocks/>
          </p:cNvGrpSpPr>
          <p:nvPr/>
        </p:nvGrpSpPr>
        <p:grpSpPr bwMode="auto">
          <a:xfrm>
            <a:off x="4643438" y="1484313"/>
            <a:ext cx="4249737" cy="4818062"/>
            <a:chOff x="2925" y="935"/>
            <a:chExt cx="2677" cy="3035"/>
          </a:xfrm>
        </p:grpSpPr>
        <p:grpSp>
          <p:nvGrpSpPr>
            <p:cNvPr id="62470" name="Group 3"/>
            <p:cNvGrpSpPr>
              <a:grpSpLocks/>
            </p:cNvGrpSpPr>
            <p:nvPr/>
          </p:nvGrpSpPr>
          <p:grpSpPr bwMode="auto">
            <a:xfrm>
              <a:off x="2925" y="935"/>
              <a:ext cx="2677" cy="2638"/>
              <a:chOff x="3188" y="1344"/>
              <a:chExt cx="2550" cy="2512"/>
            </a:xfrm>
          </p:grpSpPr>
          <p:sp>
            <p:nvSpPr>
              <p:cNvPr id="62472" name="Rectangle 4"/>
              <p:cNvSpPr>
                <a:spLocks noChangeArrowheads="1"/>
              </p:cNvSpPr>
              <p:nvPr/>
            </p:nvSpPr>
            <p:spPr bwMode="auto">
              <a:xfrm>
                <a:off x="3243" y="1344"/>
                <a:ext cx="2495" cy="2495"/>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2473" name="Rectangle 5"/>
              <p:cNvSpPr>
                <a:spLocks noChangeArrowheads="1"/>
              </p:cNvSpPr>
              <p:nvPr/>
            </p:nvSpPr>
            <p:spPr bwMode="auto">
              <a:xfrm>
                <a:off x="3243" y="1344"/>
                <a:ext cx="1248" cy="1248"/>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2474" name="Rectangle 6"/>
              <p:cNvSpPr>
                <a:spLocks noChangeArrowheads="1"/>
              </p:cNvSpPr>
              <p:nvPr/>
            </p:nvSpPr>
            <p:spPr bwMode="auto">
              <a:xfrm>
                <a:off x="3243" y="1344"/>
                <a:ext cx="623" cy="623"/>
              </a:xfrm>
              <a:prstGeom prst="rect">
                <a:avLst/>
              </a:prstGeom>
              <a:solidFill>
                <a:srgbClr val="B2B2B2"/>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2475" name="Rectangle 7"/>
              <p:cNvSpPr>
                <a:spLocks noChangeArrowheads="1"/>
              </p:cNvSpPr>
              <p:nvPr/>
            </p:nvSpPr>
            <p:spPr bwMode="auto">
              <a:xfrm>
                <a:off x="3243" y="1344"/>
                <a:ext cx="318" cy="318"/>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2476" name="Text Box 8"/>
              <p:cNvSpPr txBox="1">
                <a:spLocks noChangeArrowheads="1"/>
              </p:cNvSpPr>
              <p:nvPr/>
            </p:nvSpPr>
            <p:spPr bwMode="auto">
              <a:xfrm>
                <a:off x="4331" y="3654"/>
                <a:ext cx="4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l-GR" sz="1600" b="1">
                    <a:latin typeface="Calibri" panose="020F0502020204030204" pitchFamily="34" charset="0"/>
                  </a:rPr>
                  <a:t>1998</a:t>
                </a:r>
              </a:p>
            </p:txBody>
          </p:sp>
          <p:sp>
            <p:nvSpPr>
              <p:cNvPr id="62477" name="Text Box 9"/>
              <p:cNvSpPr txBox="1">
                <a:spLocks noChangeArrowheads="1"/>
              </p:cNvSpPr>
              <p:nvPr/>
            </p:nvSpPr>
            <p:spPr bwMode="auto">
              <a:xfrm>
                <a:off x="3188" y="1389"/>
                <a:ext cx="4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l-GR" sz="1600" b="1">
                    <a:latin typeface="Calibri" panose="020F0502020204030204" pitchFamily="34" charset="0"/>
                  </a:rPr>
                  <a:t>1989</a:t>
                </a:r>
              </a:p>
            </p:txBody>
          </p:sp>
          <p:sp>
            <p:nvSpPr>
              <p:cNvPr id="62478" name="Text Box 10"/>
              <p:cNvSpPr txBox="1">
                <a:spLocks noChangeArrowheads="1"/>
              </p:cNvSpPr>
              <p:nvPr/>
            </p:nvSpPr>
            <p:spPr bwMode="auto">
              <a:xfrm>
                <a:off x="3334" y="1779"/>
                <a:ext cx="4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l-GR" sz="1600" b="1">
                    <a:latin typeface="Calibri" panose="020F0502020204030204" pitchFamily="34" charset="0"/>
                  </a:rPr>
                  <a:t>1992</a:t>
                </a:r>
              </a:p>
            </p:txBody>
          </p:sp>
          <p:sp>
            <p:nvSpPr>
              <p:cNvPr id="62479" name="Text Box 11"/>
              <p:cNvSpPr txBox="1">
                <a:spLocks noChangeArrowheads="1"/>
              </p:cNvSpPr>
              <p:nvPr/>
            </p:nvSpPr>
            <p:spPr bwMode="auto">
              <a:xfrm>
                <a:off x="3651" y="2402"/>
                <a:ext cx="4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l-GR" sz="1600" b="1">
                    <a:latin typeface="Calibri" panose="020F0502020204030204" pitchFamily="34" charset="0"/>
                  </a:rPr>
                  <a:t>1995</a:t>
                </a:r>
              </a:p>
            </p:txBody>
          </p:sp>
        </p:grpSp>
        <p:sp>
          <p:nvSpPr>
            <p:cNvPr id="62471" name="Text Box 12"/>
            <p:cNvSpPr txBox="1">
              <a:spLocks noChangeArrowheads="1"/>
            </p:cNvSpPr>
            <p:nvPr/>
          </p:nvSpPr>
          <p:spPr bwMode="auto">
            <a:xfrm>
              <a:off x="2925" y="3566"/>
              <a:ext cx="26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altLang="el-GR" sz="1800">
                  <a:latin typeface="Calibri" panose="020F0502020204030204" pitchFamily="34" charset="0"/>
                </a:rPr>
                <a:t>64x </a:t>
              </a:r>
              <a:r>
                <a:rPr lang="el-GR" altLang="el-GR" sz="1800">
                  <a:latin typeface="Calibri" panose="020F0502020204030204" pitchFamily="34" charset="0"/>
                </a:rPr>
                <a:t>περισσότερα στοιχεία από το 1989 4</a:t>
              </a:r>
              <a:r>
                <a:rPr lang="en-US" altLang="el-GR" sz="1800">
                  <a:latin typeface="Calibri" panose="020F0502020204030204" pitchFamily="34" charset="0"/>
                </a:rPr>
                <a:t>x</a:t>
              </a:r>
              <a:r>
                <a:rPr lang="el-GR" altLang="el-GR" sz="1800">
                  <a:latin typeface="Calibri" panose="020F0502020204030204" pitchFamily="34" charset="0"/>
                </a:rPr>
                <a:t> γρηγορότερα στοιχεία</a:t>
              </a:r>
              <a:endParaRPr lang="en-US" altLang="el-GR" sz="1800">
                <a:latin typeface="Calibri" panose="020F0502020204030204" pitchFamily="34" charset="0"/>
              </a:endParaRPr>
            </a:p>
          </p:txBody>
        </p:sp>
      </p:grpSp>
      <p:sp>
        <p:nvSpPr>
          <p:cNvPr id="17" name="2 - Θέση αριθμού διαφάνειας">
            <a:extLst>
              <a:ext uri="{FF2B5EF4-FFF2-40B4-BE49-F238E27FC236}">
                <a16:creationId xmlns:a16="http://schemas.microsoft.com/office/drawing/2014/main" id="{AF74CA5E-3369-A84A-9891-D8F681E29723}"/>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93</a:t>
            </a:fld>
            <a:endParaRPr lang="en-US" sz="1600" dirty="0">
              <a:latin typeface="Calibri"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457200" y="0"/>
            <a:ext cx="8229600" cy="669925"/>
          </a:xfrm>
        </p:spPr>
        <p:txBody>
          <a:bodyPr/>
          <a:lstStyle/>
          <a:p>
            <a:pPr eaLnBrk="1" hangingPunct="1">
              <a:defRPr/>
            </a:pPr>
            <a:r>
              <a:rPr lang="el-GR" dirty="0">
                <a:latin typeface="Calibri" pitchFamily="34" charset="0"/>
              </a:rPr>
              <a:t>Ιεραρχία της Αρχιτεκτονικής Υπολογιστών</a:t>
            </a:r>
            <a:endParaRPr lang="en-US" dirty="0">
              <a:latin typeface="Calibri" pitchFamily="34" charset="0"/>
            </a:endParaRPr>
          </a:p>
        </p:txBody>
      </p:sp>
      <p:grpSp>
        <p:nvGrpSpPr>
          <p:cNvPr id="63492" name="Group 3"/>
          <p:cNvGrpSpPr>
            <a:grpSpLocks/>
          </p:cNvGrpSpPr>
          <p:nvPr/>
        </p:nvGrpSpPr>
        <p:grpSpPr bwMode="auto">
          <a:xfrm>
            <a:off x="517525" y="1000125"/>
            <a:ext cx="8054975" cy="5272088"/>
            <a:chOff x="326" y="810"/>
            <a:chExt cx="5074" cy="3321"/>
          </a:xfrm>
        </p:grpSpPr>
        <p:grpSp>
          <p:nvGrpSpPr>
            <p:cNvPr id="63493" name="Group 4"/>
            <p:cNvGrpSpPr>
              <a:grpSpLocks/>
            </p:cNvGrpSpPr>
            <p:nvPr/>
          </p:nvGrpSpPr>
          <p:grpSpPr bwMode="auto">
            <a:xfrm>
              <a:off x="1920" y="1299"/>
              <a:ext cx="3455" cy="2180"/>
              <a:chOff x="1344" y="1070"/>
              <a:chExt cx="3455" cy="2180"/>
            </a:xfrm>
          </p:grpSpPr>
          <p:sp>
            <p:nvSpPr>
              <p:cNvPr id="63513" name="Rectangle 5"/>
              <p:cNvSpPr>
                <a:spLocks noChangeArrowheads="1"/>
              </p:cNvSpPr>
              <p:nvPr/>
            </p:nvSpPr>
            <p:spPr bwMode="auto">
              <a:xfrm>
                <a:off x="2672" y="2134"/>
                <a:ext cx="73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I/O system</a:t>
                </a:r>
              </a:p>
            </p:txBody>
          </p:sp>
          <p:sp>
            <p:nvSpPr>
              <p:cNvPr id="63514" name="Rectangle 6"/>
              <p:cNvSpPr>
                <a:spLocks noChangeArrowheads="1"/>
              </p:cNvSpPr>
              <p:nvPr/>
            </p:nvSpPr>
            <p:spPr bwMode="auto">
              <a:xfrm>
                <a:off x="1780" y="3026"/>
                <a:ext cx="1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15" name="Rectangle 7"/>
              <p:cNvSpPr>
                <a:spLocks noChangeArrowheads="1"/>
              </p:cNvSpPr>
              <p:nvPr/>
            </p:nvSpPr>
            <p:spPr bwMode="auto">
              <a:xfrm>
                <a:off x="1528" y="2134"/>
                <a:ext cx="9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Instr. Set Proc.</a:t>
                </a:r>
              </a:p>
            </p:txBody>
          </p:sp>
          <p:sp>
            <p:nvSpPr>
              <p:cNvPr id="63516" name="Rectangle 8"/>
              <p:cNvSpPr>
                <a:spLocks noChangeArrowheads="1"/>
              </p:cNvSpPr>
              <p:nvPr/>
            </p:nvSpPr>
            <p:spPr bwMode="auto">
              <a:xfrm>
                <a:off x="1512" y="2126"/>
                <a:ext cx="1960" cy="2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17" name="Line 9"/>
              <p:cNvSpPr>
                <a:spLocks noChangeShapeType="1"/>
              </p:cNvSpPr>
              <p:nvPr/>
            </p:nvSpPr>
            <p:spPr bwMode="auto">
              <a:xfrm>
                <a:off x="2660" y="2126"/>
                <a:ext cx="0" cy="2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8" name="Rectangle 10"/>
              <p:cNvSpPr>
                <a:spLocks noChangeArrowheads="1"/>
              </p:cNvSpPr>
              <p:nvPr/>
            </p:nvSpPr>
            <p:spPr bwMode="auto">
              <a:xfrm>
                <a:off x="1784" y="1782"/>
                <a:ext cx="6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Compiler</a:t>
                </a:r>
              </a:p>
            </p:txBody>
          </p:sp>
          <p:sp>
            <p:nvSpPr>
              <p:cNvPr id="63519" name="Rectangle 11"/>
              <p:cNvSpPr>
                <a:spLocks noChangeArrowheads="1"/>
              </p:cNvSpPr>
              <p:nvPr/>
            </p:nvSpPr>
            <p:spPr bwMode="auto">
              <a:xfrm>
                <a:off x="1760" y="1798"/>
                <a:ext cx="71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20" name="Rectangle 12"/>
              <p:cNvSpPr>
                <a:spLocks noChangeArrowheads="1"/>
              </p:cNvSpPr>
              <p:nvPr/>
            </p:nvSpPr>
            <p:spPr bwMode="auto">
              <a:xfrm>
                <a:off x="2480" y="1350"/>
                <a:ext cx="68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Operating</a:t>
                </a:r>
              </a:p>
            </p:txBody>
          </p:sp>
          <p:sp>
            <p:nvSpPr>
              <p:cNvPr id="63521" name="Rectangle 13"/>
              <p:cNvSpPr>
                <a:spLocks noChangeArrowheads="1"/>
              </p:cNvSpPr>
              <p:nvPr/>
            </p:nvSpPr>
            <p:spPr bwMode="auto">
              <a:xfrm>
                <a:off x="2656" y="1510"/>
                <a:ext cx="5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System</a:t>
                </a:r>
              </a:p>
            </p:txBody>
          </p:sp>
          <p:sp>
            <p:nvSpPr>
              <p:cNvPr id="63522" name="Line 14"/>
              <p:cNvSpPr>
                <a:spLocks noChangeShapeType="1"/>
              </p:cNvSpPr>
              <p:nvPr/>
            </p:nvSpPr>
            <p:spPr bwMode="auto">
              <a:xfrm flipV="1">
                <a:off x="2156" y="1358"/>
                <a:ext cx="0" cy="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3" name="Line 15"/>
              <p:cNvSpPr>
                <a:spLocks noChangeShapeType="1"/>
              </p:cNvSpPr>
              <p:nvPr/>
            </p:nvSpPr>
            <p:spPr bwMode="auto">
              <a:xfrm>
                <a:off x="2160" y="1362"/>
                <a:ext cx="1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4" name="Line 16"/>
              <p:cNvSpPr>
                <a:spLocks noChangeShapeType="1"/>
              </p:cNvSpPr>
              <p:nvPr/>
            </p:nvSpPr>
            <p:spPr bwMode="auto">
              <a:xfrm>
                <a:off x="3404" y="1366"/>
                <a:ext cx="0" cy="6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5" name="Rectangle 17"/>
              <p:cNvSpPr>
                <a:spLocks noChangeArrowheads="1"/>
              </p:cNvSpPr>
              <p:nvPr/>
            </p:nvSpPr>
            <p:spPr bwMode="auto">
              <a:xfrm>
                <a:off x="1624" y="1134"/>
                <a:ext cx="76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Application</a:t>
                </a:r>
              </a:p>
            </p:txBody>
          </p:sp>
          <p:sp>
            <p:nvSpPr>
              <p:cNvPr id="63526" name="Line 18"/>
              <p:cNvSpPr>
                <a:spLocks noChangeShapeType="1"/>
              </p:cNvSpPr>
              <p:nvPr/>
            </p:nvSpPr>
            <p:spPr bwMode="auto">
              <a:xfrm flipV="1">
                <a:off x="1484" y="1070"/>
                <a:ext cx="0" cy="9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7" name="Line 19"/>
              <p:cNvSpPr>
                <a:spLocks noChangeShapeType="1"/>
              </p:cNvSpPr>
              <p:nvPr/>
            </p:nvSpPr>
            <p:spPr bwMode="auto">
              <a:xfrm>
                <a:off x="3260" y="1078"/>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8" name="Rectangle 20"/>
              <p:cNvSpPr>
                <a:spLocks noChangeArrowheads="1"/>
              </p:cNvSpPr>
              <p:nvPr/>
            </p:nvSpPr>
            <p:spPr bwMode="auto">
              <a:xfrm>
                <a:off x="1952" y="2694"/>
                <a:ext cx="90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Digital Design</a:t>
                </a:r>
              </a:p>
            </p:txBody>
          </p:sp>
          <p:sp>
            <p:nvSpPr>
              <p:cNvPr id="63529" name="Rectangle 21"/>
              <p:cNvSpPr>
                <a:spLocks noChangeArrowheads="1"/>
              </p:cNvSpPr>
              <p:nvPr/>
            </p:nvSpPr>
            <p:spPr bwMode="auto">
              <a:xfrm>
                <a:off x="1664" y="2678"/>
                <a:ext cx="1672" cy="2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30" name="Rectangle 22"/>
              <p:cNvSpPr>
                <a:spLocks noChangeArrowheads="1"/>
              </p:cNvSpPr>
              <p:nvPr/>
            </p:nvSpPr>
            <p:spPr bwMode="auto">
              <a:xfrm>
                <a:off x="1912" y="2878"/>
                <a:ext cx="90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Circuit Design</a:t>
                </a:r>
              </a:p>
            </p:txBody>
          </p:sp>
          <p:sp>
            <p:nvSpPr>
              <p:cNvPr id="63531" name="Rectangle 23"/>
              <p:cNvSpPr>
                <a:spLocks noChangeArrowheads="1"/>
              </p:cNvSpPr>
              <p:nvPr/>
            </p:nvSpPr>
            <p:spPr bwMode="auto">
              <a:xfrm>
                <a:off x="1760" y="2902"/>
                <a:ext cx="14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32" name="Rectangle 24" descr="50%"/>
              <p:cNvSpPr>
                <a:spLocks noChangeArrowheads="1"/>
              </p:cNvSpPr>
              <p:nvPr/>
            </p:nvSpPr>
            <p:spPr bwMode="auto">
              <a:xfrm>
                <a:off x="1344" y="2022"/>
                <a:ext cx="2472" cy="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33" name="Rectangle 25"/>
              <p:cNvSpPr>
                <a:spLocks noChangeArrowheads="1"/>
              </p:cNvSpPr>
              <p:nvPr/>
            </p:nvSpPr>
            <p:spPr bwMode="auto">
              <a:xfrm>
                <a:off x="3840" y="1918"/>
                <a:ext cx="95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a:latin typeface="Calibri" panose="020F0502020204030204" pitchFamily="34" charset="0"/>
                  </a:rPr>
                  <a:t>Instruction Set</a:t>
                </a:r>
              </a:p>
              <a:p>
                <a:pPr>
                  <a:lnSpc>
                    <a:spcPct val="85000"/>
                  </a:lnSpc>
                </a:pPr>
                <a:r>
                  <a:rPr lang="en-US" altLang="el-GR" sz="1800" b="1">
                    <a:latin typeface="Calibri" panose="020F0502020204030204" pitchFamily="34" charset="0"/>
                  </a:rPr>
                  <a:t> Architecture</a:t>
                </a:r>
              </a:p>
            </p:txBody>
          </p:sp>
          <p:sp>
            <p:nvSpPr>
              <p:cNvPr id="63534" name="Rectangle 26"/>
              <p:cNvSpPr>
                <a:spLocks noChangeArrowheads="1"/>
              </p:cNvSpPr>
              <p:nvPr/>
            </p:nvSpPr>
            <p:spPr bwMode="auto">
              <a:xfrm>
                <a:off x="2648" y="1782"/>
                <a:ext cx="65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2000"/>
                  </a:lnSpc>
                </a:pPr>
                <a:r>
                  <a:rPr lang="en-US" altLang="el-GR" sz="1800" b="1">
                    <a:latin typeface="Calibri" panose="020F0502020204030204" pitchFamily="34" charset="0"/>
                  </a:rPr>
                  <a:t>Firmware</a:t>
                </a:r>
              </a:p>
            </p:txBody>
          </p:sp>
          <p:sp>
            <p:nvSpPr>
              <p:cNvPr id="63535" name="Rectangle 27"/>
              <p:cNvSpPr>
                <a:spLocks noChangeArrowheads="1"/>
              </p:cNvSpPr>
              <p:nvPr/>
            </p:nvSpPr>
            <p:spPr bwMode="auto">
              <a:xfrm>
                <a:off x="2624" y="1798"/>
                <a:ext cx="71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36" name="Line 28"/>
              <p:cNvSpPr>
                <a:spLocks noChangeShapeType="1"/>
              </p:cNvSpPr>
              <p:nvPr/>
            </p:nvSpPr>
            <p:spPr bwMode="auto">
              <a:xfrm>
                <a:off x="1488" y="1074"/>
                <a:ext cx="1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7" name="Rectangle 29"/>
              <p:cNvSpPr>
                <a:spLocks noChangeArrowheads="1"/>
              </p:cNvSpPr>
              <p:nvPr/>
            </p:nvSpPr>
            <p:spPr bwMode="auto">
              <a:xfrm>
                <a:off x="1759" y="2400"/>
                <a:ext cx="13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b="1">
                    <a:latin typeface="Calibri" panose="020F0502020204030204" pitchFamily="34" charset="0"/>
                  </a:rPr>
                  <a:t>Datapath &amp; Control </a:t>
                </a:r>
              </a:p>
            </p:txBody>
          </p:sp>
          <p:sp>
            <p:nvSpPr>
              <p:cNvPr id="63538" name="Rectangle 30"/>
              <p:cNvSpPr>
                <a:spLocks noChangeArrowheads="1"/>
              </p:cNvSpPr>
              <p:nvPr/>
            </p:nvSpPr>
            <p:spPr bwMode="auto">
              <a:xfrm>
                <a:off x="1584" y="2374"/>
                <a:ext cx="1816"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3539" name="Rectangle 31"/>
              <p:cNvSpPr>
                <a:spLocks noChangeArrowheads="1"/>
              </p:cNvSpPr>
              <p:nvPr/>
            </p:nvSpPr>
            <p:spPr bwMode="auto">
              <a:xfrm>
                <a:off x="2191" y="3038"/>
                <a:ext cx="4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Layout</a:t>
                </a:r>
              </a:p>
            </p:txBody>
          </p:sp>
          <p:sp>
            <p:nvSpPr>
              <p:cNvPr id="63540" name="Rectangle 32"/>
              <p:cNvSpPr>
                <a:spLocks noChangeArrowheads="1"/>
              </p:cNvSpPr>
              <p:nvPr/>
            </p:nvSpPr>
            <p:spPr bwMode="auto">
              <a:xfrm>
                <a:off x="1824" y="3046"/>
                <a:ext cx="1288"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grpSp>
        <p:sp>
          <p:nvSpPr>
            <p:cNvPr id="63494" name="Text Box 33"/>
            <p:cNvSpPr txBox="1">
              <a:spLocks noChangeArrowheads="1"/>
            </p:cNvSpPr>
            <p:nvPr/>
          </p:nvSpPr>
          <p:spPr bwMode="auto">
            <a:xfrm>
              <a:off x="672" y="1251"/>
              <a:ext cx="7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Software</a:t>
              </a:r>
            </a:p>
          </p:txBody>
        </p:sp>
        <p:sp>
          <p:nvSpPr>
            <p:cNvPr id="63495" name="Text Box 34"/>
            <p:cNvSpPr txBox="1">
              <a:spLocks noChangeArrowheads="1"/>
            </p:cNvSpPr>
            <p:nvPr/>
          </p:nvSpPr>
          <p:spPr bwMode="auto">
            <a:xfrm>
              <a:off x="624" y="2787"/>
              <a:ext cx="7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Hardware</a:t>
              </a:r>
            </a:p>
          </p:txBody>
        </p:sp>
        <p:sp>
          <p:nvSpPr>
            <p:cNvPr id="63496" name="Text Box 35"/>
            <p:cNvSpPr txBox="1">
              <a:spLocks noChangeArrowheads="1"/>
            </p:cNvSpPr>
            <p:nvPr/>
          </p:nvSpPr>
          <p:spPr bwMode="auto">
            <a:xfrm>
              <a:off x="350" y="2132"/>
              <a:ext cx="147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a:latin typeface="Calibri" panose="020F0502020204030204" pitchFamily="34" charset="0"/>
                </a:rPr>
                <a:t>Software/Hardware</a:t>
              </a:r>
            </a:p>
            <a:p>
              <a:r>
                <a:rPr lang="en-US" altLang="el-GR" sz="2000" b="1">
                  <a:latin typeface="Calibri" panose="020F0502020204030204" pitchFamily="34" charset="0"/>
                </a:rPr>
                <a:t>     Boundary</a:t>
              </a:r>
            </a:p>
          </p:txBody>
        </p:sp>
        <p:sp>
          <p:nvSpPr>
            <p:cNvPr id="63497" name="Line 36"/>
            <p:cNvSpPr>
              <a:spLocks noChangeShapeType="1"/>
            </p:cNvSpPr>
            <p:nvPr/>
          </p:nvSpPr>
          <p:spPr bwMode="auto">
            <a:xfrm flipH="1" flipV="1">
              <a:off x="2448" y="1059"/>
              <a:ext cx="720" cy="384"/>
            </a:xfrm>
            <a:prstGeom prst="line">
              <a:avLst/>
            </a:prstGeom>
            <a:noFill/>
            <a:ln w="127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8" name="Text Box 37"/>
            <p:cNvSpPr txBox="1">
              <a:spLocks noChangeArrowheads="1"/>
            </p:cNvSpPr>
            <p:nvPr/>
          </p:nvSpPr>
          <p:spPr bwMode="auto">
            <a:xfrm>
              <a:off x="1094" y="810"/>
              <a:ext cx="175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High-Level Language Programs</a:t>
              </a:r>
            </a:p>
          </p:txBody>
        </p:sp>
        <p:sp>
          <p:nvSpPr>
            <p:cNvPr id="63499" name="Line 38"/>
            <p:cNvSpPr>
              <a:spLocks noChangeShapeType="1"/>
            </p:cNvSpPr>
            <p:nvPr/>
          </p:nvSpPr>
          <p:spPr bwMode="auto">
            <a:xfrm flipV="1">
              <a:off x="3792" y="1539"/>
              <a:ext cx="768" cy="528"/>
            </a:xfrm>
            <a:prstGeom prst="line">
              <a:avLst/>
            </a:prstGeom>
            <a:noFill/>
            <a:ln w="12700">
              <a:solidFill>
                <a:srgbClr val="0000FF"/>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0" name="Text Box 39"/>
            <p:cNvSpPr txBox="1">
              <a:spLocks noChangeArrowheads="1"/>
            </p:cNvSpPr>
            <p:nvPr/>
          </p:nvSpPr>
          <p:spPr bwMode="auto">
            <a:xfrm>
              <a:off x="4198" y="1178"/>
              <a:ext cx="116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Assembly Language</a:t>
              </a:r>
            </a:p>
            <a:p>
              <a:r>
                <a:rPr lang="en-US" altLang="el-GR" sz="1600" b="1">
                  <a:latin typeface="Calibri" panose="020F0502020204030204" pitchFamily="34" charset="0"/>
                </a:rPr>
                <a:t>Programs</a:t>
              </a:r>
              <a:endParaRPr lang="en-US" altLang="el-GR" sz="2000" b="1">
                <a:latin typeface="Calibri" panose="020F0502020204030204" pitchFamily="34" charset="0"/>
              </a:endParaRPr>
            </a:p>
          </p:txBody>
        </p:sp>
        <p:sp>
          <p:nvSpPr>
            <p:cNvPr id="63501" name="Line 40"/>
            <p:cNvSpPr>
              <a:spLocks noChangeShapeType="1"/>
            </p:cNvSpPr>
            <p:nvPr/>
          </p:nvSpPr>
          <p:spPr bwMode="auto">
            <a:xfrm>
              <a:off x="1632" y="1347"/>
              <a:ext cx="0" cy="672"/>
            </a:xfrm>
            <a:prstGeom prst="line">
              <a:avLst/>
            </a:prstGeom>
            <a:noFill/>
            <a:ln w="127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02" name="Line 41"/>
            <p:cNvSpPr>
              <a:spLocks noChangeShapeType="1"/>
            </p:cNvSpPr>
            <p:nvPr/>
          </p:nvSpPr>
          <p:spPr bwMode="auto">
            <a:xfrm flipV="1">
              <a:off x="1624" y="2499"/>
              <a:ext cx="0" cy="672"/>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03" name="Line 42"/>
            <p:cNvSpPr>
              <a:spLocks noChangeShapeType="1"/>
            </p:cNvSpPr>
            <p:nvPr/>
          </p:nvSpPr>
          <p:spPr bwMode="auto">
            <a:xfrm>
              <a:off x="3168" y="2547"/>
              <a:ext cx="1632" cy="384"/>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4" name="Text Box 43"/>
            <p:cNvSpPr txBox="1">
              <a:spLocks noChangeArrowheads="1"/>
            </p:cNvSpPr>
            <p:nvPr/>
          </p:nvSpPr>
          <p:spPr bwMode="auto">
            <a:xfrm>
              <a:off x="4512" y="2931"/>
              <a:ext cx="8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Microprogram</a:t>
              </a:r>
            </a:p>
          </p:txBody>
        </p:sp>
        <p:sp>
          <p:nvSpPr>
            <p:cNvPr id="63505" name="Line 44"/>
            <p:cNvSpPr>
              <a:spLocks noChangeShapeType="1"/>
            </p:cNvSpPr>
            <p:nvPr/>
          </p:nvSpPr>
          <p:spPr bwMode="auto">
            <a:xfrm>
              <a:off x="3792" y="2787"/>
              <a:ext cx="768" cy="768"/>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6" name="Text Box 45"/>
            <p:cNvSpPr txBox="1">
              <a:spLocks noChangeArrowheads="1"/>
            </p:cNvSpPr>
            <p:nvPr/>
          </p:nvSpPr>
          <p:spPr bwMode="auto">
            <a:xfrm>
              <a:off x="4358" y="3538"/>
              <a:ext cx="10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Register Transfer</a:t>
              </a:r>
            </a:p>
            <a:p>
              <a:r>
                <a:rPr lang="en-US" altLang="el-GR" sz="1600" b="1">
                  <a:latin typeface="Calibri" panose="020F0502020204030204" pitchFamily="34" charset="0"/>
                </a:rPr>
                <a:t>Notation (RTN)</a:t>
              </a:r>
            </a:p>
          </p:txBody>
        </p:sp>
        <p:sp>
          <p:nvSpPr>
            <p:cNvPr id="63507" name="Line 46"/>
            <p:cNvSpPr>
              <a:spLocks noChangeShapeType="1"/>
            </p:cNvSpPr>
            <p:nvPr/>
          </p:nvSpPr>
          <p:spPr bwMode="auto">
            <a:xfrm flipH="1">
              <a:off x="1440" y="3027"/>
              <a:ext cx="960" cy="672"/>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8" name="Text Box 47"/>
            <p:cNvSpPr txBox="1">
              <a:spLocks noChangeArrowheads="1"/>
            </p:cNvSpPr>
            <p:nvPr/>
          </p:nvSpPr>
          <p:spPr bwMode="auto">
            <a:xfrm>
              <a:off x="480" y="3603"/>
              <a:ext cx="9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Logic Diagrams</a:t>
              </a:r>
              <a:endParaRPr lang="en-US" altLang="el-GR" sz="2000" b="1">
                <a:latin typeface="Calibri" panose="020F0502020204030204" pitchFamily="34" charset="0"/>
              </a:endParaRPr>
            </a:p>
          </p:txBody>
        </p:sp>
        <p:sp>
          <p:nvSpPr>
            <p:cNvPr id="63509" name="Line 48"/>
            <p:cNvSpPr>
              <a:spLocks noChangeShapeType="1"/>
            </p:cNvSpPr>
            <p:nvPr/>
          </p:nvSpPr>
          <p:spPr bwMode="auto">
            <a:xfrm flipH="1">
              <a:off x="1632" y="3219"/>
              <a:ext cx="768" cy="912"/>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10" name="Text Box 49"/>
            <p:cNvSpPr txBox="1">
              <a:spLocks noChangeArrowheads="1"/>
            </p:cNvSpPr>
            <p:nvPr/>
          </p:nvSpPr>
          <p:spPr bwMode="auto">
            <a:xfrm>
              <a:off x="615" y="3915"/>
              <a:ext cx="9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Circuit Diagrams</a:t>
              </a:r>
              <a:endParaRPr lang="en-US" altLang="el-GR" sz="2000" b="1">
                <a:latin typeface="Calibri" panose="020F0502020204030204" pitchFamily="34" charset="0"/>
              </a:endParaRPr>
            </a:p>
          </p:txBody>
        </p:sp>
        <p:sp>
          <p:nvSpPr>
            <p:cNvPr id="63511" name="Line 50"/>
            <p:cNvSpPr>
              <a:spLocks noChangeShapeType="1"/>
            </p:cNvSpPr>
            <p:nvPr/>
          </p:nvSpPr>
          <p:spPr bwMode="auto">
            <a:xfrm flipH="1" flipV="1">
              <a:off x="960" y="1923"/>
              <a:ext cx="1056" cy="336"/>
            </a:xfrm>
            <a:prstGeom prst="line">
              <a:avLst/>
            </a:prstGeom>
            <a:noFill/>
            <a:ln w="1270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12" name="Text Box 51"/>
            <p:cNvSpPr txBox="1">
              <a:spLocks noChangeArrowheads="1"/>
            </p:cNvSpPr>
            <p:nvPr/>
          </p:nvSpPr>
          <p:spPr bwMode="auto">
            <a:xfrm>
              <a:off x="326" y="1674"/>
              <a:ext cx="11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600" b="1">
                  <a:latin typeface="Calibri" panose="020F0502020204030204" pitchFamily="34" charset="0"/>
                </a:rPr>
                <a:t>Machine Language </a:t>
              </a:r>
            </a:p>
            <a:p>
              <a:r>
                <a:rPr lang="en-US" altLang="el-GR" sz="1600" b="1">
                  <a:latin typeface="Calibri" panose="020F0502020204030204" pitchFamily="34" charset="0"/>
                </a:rPr>
                <a:t>Program</a:t>
              </a:r>
            </a:p>
          </p:txBody>
        </p:sp>
      </p:grpSp>
      <p:sp>
        <p:nvSpPr>
          <p:cNvPr id="53" name="2 - Θέση αριθμού διαφάνειας">
            <a:extLst>
              <a:ext uri="{FF2B5EF4-FFF2-40B4-BE49-F238E27FC236}">
                <a16:creationId xmlns:a16="http://schemas.microsoft.com/office/drawing/2014/main" id="{95109644-7EAB-B14F-A5D4-BCFCA12B5DA2}"/>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94</a:t>
            </a:fld>
            <a:endParaRPr lang="en-US" sz="1600" dirty="0">
              <a:latin typeface="Calibri"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384175" y="0"/>
            <a:ext cx="8435975" cy="668338"/>
          </a:xfrm>
        </p:spPr>
        <p:txBody>
          <a:bodyPr/>
          <a:lstStyle/>
          <a:p>
            <a:pPr eaLnBrk="1" hangingPunct="1">
              <a:defRPr/>
            </a:pPr>
            <a:r>
              <a:rPr lang="el-GR" dirty="0">
                <a:latin typeface="Calibri" pitchFamily="34" charset="0"/>
              </a:rPr>
              <a:t>Μορφή προγράμματος σε κάθε επίπεδο</a:t>
            </a:r>
            <a:endParaRPr lang="en-US" dirty="0">
              <a:latin typeface="Calibri" pitchFamily="34" charset="0"/>
            </a:endParaRPr>
          </a:p>
        </p:txBody>
      </p:sp>
      <p:sp>
        <p:nvSpPr>
          <p:cNvPr id="64516" name="Rectangle 3"/>
          <p:cNvSpPr>
            <a:spLocks noChangeArrowheads="1"/>
          </p:cNvSpPr>
          <p:nvPr/>
        </p:nvSpPr>
        <p:spPr bwMode="auto">
          <a:xfrm>
            <a:off x="609600" y="939800"/>
            <a:ext cx="7429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4517" name="Rectangle 4"/>
          <p:cNvSpPr>
            <a:spLocks noChangeArrowheads="1"/>
          </p:cNvSpPr>
          <p:nvPr/>
        </p:nvSpPr>
        <p:spPr bwMode="auto">
          <a:xfrm>
            <a:off x="766763" y="1004888"/>
            <a:ext cx="2590800" cy="6381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spcBef>
                <a:spcPct val="41000"/>
              </a:spcBef>
            </a:pPr>
            <a:r>
              <a:rPr lang="en-US" altLang="el-GR" sz="1800" b="1">
                <a:solidFill>
                  <a:srgbClr val="FF0000"/>
                </a:solidFill>
                <a:latin typeface="Calibri" panose="020F0502020204030204" pitchFamily="34" charset="0"/>
              </a:rPr>
              <a:t>High Level Language</a:t>
            </a:r>
          </a:p>
          <a:p>
            <a:pPr algn="ctr">
              <a:lnSpc>
                <a:spcPct val="85000"/>
              </a:lnSpc>
              <a:spcBef>
                <a:spcPct val="41000"/>
              </a:spcBef>
            </a:pPr>
            <a:r>
              <a:rPr lang="en-US" altLang="el-GR" sz="1800" b="1">
                <a:solidFill>
                  <a:srgbClr val="FF0000"/>
                </a:solidFill>
                <a:latin typeface="Calibri" panose="020F0502020204030204" pitchFamily="34" charset="0"/>
              </a:rPr>
              <a:t>Program</a:t>
            </a:r>
          </a:p>
        </p:txBody>
      </p:sp>
      <p:sp>
        <p:nvSpPr>
          <p:cNvPr id="64518" name="Rectangle 5"/>
          <p:cNvSpPr>
            <a:spLocks noChangeArrowheads="1"/>
          </p:cNvSpPr>
          <p:nvPr/>
        </p:nvSpPr>
        <p:spPr bwMode="auto">
          <a:xfrm>
            <a:off x="785813" y="2428875"/>
            <a:ext cx="2590800" cy="6381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spcBef>
                <a:spcPct val="41000"/>
              </a:spcBef>
            </a:pPr>
            <a:r>
              <a:rPr lang="en-US" altLang="el-GR" sz="1800" b="1">
                <a:solidFill>
                  <a:srgbClr val="0000FF"/>
                </a:solidFill>
                <a:latin typeface="Calibri" panose="020F0502020204030204" pitchFamily="34" charset="0"/>
              </a:rPr>
              <a:t>Assembly  Language</a:t>
            </a:r>
          </a:p>
          <a:p>
            <a:pPr algn="ctr">
              <a:lnSpc>
                <a:spcPct val="85000"/>
              </a:lnSpc>
              <a:spcBef>
                <a:spcPct val="41000"/>
              </a:spcBef>
            </a:pPr>
            <a:r>
              <a:rPr lang="en-US" altLang="el-GR" sz="1800" b="1">
                <a:solidFill>
                  <a:srgbClr val="0000FF"/>
                </a:solidFill>
                <a:latin typeface="Calibri" panose="020F0502020204030204" pitchFamily="34" charset="0"/>
              </a:rPr>
              <a:t> Program</a:t>
            </a:r>
            <a:endParaRPr lang="en-US" altLang="el-GR" sz="1800" b="1">
              <a:solidFill>
                <a:schemeClr val="accent2"/>
              </a:solidFill>
              <a:latin typeface="Calibri" panose="020F0502020204030204" pitchFamily="34" charset="0"/>
            </a:endParaRPr>
          </a:p>
        </p:txBody>
      </p:sp>
      <p:sp>
        <p:nvSpPr>
          <p:cNvPr id="64519" name="Rectangle 6"/>
          <p:cNvSpPr>
            <a:spLocks noChangeArrowheads="1"/>
          </p:cNvSpPr>
          <p:nvPr/>
        </p:nvSpPr>
        <p:spPr bwMode="auto">
          <a:xfrm>
            <a:off x="785813" y="3929063"/>
            <a:ext cx="2590800" cy="638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5000"/>
              </a:lnSpc>
              <a:spcBef>
                <a:spcPct val="41000"/>
              </a:spcBef>
            </a:pPr>
            <a:r>
              <a:rPr lang="en-US" altLang="el-GR" sz="1800" b="1">
                <a:solidFill>
                  <a:srgbClr val="5890BA"/>
                </a:solidFill>
                <a:latin typeface="Calibri" panose="020F0502020204030204" pitchFamily="34" charset="0"/>
              </a:rPr>
              <a:t>Machine  Language</a:t>
            </a:r>
          </a:p>
          <a:p>
            <a:pPr algn="ctr">
              <a:lnSpc>
                <a:spcPct val="85000"/>
              </a:lnSpc>
              <a:spcBef>
                <a:spcPct val="41000"/>
              </a:spcBef>
            </a:pPr>
            <a:r>
              <a:rPr lang="en-US" altLang="el-GR" sz="1800" b="1">
                <a:solidFill>
                  <a:srgbClr val="5890BA"/>
                </a:solidFill>
                <a:latin typeface="Calibri" panose="020F0502020204030204" pitchFamily="34" charset="0"/>
              </a:rPr>
              <a:t> Program</a:t>
            </a:r>
          </a:p>
        </p:txBody>
      </p:sp>
      <p:sp>
        <p:nvSpPr>
          <p:cNvPr id="64520" name="Rectangle 7"/>
          <p:cNvSpPr>
            <a:spLocks noChangeArrowheads="1"/>
          </p:cNvSpPr>
          <p:nvPr/>
        </p:nvSpPr>
        <p:spPr bwMode="auto">
          <a:xfrm>
            <a:off x="785813" y="5486400"/>
            <a:ext cx="2590800" cy="657225"/>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8000"/>
              </a:lnSpc>
              <a:spcBef>
                <a:spcPct val="43000"/>
              </a:spcBef>
            </a:pPr>
            <a:r>
              <a:rPr lang="en-US" altLang="el-GR" sz="1800">
                <a:solidFill>
                  <a:srgbClr val="FF6600"/>
                </a:solidFill>
                <a:latin typeface="Calibri" panose="020F0502020204030204" pitchFamily="34" charset="0"/>
              </a:rPr>
              <a:t>Control Signal </a:t>
            </a:r>
          </a:p>
          <a:p>
            <a:pPr algn="ctr">
              <a:lnSpc>
                <a:spcPct val="88000"/>
              </a:lnSpc>
              <a:spcBef>
                <a:spcPct val="43000"/>
              </a:spcBef>
            </a:pPr>
            <a:r>
              <a:rPr lang="en-US" altLang="el-GR" sz="1800">
                <a:solidFill>
                  <a:srgbClr val="FF6600"/>
                </a:solidFill>
                <a:latin typeface="Calibri" panose="020F0502020204030204" pitchFamily="34" charset="0"/>
              </a:rPr>
              <a:t>Specification</a:t>
            </a:r>
          </a:p>
        </p:txBody>
      </p:sp>
      <p:sp>
        <p:nvSpPr>
          <p:cNvPr id="64521" name="Line 8"/>
          <p:cNvSpPr>
            <a:spLocks noChangeShapeType="1"/>
          </p:cNvSpPr>
          <p:nvPr/>
        </p:nvSpPr>
        <p:spPr bwMode="auto">
          <a:xfrm>
            <a:off x="2070100" y="1619250"/>
            <a:ext cx="0" cy="800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22" name="Line 9"/>
          <p:cNvSpPr>
            <a:spLocks noChangeShapeType="1"/>
          </p:cNvSpPr>
          <p:nvPr/>
        </p:nvSpPr>
        <p:spPr bwMode="auto">
          <a:xfrm>
            <a:off x="2071688" y="3071813"/>
            <a:ext cx="0" cy="85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23" name="Rectangle 10"/>
          <p:cNvSpPr>
            <a:spLocks noChangeArrowheads="1"/>
          </p:cNvSpPr>
          <p:nvPr/>
        </p:nvSpPr>
        <p:spPr bwMode="auto">
          <a:xfrm>
            <a:off x="2203450" y="1860550"/>
            <a:ext cx="1320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i="1">
                <a:latin typeface="Calibri" panose="020F0502020204030204" pitchFamily="34" charset="0"/>
              </a:rPr>
              <a:t>Compiler</a:t>
            </a:r>
          </a:p>
        </p:txBody>
      </p:sp>
      <p:sp>
        <p:nvSpPr>
          <p:cNvPr id="64524" name="Rectangle 11"/>
          <p:cNvSpPr>
            <a:spLocks noChangeArrowheads="1"/>
          </p:cNvSpPr>
          <p:nvPr/>
        </p:nvSpPr>
        <p:spPr bwMode="auto">
          <a:xfrm>
            <a:off x="2228850" y="3232150"/>
            <a:ext cx="1447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i="1">
                <a:latin typeface="Calibri" panose="020F0502020204030204" pitchFamily="34" charset="0"/>
              </a:rPr>
              <a:t>Assembler</a:t>
            </a:r>
          </a:p>
        </p:txBody>
      </p:sp>
      <p:sp>
        <p:nvSpPr>
          <p:cNvPr id="64525" name="Line 12"/>
          <p:cNvSpPr>
            <a:spLocks noChangeShapeType="1"/>
          </p:cNvSpPr>
          <p:nvPr/>
        </p:nvSpPr>
        <p:spPr bwMode="auto">
          <a:xfrm>
            <a:off x="2071688" y="4649788"/>
            <a:ext cx="0" cy="85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26" name="Rectangle 13"/>
          <p:cNvSpPr>
            <a:spLocks noChangeArrowheads="1"/>
          </p:cNvSpPr>
          <p:nvPr/>
        </p:nvSpPr>
        <p:spPr bwMode="auto">
          <a:xfrm>
            <a:off x="2071688" y="4930775"/>
            <a:ext cx="2717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5000"/>
              </a:lnSpc>
            </a:pPr>
            <a:r>
              <a:rPr lang="en-US" altLang="el-GR" sz="1800" b="1" i="1">
                <a:latin typeface="Calibri" panose="020F0502020204030204" pitchFamily="34" charset="0"/>
              </a:rPr>
              <a:t>Machine Interpretation</a:t>
            </a:r>
          </a:p>
        </p:txBody>
      </p:sp>
      <p:sp>
        <p:nvSpPr>
          <p:cNvPr id="64527" name="Rectangle 14"/>
          <p:cNvSpPr>
            <a:spLocks noChangeArrowheads="1"/>
          </p:cNvSpPr>
          <p:nvPr/>
        </p:nvSpPr>
        <p:spPr bwMode="auto">
          <a:xfrm>
            <a:off x="5292080" y="548680"/>
            <a:ext cx="1943100" cy="11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0"/>
              </a:spcBef>
            </a:pPr>
            <a:r>
              <a:rPr lang="en-US" altLang="el-GR" dirty="0">
                <a:solidFill>
                  <a:srgbClr val="FF0000"/>
                </a:solidFill>
                <a:latin typeface="Calibri" panose="020F0502020204030204" pitchFamily="34" charset="0"/>
              </a:rPr>
              <a:t>temp = v[k];</a:t>
            </a:r>
          </a:p>
          <a:p>
            <a:pPr>
              <a:spcBef>
                <a:spcPts val="0"/>
              </a:spcBef>
            </a:pPr>
            <a:r>
              <a:rPr lang="en-US" altLang="el-GR" dirty="0">
                <a:solidFill>
                  <a:srgbClr val="FF0000"/>
                </a:solidFill>
                <a:latin typeface="Calibri" panose="020F0502020204030204" pitchFamily="34" charset="0"/>
              </a:rPr>
              <a:t>v[k] = v[k+1];</a:t>
            </a:r>
          </a:p>
          <a:p>
            <a:pPr>
              <a:spcBef>
                <a:spcPts val="0"/>
              </a:spcBef>
            </a:pPr>
            <a:r>
              <a:rPr lang="en-US" altLang="el-GR" dirty="0">
                <a:solidFill>
                  <a:srgbClr val="FF0000"/>
                </a:solidFill>
                <a:latin typeface="Calibri" panose="020F0502020204030204" pitchFamily="34" charset="0"/>
              </a:rPr>
              <a:t>v[k+1] = temp;</a:t>
            </a:r>
          </a:p>
        </p:txBody>
      </p:sp>
      <p:sp>
        <p:nvSpPr>
          <p:cNvPr id="64528" name="Rectangle 15"/>
          <p:cNvSpPr>
            <a:spLocks noChangeArrowheads="1"/>
          </p:cNvSpPr>
          <p:nvPr/>
        </p:nvSpPr>
        <p:spPr bwMode="auto">
          <a:xfrm>
            <a:off x="5181600" y="2032000"/>
            <a:ext cx="30861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tabLst>
                <a:tab pos="1066800" algn="l"/>
              </a:tabLst>
              <a:defRPr sz="2400">
                <a:solidFill>
                  <a:schemeClr val="tx1"/>
                </a:solidFill>
                <a:latin typeface="Times" panose="02020603050405020304" pitchFamily="18" charset="0"/>
              </a:defRPr>
            </a:lvl1pPr>
            <a:lvl2pPr marL="742950" indent="-285750">
              <a:tabLst>
                <a:tab pos="1066800" algn="l"/>
              </a:tabLst>
              <a:defRPr sz="2400">
                <a:solidFill>
                  <a:schemeClr val="tx1"/>
                </a:solidFill>
                <a:latin typeface="Times" panose="02020603050405020304" pitchFamily="18" charset="0"/>
              </a:defRPr>
            </a:lvl2pPr>
            <a:lvl3pPr marL="1143000" indent="-228600">
              <a:tabLst>
                <a:tab pos="1066800" algn="l"/>
              </a:tabLst>
              <a:defRPr sz="2400">
                <a:solidFill>
                  <a:schemeClr val="tx1"/>
                </a:solidFill>
                <a:latin typeface="Times" panose="02020603050405020304" pitchFamily="18" charset="0"/>
              </a:defRPr>
            </a:lvl3pPr>
            <a:lvl4pPr marL="1600200" indent="-228600">
              <a:tabLst>
                <a:tab pos="1066800" algn="l"/>
              </a:tabLst>
              <a:defRPr sz="2400">
                <a:solidFill>
                  <a:schemeClr val="tx1"/>
                </a:solidFill>
                <a:latin typeface="Times" panose="02020603050405020304" pitchFamily="18" charset="0"/>
              </a:defRPr>
            </a:lvl4pPr>
            <a:lvl5pPr marL="2057400" indent="-228600">
              <a:tabLst>
                <a:tab pos="1066800"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066800"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066800"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066800"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066800" algn="l"/>
              </a:tabLst>
              <a:defRPr sz="2400">
                <a:solidFill>
                  <a:schemeClr val="tx1"/>
                </a:solidFill>
                <a:latin typeface="Times" panose="02020603050405020304" pitchFamily="18" charset="0"/>
              </a:defRPr>
            </a:lvl9pPr>
          </a:lstStyle>
          <a:p>
            <a:pPr eaLnBrk="1" hangingPunct="1"/>
            <a:r>
              <a:rPr lang="en-US" altLang="el-GR" dirty="0" err="1">
                <a:solidFill>
                  <a:srgbClr val="0000FF"/>
                </a:solidFill>
                <a:latin typeface="Calibri" panose="020F0502020204030204" pitchFamily="34" charset="0"/>
              </a:rPr>
              <a:t>lw</a:t>
            </a:r>
            <a:r>
              <a:rPr lang="en-US" altLang="el-GR" dirty="0">
                <a:solidFill>
                  <a:srgbClr val="0000FF"/>
                </a:solidFill>
                <a:latin typeface="Calibri" panose="020F0502020204030204" pitchFamily="34" charset="0"/>
              </a:rPr>
              <a:t>	 $15,	 0($2)</a:t>
            </a:r>
          </a:p>
          <a:p>
            <a:pPr eaLnBrk="1" hangingPunct="1"/>
            <a:r>
              <a:rPr lang="en-US" altLang="el-GR" dirty="0" err="1">
                <a:solidFill>
                  <a:srgbClr val="0000FF"/>
                </a:solidFill>
                <a:latin typeface="Calibri" panose="020F0502020204030204" pitchFamily="34" charset="0"/>
              </a:rPr>
              <a:t>lw</a:t>
            </a:r>
            <a:r>
              <a:rPr lang="en-US" altLang="el-GR" dirty="0">
                <a:solidFill>
                  <a:srgbClr val="0000FF"/>
                </a:solidFill>
                <a:latin typeface="Calibri" panose="020F0502020204030204" pitchFamily="34" charset="0"/>
              </a:rPr>
              <a:t>	 $16,	 4($2)</a:t>
            </a:r>
          </a:p>
          <a:p>
            <a:pPr eaLnBrk="1" hangingPunct="1"/>
            <a:r>
              <a:rPr lang="en-US" altLang="el-GR" dirty="0" err="1">
                <a:solidFill>
                  <a:srgbClr val="0000FF"/>
                </a:solidFill>
                <a:latin typeface="Calibri" panose="020F0502020204030204" pitchFamily="34" charset="0"/>
              </a:rPr>
              <a:t>sw</a:t>
            </a:r>
            <a:r>
              <a:rPr lang="en-US" altLang="el-GR" dirty="0">
                <a:solidFill>
                  <a:srgbClr val="0000FF"/>
                </a:solidFill>
                <a:latin typeface="Calibri" panose="020F0502020204030204" pitchFamily="34" charset="0"/>
              </a:rPr>
              <a:t> $16,	 0($2)</a:t>
            </a:r>
          </a:p>
          <a:p>
            <a:pPr eaLnBrk="1" hangingPunct="1"/>
            <a:r>
              <a:rPr lang="en-US" altLang="el-GR" dirty="0" err="1">
                <a:solidFill>
                  <a:srgbClr val="0000FF"/>
                </a:solidFill>
                <a:latin typeface="Calibri" panose="020F0502020204030204" pitchFamily="34" charset="0"/>
              </a:rPr>
              <a:t>sw</a:t>
            </a:r>
            <a:r>
              <a:rPr lang="en-US" altLang="el-GR" dirty="0">
                <a:solidFill>
                  <a:srgbClr val="0000FF"/>
                </a:solidFill>
                <a:latin typeface="Calibri" panose="020F0502020204030204" pitchFamily="34" charset="0"/>
              </a:rPr>
              <a:t> $15,	 4($2)</a:t>
            </a:r>
          </a:p>
        </p:txBody>
      </p:sp>
      <p:sp>
        <p:nvSpPr>
          <p:cNvPr id="64529" name="Rectangle 16"/>
          <p:cNvSpPr>
            <a:spLocks noChangeArrowheads="1"/>
          </p:cNvSpPr>
          <p:nvPr/>
        </p:nvSpPr>
        <p:spPr bwMode="auto">
          <a:xfrm>
            <a:off x="5283200" y="3937000"/>
            <a:ext cx="2984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4530" name="Rectangle 17"/>
          <p:cNvSpPr>
            <a:spLocks noChangeArrowheads="1"/>
          </p:cNvSpPr>
          <p:nvPr/>
        </p:nvSpPr>
        <p:spPr bwMode="auto">
          <a:xfrm>
            <a:off x="4430713" y="3763963"/>
            <a:ext cx="34274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400" dirty="0">
                <a:solidFill>
                  <a:srgbClr val="5890BA"/>
                </a:solidFill>
                <a:latin typeface="Calibri" panose="020F0502020204030204" pitchFamily="34" charset="0"/>
              </a:rPr>
              <a:t>0000 1001 1100 0110 1010 1111 0101 1000</a:t>
            </a:r>
          </a:p>
          <a:p>
            <a:r>
              <a:rPr lang="en-US" altLang="el-GR" sz="1400" dirty="0">
                <a:solidFill>
                  <a:srgbClr val="5890BA"/>
                </a:solidFill>
                <a:latin typeface="Calibri" panose="020F0502020204030204" pitchFamily="34" charset="0"/>
              </a:rPr>
              <a:t>1010 1111 0101 1000 0000 1001 1100 0110 </a:t>
            </a:r>
          </a:p>
          <a:p>
            <a:r>
              <a:rPr lang="en-US" altLang="el-GR" sz="1400" dirty="0">
                <a:solidFill>
                  <a:srgbClr val="5890BA"/>
                </a:solidFill>
                <a:latin typeface="Calibri" panose="020F0502020204030204" pitchFamily="34" charset="0"/>
              </a:rPr>
              <a:t>1100 0110 1010 1111 0101 1000 0000 1001 </a:t>
            </a:r>
          </a:p>
          <a:p>
            <a:r>
              <a:rPr lang="en-US" altLang="el-GR" sz="1400" dirty="0">
                <a:solidFill>
                  <a:srgbClr val="5890BA"/>
                </a:solidFill>
                <a:latin typeface="Calibri" panose="020F0502020204030204" pitchFamily="34" charset="0"/>
              </a:rPr>
              <a:t>0101 1000 0000 1001 1100 0110 1010 1111 </a:t>
            </a:r>
          </a:p>
        </p:txBody>
      </p:sp>
      <p:sp>
        <p:nvSpPr>
          <p:cNvPr id="64531" name="Rectangle 19"/>
          <p:cNvSpPr>
            <a:spLocks noChangeArrowheads="1"/>
          </p:cNvSpPr>
          <p:nvPr/>
        </p:nvSpPr>
        <p:spPr bwMode="auto">
          <a:xfrm>
            <a:off x="4572000" y="5378450"/>
            <a:ext cx="36641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800" dirty="0">
                <a:solidFill>
                  <a:srgbClr val="FF6600"/>
                </a:solidFill>
                <a:latin typeface="Calibri" panose="020F0502020204030204" pitchFamily="34" charset="0"/>
              </a:rPr>
              <a:t>ALUOP[0:3] &lt;= </a:t>
            </a:r>
            <a:r>
              <a:rPr lang="en-US" altLang="el-GR" sz="1800" dirty="0" err="1">
                <a:solidFill>
                  <a:srgbClr val="FF6600"/>
                </a:solidFill>
                <a:latin typeface="Calibri" panose="020F0502020204030204" pitchFamily="34" charset="0"/>
              </a:rPr>
              <a:t>InstReg</a:t>
            </a:r>
            <a:r>
              <a:rPr lang="en-US" altLang="el-GR" sz="1800" dirty="0">
                <a:solidFill>
                  <a:srgbClr val="FF6600"/>
                </a:solidFill>
                <a:latin typeface="Calibri" panose="020F0502020204030204" pitchFamily="34" charset="0"/>
              </a:rPr>
              <a:t>[9:11] &amp; MASK</a:t>
            </a:r>
          </a:p>
        </p:txBody>
      </p:sp>
      <p:sp>
        <p:nvSpPr>
          <p:cNvPr id="64532" name="Rectangle 20" descr="Horizontal brick"/>
          <p:cNvSpPr>
            <a:spLocks noChangeArrowheads="1"/>
          </p:cNvSpPr>
          <p:nvPr/>
        </p:nvSpPr>
        <p:spPr bwMode="auto">
          <a:xfrm>
            <a:off x="714375" y="4572000"/>
            <a:ext cx="2730500" cy="139700"/>
          </a:xfrm>
          <a:prstGeom prst="rect">
            <a:avLst/>
          </a:prstGeom>
          <a:pattFill prst="horzBrick">
            <a:fgClr>
              <a:srgbClr val="5890BA"/>
            </a:fgClr>
            <a:bgClr>
              <a:schemeClr val="bg1"/>
            </a:bgClr>
          </a:pattFill>
          <a:ln w="127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4533" name="Text Box 21"/>
          <p:cNvSpPr txBox="1">
            <a:spLocks noChangeArrowheads="1"/>
          </p:cNvSpPr>
          <p:nvPr/>
        </p:nvSpPr>
        <p:spPr bwMode="auto">
          <a:xfrm>
            <a:off x="4427538" y="5786438"/>
            <a:ext cx="37328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2000" b="1" dirty="0">
                <a:solidFill>
                  <a:srgbClr val="FF6600"/>
                </a:solidFill>
                <a:latin typeface="Calibri" panose="020F0502020204030204" pitchFamily="34" charset="0"/>
              </a:rPr>
              <a:t>Register Transfer Notation (RTN)</a:t>
            </a:r>
            <a:endParaRPr lang="el-GR" altLang="el-GR" sz="2000" b="1" dirty="0">
              <a:solidFill>
                <a:srgbClr val="FF6600"/>
              </a:solidFill>
              <a:latin typeface="Calibri" panose="020F0502020204030204" pitchFamily="34" charset="0"/>
            </a:endParaRPr>
          </a:p>
          <a:p>
            <a:r>
              <a:rPr lang="en-US" altLang="el-GR" sz="2000" b="1" dirty="0">
                <a:solidFill>
                  <a:srgbClr val="FF6600"/>
                </a:solidFill>
                <a:latin typeface="Calibri" panose="020F0502020204030204" pitchFamily="34" charset="0"/>
              </a:rPr>
              <a:t>Register Transfer Language (RTL)</a:t>
            </a:r>
            <a:endParaRPr lang="el-GR" altLang="el-GR" sz="2000" b="1" dirty="0">
              <a:solidFill>
                <a:srgbClr val="FF6600"/>
              </a:solidFill>
              <a:latin typeface="Calibri" panose="020F0502020204030204" pitchFamily="34" charset="0"/>
            </a:endParaRPr>
          </a:p>
        </p:txBody>
      </p:sp>
      <p:sp>
        <p:nvSpPr>
          <p:cNvPr id="22" name="2 - Θέση αριθμού διαφάνειας">
            <a:extLst>
              <a:ext uri="{FF2B5EF4-FFF2-40B4-BE49-F238E27FC236}">
                <a16:creationId xmlns:a16="http://schemas.microsoft.com/office/drawing/2014/main" id="{D0953558-4621-1143-B48B-349C009A1EFF}"/>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95</a:t>
            </a:fld>
            <a:endParaRPr lang="en-US" sz="1600" dirty="0">
              <a:latin typeface="Calibri"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50825" y="0"/>
            <a:ext cx="8893175" cy="571500"/>
          </a:xfrm>
        </p:spPr>
        <p:txBody>
          <a:bodyPr/>
          <a:lstStyle/>
          <a:p>
            <a:pPr eaLnBrk="1" hangingPunct="1">
              <a:defRPr/>
            </a:pPr>
            <a:r>
              <a:rPr lang="el-GR" sz="4000" dirty="0">
                <a:latin typeface="Calibri" pitchFamily="34" charset="0"/>
              </a:rPr>
              <a:t>Ιεραρχία του Σχεδιασμού Υπολογιστών</a:t>
            </a:r>
            <a:endParaRPr lang="en-US" sz="4000" dirty="0">
              <a:latin typeface="Calibri" pitchFamily="34" charset="0"/>
            </a:endParaRPr>
          </a:p>
        </p:txBody>
      </p:sp>
      <p:sp>
        <p:nvSpPr>
          <p:cNvPr id="65539" name="Rectangle 3"/>
          <p:cNvSpPr>
            <a:spLocks noGrp="1" noChangeArrowheads="1"/>
          </p:cNvSpPr>
          <p:nvPr>
            <p:ph idx="1"/>
          </p:nvPr>
        </p:nvSpPr>
        <p:spPr>
          <a:xfrm>
            <a:off x="0" y="714375"/>
            <a:ext cx="8686800" cy="5256213"/>
          </a:xfrm>
        </p:spPr>
        <p:txBody>
          <a:bodyPr/>
          <a:lstStyle/>
          <a:p>
            <a:pPr eaLnBrk="1" hangingPunct="1">
              <a:lnSpc>
                <a:spcPct val="80000"/>
              </a:lnSpc>
            </a:pPr>
            <a:r>
              <a:rPr lang="en-US" altLang="el-GR" sz="2000" dirty="0">
                <a:latin typeface="Calibri" panose="020F0502020204030204" pitchFamily="34" charset="0"/>
              </a:rPr>
              <a:t>Level    Name            Modules           Primitives          Descriptive  Media</a:t>
            </a:r>
          </a:p>
          <a:p>
            <a:pPr eaLnBrk="1" hangingPunct="1">
              <a:lnSpc>
                <a:spcPct val="80000"/>
              </a:lnSpc>
            </a:pPr>
            <a:endParaRPr lang="en-US" altLang="el-GR" sz="1000" dirty="0">
              <a:latin typeface="Calibri" panose="020F0502020204030204" pitchFamily="34" charset="0"/>
            </a:endParaRPr>
          </a:p>
          <a:p>
            <a:pPr eaLnBrk="1" hangingPunct="1">
              <a:lnSpc>
                <a:spcPct val="80000"/>
              </a:lnSpc>
            </a:pPr>
            <a:r>
              <a:rPr lang="en-US" altLang="el-GR" sz="1600" dirty="0">
                <a:latin typeface="Calibri" panose="020F0502020204030204" pitchFamily="34" charset="0"/>
              </a:rPr>
              <a:t>   </a:t>
            </a:r>
            <a:r>
              <a:rPr lang="en-US" altLang="el-GR" sz="1500" dirty="0">
                <a:latin typeface="Calibri" panose="020F0502020204030204" pitchFamily="34" charset="0"/>
              </a:rPr>
              <a:t>1         Electronics            Gates, FF’s     Transistors, Resistors, etc.        Circuit Diagrams</a:t>
            </a:r>
          </a:p>
          <a:p>
            <a:pPr eaLnBrk="1" hangingPunct="1">
              <a:lnSpc>
                <a:spcPct val="80000"/>
              </a:lnSpc>
            </a:pPr>
            <a:r>
              <a:rPr lang="en-US" altLang="el-GR" sz="1500" dirty="0">
                <a:latin typeface="Calibri" panose="020F0502020204030204" pitchFamily="34" charset="0"/>
              </a:rPr>
              <a:t>   2            Logic            Registers, ALU’s ...          Gates, FF’s ….                    Logic Diagrams</a:t>
            </a:r>
          </a:p>
          <a:p>
            <a:pPr eaLnBrk="1" hangingPunct="1">
              <a:lnSpc>
                <a:spcPct val="80000"/>
              </a:lnSpc>
            </a:pPr>
            <a:r>
              <a:rPr lang="en-US" altLang="el-GR" sz="1500" dirty="0">
                <a:latin typeface="Calibri" panose="020F0502020204030204" pitchFamily="34" charset="0"/>
              </a:rPr>
              <a:t>   3       Organization    Processors, Memories     Registers, ALU’s …             Register Transfer  </a:t>
            </a:r>
          </a:p>
          <a:p>
            <a:pPr eaLnBrk="1" hangingPunct="1">
              <a:lnSpc>
                <a:spcPct val="80000"/>
              </a:lnSpc>
            </a:pPr>
            <a:r>
              <a:rPr lang="en-US" altLang="el-GR" sz="1500" dirty="0">
                <a:latin typeface="Calibri" panose="020F0502020204030204" pitchFamily="34" charset="0"/>
              </a:rPr>
              <a:t>                                                                                                                     Notation (RTN)</a:t>
            </a:r>
          </a:p>
          <a:p>
            <a:pPr eaLnBrk="1" hangingPunct="1">
              <a:lnSpc>
                <a:spcPct val="80000"/>
              </a:lnSpc>
            </a:pPr>
            <a:endParaRPr lang="en-US" altLang="el-GR" sz="700" dirty="0">
              <a:latin typeface="Calibri" panose="020F0502020204030204" pitchFamily="34" charset="0"/>
            </a:endParaRPr>
          </a:p>
          <a:p>
            <a:pPr eaLnBrk="1" hangingPunct="1">
              <a:lnSpc>
                <a:spcPct val="80000"/>
              </a:lnSpc>
            </a:pPr>
            <a:endParaRPr lang="en-US" altLang="el-GR" sz="700" dirty="0">
              <a:latin typeface="Calibri" panose="020F0502020204030204" pitchFamily="34" charset="0"/>
            </a:endParaRPr>
          </a:p>
          <a:p>
            <a:pPr eaLnBrk="1" hangingPunct="1">
              <a:lnSpc>
                <a:spcPct val="80000"/>
              </a:lnSpc>
            </a:pPr>
            <a:r>
              <a:rPr lang="en-US" altLang="el-GR" sz="1500" dirty="0">
                <a:latin typeface="Calibri" panose="020F0502020204030204" pitchFamily="34" charset="0"/>
              </a:rPr>
              <a:t>   4  Microprogramming  Assembly Language     Microinstructions                 Microprogram</a:t>
            </a:r>
          </a:p>
          <a:p>
            <a:pPr eaLnBrk="1" hangingPunct="1">
              <a:lnSpc>
                <a:spcPct val="80000"/>
              </a:lnSpc>
            </a:pPr>
            <a:endParaRPr lang="en-US" altLang="el-GR" sz="900" dirty="0">
              <a:latin typeface="Calibri" panose="020F0502020204030204" pitchFamily="34" charset="0"/>
            </a:endParaRPr>
          </a:p>
          <a:p>
            <a:pPr eaLnBrk="1" hangingPunct="1">
              <a:lnSpc>
                <a:spcPct val="80000"/>
              </a:lnSpc>
            </a:pPr>
            <a:endParaRPr lang="en-US" altLang="el-GR" sz="900" dirty="0">
              <a:latin typeface="Calibri" panose="020F0502020204030204" pitchFamily="34" charset="0"/>
            </a:endParaRPr>
          </a:p>
          <a:p>
            <a:pPr eaLnBrk="1" hangingPunct="1">
              <a:lnSpc>
                <a:spcPct val="80000"/>
              </a:lnSpc>
            </a:pPr>
            <a:endParaRPr lang="en-US" altLang="el-GR" sz="1500" dirty="0">
              <a:latin typeface="Calibri" panose="020F0502020204030204" pitchFamily="34" charset="0"/>
            </a:endParaRPr>
          </a:p>
          <a:p>
            <a:pPr eaLnBrk="1" hangingPunct="1">
              <a:lnSpc>
                <a:spcPct val="80000"/>
              </a:lnSpc>
            </a:pPr>
            <a:r>
              <a:rPr lang="en-US" altLang="el-GR" sz="1500" dirty="0">
                <a:latin typeface="Calibri" panose="020F0502020204030204" pitchFamily="34" charset="0"/>
              </a:rPr>
              <a:t>   5   Assembly language       OS Routines           Assembly language              Assembly Language     </a:t>
            </a:r>
          </a:p>
          <a:p>
            <a:pPr eaLnBrk="1" hangingPunct="1">
              <a:lnSpc>
                <a:spcPct val="80000"/>
              </a:lnSpc>
            </a:pPr>
            <a:r>
              <a:rPr lang="en-US" altLang="el-GR" sz="1500" dirty="0">
                <a:latin typeface="Calibri" panose="020F0502020204030204" pitchFamily="34" charset="0"/>
              </a:rPr>
              <a:t>          programming                                                 Instructions                              Programs   </a:t>
            </a:r>
          </a:p>
          <a:p>
            <a:pPr eaLnBrk="1" hangingPunct="1">
              <a:lnSpc>
                <a:spcPct val="80000"/>
              </a:lnSpc>
            </a:pPr>
            <a:r>
              <a:rPr lang="en-US" altLang="el-GR" sz="1500" dirty="0">
                <a:latin typeface="Calibri" panose="020F0502020204030204" pitchFamily="34" charset="0"/>
              </a:rPr>
              <a:t>   6        Procedural              Applications                OS Routines                   High-level Language</a:t>
            </a:r>
          </a:p>
          <a:p>
            <a:pPr eaLnBrk="1" hangingPunct="1">
              <a:lnSpc>
                <a:spcPct val="80000"/>
              </a:lnSpc>
            </a:pPr>
            <a:r>
              <a:rPr lang="en-US" altLang="el-GR" sz="1500" dirty="0">
                <a:latin typeface="Calibri" panose="020F0502020204030204" pitchFamily="34" charset="0"/>
              </a:rPr>
              <a:t>           Programming                Drivers ..            High-level Languages                  Programs</a:t>
            </a:r>
          </a:p>
          <a:p>
            <a:pPr eaLnBrk="1" hangingPunct="1">
              <a:lnSpc>
                <a:spcPct val="80000"/>
              </a:lnSpc>
            </a:pPr>
            <a:r>
              <a:rPr lang="en-US" altLang="el-GR" sz="1500" dirty="0">
                <a:latin typeface="Calibri" panose="020F0502020204030204" pitchFamily="34" charset="0"/>
              </a:rPr>
              <a:t>   7        Application                Systems            Procedural Construct           Problem-Oriented                                                                                                                                             							            Programs</a:t>
            </a:r>
            <a:endParaRPr lang="en-US" altLang="el-GR" dirty="0">
              <a:latin typeface="Calibri" panose="020F0502020204030204" pitchFamily="34" charset="0"/>
            </a:endParaRPr>
          </a:p>
        </p:txBody>
      </p:sp>
      <p:grpSp>
        <p:nvGrpSpPr>
          <p:cNvPr id="65541" name="Group 4"/>
          <p:cNvGrpSpPr>
            <a:grpSpLocks/>
          </p:cNvGrpSpPr>
          <p:nvPr/>
        </p:nvGrpSpPr>
        <p:grpSpPr bwMode="auto">
          <a:xfrm>
            <a:off x="285750" y="1168400"/>
            <a:ext cx="8569325" cy="1760538"/>
            <a:chOff x="204" y="890"/>
            <a:chExt cx="5398" cy="1109"/>
          </a:xfrm>
        </p:grpSpPr>
        <p:sp>
          <p:nvSpPr>
            <p:cNvPr id="65550" name="Rectangle 5"/>
            <p:cNvSpPr>
              <a:spLocks noChangeArrowheads="1"/>
            </p:cNvSpPr>
            <p:nvPr/>
          </p:nvSpPr>
          <p:spPr bwMode="auto">
            <a:xfrm>
              <a:off x="204" y="890"/>
              <a:ext cx="5398" cy="9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51" name="Rectangle 6"/>
            <p:cNvSpPr>
              <a:spLocks noChangeArrowheads="1"/>
            </p:cNvSpPr>
            <p:nvPr/>
          </p:nvSpPr>
          <p:spPr bwMode="auto">
            <a:xfrm>
              <a:off x="293" y="1805"/>
              <a:ext cx="1451" cy="177"/>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52" name="Rectangle 7"/>
            <p:cNvSpPr>
              <a:spLocks noChangeArrowheads="1"/>
            </p:cNvSpPr>
            <p:nvPr/>
          </p:nvSpPr>
          <p:spPr bwMode="auto">
            <a:xfrm>
              <a:off x="296" y="1795"/>
              <a:ext cx="12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500" b="1">
                  <a:latin typeface="Calibri" panose="020F0502020204030204" pitchFamily="34" charset="0"/>
                </a:rPr>
                <a:t> Low Level - Hardware</a:t>
              </a:r>
            </a:p>
          </p:txBody>
        </p:sp>
      </p:grpSp>
      <p:grpSp>
        <p:nvGrpSpPr>
          <p:cNvPr id="65542" name="Group 8"/>
          <p:cNvGrpSpPr>
            <a:grpSpLocks/>
          </p:cNvGrpSpPr>
          <p:nvPr/>
        </p:nvGrpSpPr>
        <p:grpSpPr bwMode="auto">
          <a:xfrm>
            <a:off x="323850" y="3071813"/>
            <a:ext cx="8569325" cy="717550"/>
            <a:chOff x="204" y="2069"/>
            <a:chExt cx="5398" cy="452"/>
          </a:xfrm>
        </p:grpSpPr>
        <p:sp>
          <p:nvSpPr>
            <p:cNvPr id="65547" name="Rectangle 9"/>
            <p:cNvSpPr>
              <a:spLocks noChangeArrowheads="1"/>
            </p:cNvSpPr>
            <p:nvPr/>
          </p:nvSpPr>
          <p:spPr bwMode="auto">
            <a:xfrm>
              <a:off x="204" y="2069"/>
              <a:ext cx="5398" cy="29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48" name="Rectangle 10"/>
            <p:cNvSpPr>
              <a:spLocks noChangeArrowheads="1"/>
            </p:cNvSpPr>
            <p:nvPr/>
          </p:nvSpPr>
          <p:spPr bwMode="auto">
            <a:xfrm>
              <a:off x="429" y="2318"/>
              <a:ext cx="1389" cy="177"/>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49" name="Rectangle 11"/>
            <p:cNvSpPr>
              <a:spLocks noChangeArrowheads="1"/>
            </p:cNvSpPr>
            <p:nvPr/>
          </p:nvSpPr>
          <p:spPr bwMode="auto">
            <a:xfrm>
              <a:off x="755" y="2317"/>
              <a:ext cx="59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500" b="1">
                  <a:latin typeface="Calibri" panose="020F0502020204030204" pitchFamily="34" charset="0"/>
                </a:rPr>
                <a:t>Firmware</a:t>
              </a:r>
            </a:p>
          </p:txBody>
        </p:sp>
      </p:grpSp>
      <p:grpSp>
        <p:nvGrpSpPr>
          <p:cNvPr id="65543" name="Group 12"/>
          <p:cNvGrpSpPr>
            <a:grpSpLocks/>
          </p:cNvGrpSpPr>
          <p:nvPr/>
        </p:nvGrpSpPr>
        <p:grpSpPr bwMode="auto">
          <a:xfrm>
            <a:off x="323850" y="4076700"/>
            <a:ext cx="8569325" cy="2346325"/>
            <a:chOff x="204" y="2568"/>
            <a:chExt cx="5398" cy="1478"/>
          </a:xfrm>
        </p:grpSpPr>
        <p:sp>
          <p:nvSpPr>
            <p:cNvPr id="65544" name="Rectangle 13"/>
            <p:cNvSpPr>
              <a:spLocks noChangeArrowheads="1"/>
            </p:cNvSpPr>
            <p:nvPr/>
          </p:nvSpPr>
          <p:spPr bwMode="auto">
            <a:xfrm>
              <a:off x="204" y="2568"/>
              <a:ext cx="5398" cy="13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45" name="Rectangle 14"/>
            <p:cNvSpPr>
              <a:spLocks noChangeArrowheads="1"/>
            </p:cNvSpPr>
            <p:nvPr/>
          </p:nvSpPr>
          <p:spPr bwMode="auto">
            <a:xfrm>
              <a:off x="293" y="3843"/>
              <a:ext cx="1451" cy="177"/>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l-GR" altLang="el-GR">
                <a:latin typeface="Calibri" panose="020F0502020204030204" pitchFamily="34" charset="0"/>
              </a:endParaRPr>
            </a:p>
          </p:txBody>
        </p:sp>
        <p:sp>
          <p:nvSpPr>
            <p:cNvPr id="65546" name="Rectangle 15"/>
            <p:cNvSpPr>
              <a:spLocks noChangeArrowheads="1"/>
            </p:cNvSpPr>
            <p:nvPr/>
          </p:nvSpPr>
          <p:spPr bwMode="auto">
            <a:xfrm>
              <a:off x="358" y="3842"/>
              <a:ext cx="117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l-GR" sz="1500" b="1">
                  <a:latin typeface="Calibri" panose="020F0502020204030204" pitchFamily="34" charset="0"/>
                </a:rPr>
                <a:t>High Level - Software</a:t>
              </a:r>
            </a:p>
          </p:txBody>
        </p:sp>
      </p:grpSp>
      <p:sp>
        <p:nvSpPr>
          <p:cNvPr id="17" name="2 - Θέση αριθμού διαφάνειας">
            <a:extLst>
              <a:ext uri="{FF2B5EF4-FFF2-40B4-BE49-F238E27FC236}">
                <a16:creationId xmlns:a16="http://schemas.microsoft.com/office/drawing/2014/main" id="{41E547F6-A909-C345-922B-7D4223CC235E}"/>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96</a:t>
            </a:fld>
            <a:endParaRPr lang="en-US" sz="1600" dirty="0">
              <a:latin typeface="Calibri"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42900" y="214313"/>
            <a:ext cx="8458200" cy="414337"/>
          </a:xfrm>
        </p:spPr>
        <p:txBody>
          <a:bodyPr>
            <a:normAutofit fontScale="90000"/>
          </a:bodyPr>
          <a:lstStyle/>
          <a:p>
            <a:pPr eaLnBrk="1" hangingPunct="1">
              <a:defRPr/>
            </a:pPr>
            <a:r>
              <a:rPr lang="el-GR" sz="4000" b="1" dirty="0">
                <a:effectLst>
                  <a:outerShdw blurRad="38100" dist="38100" dir="2700000" algn="tl">
                    <a:srgbClr val="C0C0C0"/>
                  </a:outerShdw>
                </a:effectLst>
                <a:latin typeface="Calibri" pitchFamily="34" charset="0"/>
              </a:rPr>
              <a:t>Επεξεργασία του </a:t>
            </a:r>
            <a:r>
              <a:rPr lang="en-US" sz="4000" b="1" dirty="0">
                <a:effectLst>
                  <a:outerShdw blurRad="38100" dist="38100" dir="2700000" algn="tl">
                    <a:srgbClr val="C0C0C0"/>
                  </a:outerShdw>
                </a:effectLst>
                <a:latin typeface="Calibri" pitchFamily="34" charset="0"/>
              </a:rPr>
              <a:t>Instruction Set</a:t>
            </a:r>
          </a:p>
        </p:txBody>
      </p:sp>
      <p:sp>
        <p:nvSpPr>
          <p:cNvPr id="60419" name="Rectangle 3"/>
          <p:cNvSpPr>
            <a:spLocks noGrp="1" noChangeArrowheads="1"/>
          </p:cNvSpPr>
          <p:nvPr>
            <p:ph idx="1"/>
          </p:nvPr>
        </p:nvSpPr>
        <p:spPr>
          <a:xfrm>
            <a:off x="179388" y="1214438"/>
            <a:ext cx="8785225" cy="4708525"/>
          </a:xfrm>
        </p:spPr>
        <p:txBody>
          <a:bodyPr>
            <a:normAutofit fontScale="92500" lnSpcReduction="20000"/>
          </a:bodyPr>
          <a:lstStyle/>
          <a:p>
            <a:pPr eaLnBrk="1" hangingPunct="1">
              <a:lnSpc>
                <a:spcPct val="90000"/>
              </a:lnSpc>
            </a:pPr>
            <a:r>
              <a:rPr lang="el-GR" sz="2600" b="1" dirty="0">
                <a:latin typeface="Calibri" pitchFamily="34" charset="0"/>
              </a:rPr>
              <a:t>Αρχιτεκτονική (</a:t>
            </a:r>
            <a:r>
              <a:rPr lang="en-US" sz="2600" b="1" dirty="0">
                <a:latin typeface="Calibri" pitchFamily="34" charset="0"/>
              </a:rPr>
              <a:t>ISA)</a:t>
            </a:r>
            <a:r>
              <a:rPr lang="de-DE" sz="2600" dirty="0">
                <a:latin typeface="Calibri" pitchFamily="34" charset="0"/>
              </a:rPr>
              <a:t> </a:t>
            </a:r>
            <a:r>
              <a:rPr lang="el-GR" sz="2600" dirty="0">
                <a:latin typeface="Calibri" pitchFamily="34" charset="0"/>
              </a:rPr>
              <a:t>- </a:t>
            </a:r>
            <a:r>
              <a:rPr lang="el-GR" sz="2200" u="sng" dirty="0">
                <a:latin typeface="+mj-lt"/>
              </a:rPr>
              <a:t>από την πλευρά του προγραμματιστή/μεταγλωτιστή</a:t>
            </a:r>
          </a:p>
          <a:p>
            <a:pPr lvl="1" eaLnBrk="1" hangingPunct="1">
              <a:lnSpc>
                <a:spcPct val="90000"/>
              </a:lnSpc>
            </a:pPr>
            <a:r>
              <a:rPr lang="el-GR" dirty="0">
                <a:latin typeface="Calibri" pitchFamily="34" charset="0"/>
              </a:rPr>
              <a:t>Λειτουργική εμφάνιση προς μέσο χρήστη / προγραμματιστή συστήματος</a:t>
            </a:r>
          </a:p>
          <a:p>
            <a:pPr lvl="1" eaLnBrk="1" hangingPunct="1">
              <a:lnSpc>
                <a:spcPct val="90000"/>
              </a:lnSpc>
            </a:pPr>
            <a:r>
              <a:rPr lang="en-US" dirty="0" err="1">
                <a:solidFill>
                  <a:srgbClr val="FF0000"/>
                </a:solidFill>
                <a:latin typeface="Calibri" pitchFamily="34" charset="0"/>
              </a:rPr>
              <a:t>Opcodes</a:t>
            </a:r>
            <a:r>
              <a:rPr lang="en-US" dirty="0">
                <a:solidFill>
                  <a:srgbClr val="FF0000"/>
                </a:solidFill>
                <a:latin typeface="Calibri" pitchFamily="34" charset="0"/>
              </a:rPr>
              <a:t>, addressing modes, architected registers, IEEE floating point</a:t>
            </a:r>
            <a:endParaRPr lang="el-GR" dirty="0">
              <a:solidFill>
                <a:srgbClr val="FF0000"/>
              </a:solidFill>
              <a:latin typeface="Calibri" pitchFamily="34" charset="0"/>
            </a:endParaRPr>
          </a:p>
          <a:p>
            <a:pPr lvl="1" eaLnBrk="1" hangingPunct="1">
              <a:lnSpc>
                <a:spcPct val="90000"/>
              </a:lnSpc>
            </a:pPr>
            <a:endParaRPr lang="el-GR" dirty="0">
              <a:solidFill>
                <a:srgbClr val="FF0000"/>
              </a:solidFill>
              <a:latin typeface="Calibri" pitchFamily="34" charset="0"/>
            </a:endParaRPr>
          </a:p>
          <a:p>
            <a:pPr eaLnBrk="1" hangingPunct="1">
              <a:lnSpc>
                <a:spcPct val="90000"/>
              </a:lnSpc>
            </a:pPr>
            <a:r>
              <a:rPr lang="el-GR" sz="2600" b="1" dirty="0">
                <a:latin typeface="Calibri" pitchFamily="34" charset="0"/>
              </a:rPr>
              <a:t>Υλοποίηση (μ</a:t>
            </a:r>
            <a:r>
              <a:rPr lang="en-US" sz="2600" b="1" dirty="0">
                <a:latin typeface="Calibri" pitchFamily="34" charset="0"/>
              </a:rPr>
              <a:t>architecture)</a:t>
            </a:r>
            <a:r>
              <a:rPr lang="en-US" sz="2600" dirty="0">
                <a:latin typeface="Calibri" pitchFamily="34" charset="0"/>
              </a:rPr>
              <a:t> - </a:t>
            </a:r>
            <a:r>
              <a:rPr lang="el-GR" sz="2200" u="sng" dirty="0">
                <a:latin typeface="Calibri" pitchFamily="34" charset="0"/>
              </a:rPr>
              <a:t>από την πλευρά του σχεδιαστή επεξεργαστών</a:t>
            </a:r>
          </a:p>
          <a:p>
            <a:pPr lvl="1" eaLnBrk="1" hangingPunct="1">
              <a:lnSpc>
                <a:spcPct val="90000"/>
              </a:lnSpc>
            </a:pPr>
            <a:r>
              <a:rPr lang="el-GR" dirty="0">
                <a:latin typeface="Calibri" pitchFamily="34" charset="0"/>
              </a:rPr>
              <a:t>Λογική δομή και οργάνωση της αρχιτεκτονικής</a:t>
            </a:r>
          </a:p>
          <a:p>
            <a:pPr lvl="1" eaLnBrk="1" hangingPunct="1">
              <a:lnSpc>
                <a:spcPct val="90000"/>
              </a:lnSpc>
            </a:pPr>
            <a:r>
              <a:rPr lang="en-US" dirty="0">
                <a:solidFill>
                  <a:srgbClr val="FF0000"/>
                </a:solidFill>
                <a:latin typeface="Calibri" pitchFamily="34" charset="0"/>
              </a:rPr>
              <a:t>Pipelining, functional units, caches, physical registers</a:t>
            </a:r>
            <a:endParaRPr lang="el-GR" dirty="0">
              <a:solidFill>
                <a:srgbClr val="FF0000"/>
              </a:solidFill>
              <a:latin typeface="Calibri" pitchFamily="34" charset="0"/>
            </a:endParaRPr>
          </a:p>
          <a:p>
            <a:pPr lvl="1" eaLnBrk="1" hangingPunct="1">
              <a:lnSpc>
                <a:spcPct val="90000"/>
              </a:lnSpc>
            </a:pPr>
            <a:endParaRPr lang="el-GR" dirty="0">
              <a:solidFill>
                <a:srgbClr val="FF0000"/>
              </a:solidFill>
              <a:latin typeface="Calibri" pitchFamily="34" charset="0"/>
            </a:endParaRPr>
          </a:p>
          <a:p>
            <a:pPr eaLnBrk="1" hangingPunct="1">
              <a:lnSpc>
                <a:spcPct val="90000"/>
              </a:lnSpc>
            </a:pPr>
            <a:r>
              <a:rPr lang="el-GR" sz="2600" b="1" dirty="0">
                <a:latin typeface="Calibri" pitchFamily="34" charset="0"/>
              </a:rPr>
              <a:t>Πραγματοποίηση</a:t>
            </a:r>
            <a:r>
              <a:rPr lang="en-US" sz="2600" b="1" dirty="0">
                <a:latin typeface="Calibri" pitchFamily="34" charset="0"/>
              </a:rPr>
              <a:t> (Chip)</a:t>
            </a:r>
            <a:r>
              <a:rPr lang="en-US" sz="2600" dirty="0">
                <a:latin typeface="Calibri" pitchFamily="34" charset="0"/>
              </a:rPr>
              <a:t> - </a:t>
            </a:r>
            <a:r>
              <a:rPr lang="el-GR" sz="2200" u="sng" dirty="0">
                <a:latin typeface="Calibri" pitchFamily="34" charset="0"/>
              </a:rPr>
              <a:t>από την πλευρά του σχεδιαστή </a:t>
            </a:r>
            <a:r>
              <a:rPr lang="en-US" sz="2200" u="sng" dirty="0">
                <a:latin typeface="Calibri" pitchFamily="34" charset="0"/>
              </a:rPr>
              <a:t>chip / </a:t>
            </a:r>
            <a:r>
              <a:rPr lang="el-GR" sz="2200" u="sng" dirty="0">
                <a:latin typeface="Calibri" pitchFamily="34" charset="0"/>
              </a:rPr>
              <a:t>συστημάτων</a:t>
            </a:r>
            <a:endParaRPr lang="el-GR" sz="2200" dirty="0">
              <a:latin typeface="Calibri" pitchFamily="34" charset="0"/>
            </a:endParaRPr>
          </a:p>
          <a:p>
            <a:pPr lvl="1" eaLnBrk="1" hangingPunct="1">
              <a:lnSpc>
                <a:spcPct val="90000"/>
              </a:lnSpc>
            </a:pPr>
            <a:r>
              <a:rPr lang="el-GR" dirty="0">
                <a:latin typeface="Calibri" pitchFamily="34" charset="0"/>
              </a:rPr>
              <a:t>Φυσική δομή της υλοποίησης</a:t>
            </a:r>
          </a:p>
          <a:p>
            <a:pPr lvl="1" eaLnBrk="1" hangingPunct="1">
              <a:lnSpc>
                <a:spcPct val="90000"/>
              </a:lnSpc>
            </a:pPr>
            <a:r>
              <a:rPr lang="en-US" dirty="0">
                <a:solidFill>
                  <a:srgbClr val="FF0000"/>
                </a:solidFill>
                <a:latin typeface="Calibri" pitchFamily="34" charset="0"/>
              </a:rPr>
              <a:t>Gates, cells, transistors, wires</a:t>
            </a:r>
            <a:endParaRPr lang="el-GR" dirty="0">
              <a:solidFill>
                <a:srgbClr val="FF0000"/>
              </a:solidFill>
              <a:latin typeface="Calibri" pitchFamily="34" charset="0"/>
            </a:endParaRPr>
          </a:p>
          <a:p>
            <a:pPr eaLnBrk="1" hangingPunct="1">
              <a:lnSpc>
                <a:spcPct val="90000"/>
              </a:lnSpc>
            </a:pPr>
            <a:endParaRPr lang="en-US" u="sng" dirty="0">
              <a:solidFill>
                <a:srgbClr val="FF0000"/>
              </a:solidFill>
              <a:latin typeface="Calibri" pitchFamily="34" charset="0"/>
            </a:endParaRPr>
          </a:p>
        </p:txBody>
      </p:sp>
      <p:sp>
        <p:nvSpPr>
          <p:cNvPr id="5" name="2 - Θέση αριθμού διαφάνειας">
            <a:extLst>
              <a:ext uri="{FF2B5EF4-FFF2-40B4-BE49-F238E27FC236}">
                <a16:creationId xmlns:a16="http://schemas.microsoft.com/office/drawing/2014/main" id="{A0A9564E-221D-5046-932A-E4653522C411}"/>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97</a:t>
            </a:fld>
            <a:endParaRPr lang="en-US" sz="1600" dirty="0">
              <a:latin typeface="Calibri" charset="0"/>
            </a:endParaRPr>
          </a:p>
        </p:txBody>
      </p:sp>
    </p:spTree>
    <p:extLst>
      <p:ext uri="{BB962C8B-B14F-4D97-AF65-F5344CB8AC3E}">
        <p14:creationId xmlns:p14="http://schemas.microsoft.com/office/powerpoint/2010/main" val="1503451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0" y="188913"/>
            <a:ext cx="9143999" cy="739775"/>
          </a:xfrm>
        </p:spPr>
        <p:txBody>
          <a:bodyPr/>
          <a:lstStyle/>
          <a:p>
            <a:pPr eaLnBrk="1" hangingPunct="1">
              <a:defRPr/>
            </a:pPr>
            <a:r>
              <a:rPr lang="en-US" sz="4000" dirty="0">
                <a:latin typeface="Calibri" pitchFamily="34" charset="0"/>
              </a:rPr>
              <a:t>CPU Machine Instruction Execution Steps</a:t>
            </a:r>
          </a:p>
        </p:txBody>
      </p:sp>
      <p:grpSp>
        <p:nvGrpSpPr>
          <p:cNvPr id="67588" name="Group 3"/>
          <p:cNvGrpSpPr>
            <a:grpSpLocks/>
          </p:cNvGrpSpPr>
          <p:nvPr/>
        </p:nvGrpSpPr>
        <p:grpSpPr bwMode="auto">
          <a:xfrm>
            <a:off x="838200" y="928688"/>
            <a:ext cx="1911350" cy="5511800"/>
            <a:chOff x="376" y="520"/>
            <a:chExt cx="1204" cy="3472"/>
          </a:xfrm>
        </p:grpSpPr>
        <p:sp>
          <p:nvSpPr>
            <p:cNvPr id="67595" name="Rectangle 4"/>
            <p:cNvSpPr>
              <a:spLocks noChangeArrowheads="1"/>
            </p:cNvSpPr>
            <p:nvPr/>
          </p:nvSpPr>
          <p:spPr bwMode="auto">
            <a:xfrm>
              <a:off x="588" y="720"/>
              <a:ext cx="992" cy="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6000"/>
                </a:lnSpc>
                <a:spcBef>
                  <a:spcPct val="40000"/>
                </a:spcBef>
              </a:pPr>
              <a:r>
                <a:rPr lang="en-US" altLang="el-GR" sz="1800" b="1" i="1">
                  <a:latin typeface="Calibri" panose="020F0502020204030204" pitchFamily="34" charset="0"/>
                </a:rPr>
                <a:t>Instruction</a:t>
              </a:r>
            </a:p>
            <a:p>
              <a:pPr algn="ctr">
                <a:lnSpc>
                  <a:spcPct val="86000"/>
                </a:lnSpc>
                <a:spcBef>
                  <a:spcPct val="40000"/>
                </a:spcBef>
              </a:pPr>
              <a:r>
                <a:rPr lang="en-US" altLang="el-GR" sz="1800" b="1" i="1">
                  <a:latin typeface="Calibri" panose="020F0502020204030204" pitchFamily="34" charset="0"/>
                </a:rPr>
                <a:t>Fetch</a:t>
              </a:r>
            </a:p>
          </p:txBody>
        </p:sp>
        <p:sp>
          <p:nvSpPr>
            <p:cNvPr id="67596" name="Rectangle 5"/>
            <p:cNvSpPr>
              <a:spLocks noChangeArrowheads="1"/>
            </p:cNvSpPr>
            <p:nvPr/>
          </p:nvSpPr>
          <p:spPr bwMode="auto">
            <a:xfrm>
              <a:off x="588" y="1312"/>
              <a:ext cx="992" cy="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6000"/>
                </a:lnSpc>
                <a:spcBef>
                  <a:spcPct val="40000"/>
                </a:spcBef>
              </a:pPr>
              <a:r>
                <a:rPr lang="en-US" altLang="el-GR" sz="1800" b="1" i="1">
                  <a:latin typeface="Calibri" panose="020F0502020204030204" pitchFamily="34" charset="0"/>
                </a:rPr>
                <a:t>Instruction</a:t>
              </a:r>
            </a:p>
            <a:p>
              <a:pPr algn="ctr">
                <a:lnSpc>
                  <a:spcPct val="86000"/>
                </a:lnSpc>
                <a:spcBef>
                  <a:spcPct val="40000"/>
                </a:spcBef>
              </a:pPr>
              <a:r>
                <a:rPr lang="en-US" altLang="el-GR" sz="1800" b="1" i="1">
                  <a:latin typeface="Calibri" panose="020F0502020204030204" pitchFamily="34" charset="0"/>
                </a:rPr>
                <a:t>Decode</a:t>
              </a:r>
            </a:p>
          </p:txBody>
        </p:sp>
        <p:sp>
          <p:nvSpPr>
            <p:cNvPr id="67597" name="Rectangle 6"/>
            <p:cNvSpPr>
              <a:spLocks noChangeArrowheads="1"/>
            </p:cNvSpPr>
            <p:nvPr/>
          </p:nvSpPr>
          <p:spPr bwMode="auto">
            <a:xfrm>
              <a:off x="588" y="1902"/>
              <a:ext cx="992" cy="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6000"/>
                </a:lnSpc>
                <a:spcBef>
                  <a:spcPct val="40000"/>
                </a:spcBef>
              </a:pPr>
              <a:r>
                <a:rPr lang="en-US" altLang="el-GR" sz="1800" b="1" i="1">
                  <a:latin typeface="Calibri" panose="020F0502020204030204" pitchFamily="34" charset="0"/>
                </a:rPr>
                <a:t>Operand</a:t>
              </a:r>
            </a:p>
            <a:p>
              <a:pPr algn="ctr">
                <a:lnSpc>
                  <a:spcPct val="86000"/>
                </a:lnSpc>
                <a:spcBef>
                  <a:spcPct val="40000"/>
                </a:spcBef>
              </a:pPr>
              <a:r>
                <a:rPr lang="en-US" altLang="el-GR" sz="1800" b="1" i="1">
                  <a:latin typeface="Calibri" panose="020F0502020204030204" pitchFamily="34" charset="0"/>
                </a:rPr>
                <a:t>Fetch</a:t>
              </a:r>
            </a:p>
          </p:txBody>
        </p:sp>
        <p:sp>
          <p:nvSpPr>
            <p:cNvPr id="67598" name="Rectangle 7"/>
            <p:cNvSpPr>
              <a:spLocks noChangeArrowheads="1"/>
            </p:cNvSpPr>
            <p:nvPr/>
          </p:nvSpPr>
          <p:spPr bwMode="auto">
            <a:xfrm>
              <a:off x="588" y="2494"/>
              <a:ext cx="992"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8000"/>
                </a:lnSpc>
                <a:spcBef>
                  <a:spcPct val="43000"/>
                </a:spcBef>
              </a:pPr>
              <a:r>
                <a:rPr lang="en-US" altLang="el-GR" sz="1800" b="1" i="1">
                  <a:latin typeface="Calibri" panose="020F0502020204030204" pitchFamily="34" charset="0"/>
                </a:rPr>
                <a:t>Execute</a:t>
              </a:r>
            </a:p>
          </p:txBody>
        </p:sp>
        <p:sp>
          <p:nvSpPr>
            <p:cNvPr id="67599" name="Rectangle 8"/>
            <p:cNvSpPr>
              <a:spLocks noChangeArrowheads="1"/>
            </p:cNvSpPr>
            <p:nvPr/>
          </p:nvSpPr>
          <p:spPr bwMode="auto">
            <a:xfrm>
              <a:off x="588" y="2902"/>
              <a:ext cx="992" cy="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6000"/>
                </a:lnSpc>
                <a:spcBef>
                  <a:spcPct val="40000"/>
                </a:spcBef>
              </a:pPr>
              <a:r>
                <a:rPr lang="en-US" altLang="el-GR" sz="1800" b="1" i="1">
                  <a:latin typeface="Calibri" panose="020F0502020204030204" pitchFamily="34" charset="0"/>
                </a:rPr>
                <a:t>Result</a:t>
              </a:r>
            </a:p>
            <a:p>
              <a:pPr algn="ctr">
                <a:lnSpc>
                  <a:spcPct val="86000"/>
                </a:lnSpc>
                <a:spcBef>
                  <a:spcPct val="40000"/>
                </a:spcBef>
              </a:pPr>
              <a:r>
                <a:rPr lang="en-US" altLang="el-GR" sz="1800" b="1" i="1">
                  <a:latin typeface="Calibri" panose="020F0502020204030204" pitchFamily="34" charset="0"/>
                </a:rPr>
                <a:t>Store</a:t>
              </a:r>
            </a:p>
          </p:txBody>
        </p:sp>
        <p:sp>
          <p:nvSpPr>
            <p:cNvPr id="67600" name="Rectangle 9"/>
            <p:cNvSpPr>
              <a:spLocks noChangeArrowheads="1"/>
            </p:cNvSpPr>
            <p:nvPr/>
          </p:nvSpPr>
          <p:spPr bwMode="auto">
            <a:xfrm>
              <a:off x="588" y="3494"/>
              <a:ext cx="992" cy="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6000"/>
                </a:lnSpc>
                <a:spcBef>
                  <a:spcPct val="40000"/>
                </a:spcBef>
              </a:pPr>
              <a:r>
                <a:rPr lang="en-US" altLang="el-GR" sz="1800" b="1" i="1">
                  <a:latin typeface="Calibri" panose="020F0502020204030204" pitchFamily="34" charset="0"/>
                </a:rPr>
                <a:t>Next</a:t>
              </a:r>
            </a:p>
            <a:p>
              <a:pPr algn="ctr">
                <a:lnSpc>
                  <a:spcPct val="86000"/>
                </a:lnSpc>
                <a:spcBef>
                  <a:spcPct val="40000"/>
                </a:spcBef>
              </a:pPr>
              <a:r>
                <a:rPr lang="en-US" altLang="el-GR" sz="1800" b="1" i="1">
                  <a:latin typeface="Calibri" panose="020F0502020204030204" pitchFamily="34" charset="0"/>
                </a:rPr>
                <a:t>Instruction</a:t>
              </a:r>
            </a:p>
          </p:txBody>
        </p:sp>
        <p:sp>
          <p:nvSpPr>
            <p:cNvPr id="67601" name="Line 10"/>
            <p:cNvSpPr>
              <a:spLocks noChangeShapeType="1"/>
            </p:cNvSpPr>
            <p:nvPr/>
          </p:nvSpPr>
          <p:spPr bwMode="auto">
            <a:xfrm>
              <a:off x="1056" y="1128"/>
              <a:ext cx="0" cy="1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7602" name="Line 11"/>
            <p:cNvSpPr>
              <a:spLocks noChangeShapeType="1"/>
            </p:cNvSpPr>
            <p:nvPr/>
          </p:nvSpPr>
          <p:spPr bwMode="auto">
            <a:xfrm>
              <a:off x="1056" y="2310"/>
              <a:ext cx="0" cy="1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7603" name="Line 12"/>
            <p:cNvSpPr>
              <a:spLocks noChangeShapeType="1"/>
            </p:cNvSpPr>
            <p:nvPr/>
          </p:nvSpPr>
          <p:spPr bwMode="auto">
            <a:xfrm>
              <a:off x="1056" y="1718"/>
              <a:ext cx="0" cy="1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7604" name="Line 13"/>
            <p:cNvSpPr>
              <a:spLocks noChangeShapeType="1"/>
            </p:cNvSpPr>
            <p:nvPr/>
          </p:nvSpPr>
          <p:spPr bwMode="auto">
            <a:xfrm>
              <a:off x="1056" y="3310"/>
              <a:ext cx="0" cy="1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7605" name="Line 14"/>
            <p:cNvSpPr>
              <a:spLocks noChangeShapeType="1"/>
            </p:cNvSpPr>
            <p:nvPr/>
          </p:nvSpPr>
          <p:spPr bwMode="auto">
            <a:xfrm>
              <a:off x="1056" y="2674"/>
              <a:ext cx="0" cy="21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7606" name="Line 15"/>
            <p:cNvSpPr>
              <a:spLocks noChangeShapeType="1"/>
            </p:cNvSpPr>
            <p:nvPr/>
          </p:nvSpPr>
          <p:spPr bwMode="auto">
            <a:xfrm>
              <a:off x="1056" y="3902"/>
              <a:ext cx="0" cy="7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7607" name="Line 16"/>
            <p:cNvSpPr>
              <a:spLocks noChangeShapeType="1"/>
            </p:cNvSpPr>
            <p:nvPr/>
          </p:nvSpPr>
          <p:spPr bwMode="auto">
            <a:xfrm flipH="1">
              <a:off x="376" y="3984"/>
              <a:ext cx="6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7608" name="Line 17"/>
            <p:cNvSpPr>
              <a:spLocks noChangeShapeType="1"/>
            </p:cNvSpPr>
            <p:nvPr/>
          </p:nvSpPr>
          <p:spPr bwMode="auto">
            <a:xfrm flipV="1">
              <a:off x="384" y="520"/>
              <a:ext cx="0" cy="3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7609" name="Line 18"/>
            <p:cNvSpPr>
              <a:spLocks noChangeShapeType="1"/>
            </p:cNvSpPr>
            <p:nvPr/>
          </p:nvSpPr>
          <p:spPr bwMode="auto">
            <a:xfrm>
              <a:off x="392" y="528"/>
              <a:ext cx="6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7610" name="Line 19"/>
            <p:cNvSpPr>
              <a:spLocks noChangeShapeType="1"/>
            </p:cNvSpPr>
            <p:nvPr/>
          </p:nvSpPr>
          <p:spPr bwMode="auto">
            <a:xfrm>
              <a:off x="1056" y="536"/>
              <a:ext cx="0" cy="1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sp>
        <p:nvSpPr>
          <p:cNvPr id="67589" name="Rectangle 20"/>
          <p:cNvSpPr>
            <a:spLocks noChangeArrowheads="1"/>
          </p:cNvSpPr>
          <p:nvPr/>
        </p:nvSpPr>
        <p:spPr bwMode="auto">
          <a:xfrm>
            <a:off x="3105150" y="1693863"/>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7000"/>
              </a:lnSpc>
              <a:spcBef>
                <a:spcPct val="49000"/>
              </a:spcBef>
            </a:pPr>
            <a:r>
              <a:rPr lang="el-GR" altLang="el-GR" sz="1800" b="1">
                <a:latin typeface="Calibri" panose="020F0502020204030204" pitchFamily="34" charset="0"/>
              </a:rPr>
              <a:t>Πάρε την εντολή από τη θέση αποθήκευσης του προγράμματος</a:t>
            </a:r>
            <a:endParaRPr lang="en-US" altLang="el-GR" sz="1800" b="1">
              <a:latin typeface="Calibri" panose="020F0502020204030204" pitchFamily="34" charset="0"/>
            </a:endParaRPr>
          </a:p>
        </p:txBody>
      </p:sp>
      <p:sp>
        <p:nvSpPr>
          <p:cNvPr id="67590" name="Rectangle 21"/>
          <p:cNvSpPr>
            <a:spLocks noChangeArrowheads="1"/>
          </p:cNvSpPr>
          <p:nvPr/>
        </p:nvSpPr>
        <p:spPr bwMode="auto">
          <a:xfrm>
            <a:off x="3105150" y="2620963"/>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7000"/>
              </a:lnSpc>
              <a:spcBef>
                <a:spcPct val="49000"/>
              </a:spcBef>
            </a:pPr>
            <a:r>
              <a:rPr lang="el-GR" altLang="el-GR" sz="1800" b="1">
                <a:latin typeface="Calibri" panose="020F0502020204030204" pitchFamily="34" charset="0"/>
              </a:rPr>
              <a:t>Καθόρισε τις απαιτούμενες ενέργειες και το μέγεθος της εντολής</a:t>
            </a:r>
            <a:endParaRPr lang="en-US" altLang="el-GR" sz="1800" b="1">
              <a:latin typeface="Calibri" panose="020F0502020204030204" pitchFamily="34" charset="0"/>
            </a:endParaRPr>
          </a:p>
        </p:txBody>
      </p:sp>
      <p:sp>
        <p:nvSpPr>
          <p:cNvPr id="67591" name="Rectangle 22"/>
          <p:cNvSpPr>
            <a:spLocks noChangeArrowheads="1"/>
          </p:cNvSpPr>
          <p:nvPr/>
        </p:nvSpPr>
        <p:spPr bwMode="auto">
          <a:xfrm>
            <a:off x="3105150" y="3573463"/>
            <a:ext cx="533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lnSpc>
                <a:spcPct val="97000"/>
              </a:lnSpc>
              <a:spcBef>
                <a:spcPct val="49000"/>
              </a:spcBef>
            </a:pPr>
            <a:r>
              <a:rPr lang="el-GR" altLang="el-GR" sz="1800" b="1">
                <a:latin typeface="Calibri" panose="020F0502020204030204" pitchFamily="34" charset="0"/>
              </a:rPr>
              <a:t>Εντόπισε και πάρε τα δεδομένα-τελεστές</a:t>
            </a:r>
            <a:endParaRPr lang="en-US" altLang="el-GR" sz="1800" b="1">
              <a:latin typeface="Calibri" panose="020F0502020204030204" pitchFamily="34" charset="0"/>
            </a:endParaRPr>
          </a:p>
        </p:txBody>
      </p:sp>
      <p:sp>
        <p:nvSpPr>
          <p:cNvPr id="67592" name="Rectangle 23"/>
          <p:cNvSpPr>
            <a:spLocks noChangeArrowheads="1"/>
          </p:cNvSpPr>
          <p:nvPr/>
        </p:nvSpPr>
        <p:spPr bwMode="auto">
          <a:xfrm>
            <a:off x="3105150" y="4360863"/>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7000"/>
              </a:lnSpc>
              <a:spcBef>
                <a:spcPct val="49000"/>
              </a:spcBef>
            </a:pPr>
            <a:r>
              <a:rPr lang="el-GR" altLang="el-GR" sz="1800" b="1">
                <a:latin typeface="Calibri" panose="020F0502020204030204" pitchFamily="34" charset="0"/>
              </a:rPr>
              <a:t>Υπολόγισε την τιμή του αποτελέσματος ή της κατάστασης</a:t>
            </a:r>
            <a:endParaRPr lang="en-US" altLang="el-GR" sz="1800" b="1">
              <a:latin typeface="Calibri" panose="020F0502020204030204" pitchFamily="34" charset="0"/>
            </a:endParaRPr>
          </a:p>
        </p:txBody>
      </p:sp>
      <p:sp>
        <p:nvSpPr>
          <p:cNvPr id="67593" name="Rectangle 24"/>
          <p:cNvSpPr>
            <a:spLocks noChangeArrowheads="1"/>
          </p:cNvSpPr>
          <p:nvPr/>
        </p:nvSpPr>
        <p:spPr bwMode="auto">
          <a:xfrm>
            <a:off x="3105150" y="5135563"/>
            <a:ext cx="549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7000"/>
              </a:lnSpc>
              <a:spcBef>
                <a:spcPct val="49000"/>
              </a:spcBef>
            </a:pPr>
            <a:r>
              <a:rPr lang="el-GR" altLang="el-GR" sz="1800" b="1">
                <a:latin typeface="Calibri" panose="020F0502020204030204" pitchFamily="34" charset="0"/>
              </a:rPr>
              <a:t>Αποθήκευσε τα αποτελέσματα για μεταγενέστερη χρήση</a:t>
            </a:r>
            <a:endParaRPr lang="en-US" altLang="el-GR" sz="1800" b="1">
              <a:latin typeface="Calibri" panose="020F0502020204030204" pitchFamily="34" charset="0"/>
            </a:endParaRPr>
          </a:p>
        </p:txBody>
      </p:sp>
      <p:sp>
        <p:nvSpPr>
          <p:cNvPr id="67594" name="Rectangle 25"/>
          <p:cNvSpPr>
            <a:spLocks noChangeArrowheads="1"/>
          </p:cNvSpPr>
          <p:nvPr/>
        </p:nvSpPr>
        <p:spPr bwMode="auto">
          <a:xfrm>
            <a:off x="3105150" y="6049963"/>
            <a:ext cx="5181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lnSpc>
                <a:spcPct val="97000"/>
              </a:lnSpc>
              <a:spcBef>
                <a:spcPct val="49000"/>
              </a:spcBef>
            </a:pPr>
            <a:r>
              <a:rPr lang="el-GR" altLang="el-GR" sz="1800" b="1">
                <a:latin typeface="Calibri" panose="020F0502020204030204" pitchFamily="34" charset="0"/>
              </a:rPr>
              <a:t>Καθόρισε την επόμενη εντολή</a:t>
            </a:r>
            <a:endParaRPr lang="en-US" altLang="el-GR" sz="1800" b="1">
              <a:latin typeface="Calibri" panose="020F0502020204030204" pitchFamily="34" charset="0"/>
            </a:endParaRPr>
          </a:p>
        </p:txBody>
      </p:sp>
      <p:sp>
        <p:nvSpPr>
          <p:cNvPr id="27" name="2 - Θέση αριθμού διαφάνειας">
            <a:extLst>
              <a:ext uri="{FF2B5EF4-FFF2-40B4-BE49-F238E27FC236}">
                <a16:creationId xmlns:a16="http://schemas.microsoft.com/office/drawing/2014/main" id="{E34E78B7-1724-7541-B15F-4D45FCDB0BF5}"/>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98</a:t>
            </a:fld>
            <a:endParaRPr lang="en-US" sz="1600" dirty="0">
              <a:latin typeface="Calibri"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250825" y="71438"/>
            <a:ext cx="8642350" cy="571500"/>
          </a:xfrm>
        </p:spPr>
        <p:txBody>
          <a:bodyPr/>
          <a:lstStyle/>
          <a:p>
            <a:pPr eaLnBrk="1" hangingPunct="1">
              <a:defRPr/>
            </a:pPr>
            <a:r>
              <a:rPr lang="en-US" sz="4200" dirty="0">
                <a:effectLst>
                  <a:outerShdw blurRad="38100" dist="38100" dir="2700000" algn="tl">
                    <a:srgbClr val="C0C0C0"/>
                  </a:outerShdw>
                </a:effectLst>
                <a:latin typeface="Calibri" pitchFamily="34" charset="0"/>
              </a:rPr>
              <a:t>Instruction Set Architecture (ISA)</a:t>
            </a:r>
            <a:endParaRPr lang="en-US" sz="4000" dirty="0">
              <a:latin typeface="Calibri" pitchFamily="34" charset="0"/>
            </a:endParaRPr>
          </a:p>
        </p:txBody>
      </p:sp>
      <p:sp>
        <p:nvSpPr>
          <p:cNvPr id="68611" name="Rectangle 3"/>
          <p:cNvSpPr>
            <a:spLocks noGrp="1" noChangeArrowheads="1"/>
          </p:cNvSpPr>
          <p:nvPr>
            <p:ph idx="1"/>
          </p:nvPr>
        </p:nvSpPr>
        <p:spPr>
          <a:xfrm>
            <a:off x="179388" y="928688"/>
            <a:ext cx="8964612" cy="5257800"/>
          </a:xfrm>
        </p:spPr>
        <p:txBody>
          <a:bodyPr/>
          <a:lstStyle/>
          <a:p>
            <a:pPr eaLnBrk="1" hangingPunct="1">
              <a:lnSpc>
                <a:spcPct val="85000"/>
              </a:lnSpc>
            </a:pPr>
            <a:r>
              <a:rPr lang="en-US" altLang="el-GR" dirty="0">
                <a:latin typeface="Calibri" panose="020F0502020204030204" pitchFamily="34" charset="0"/>
              </a:rPr>
              <a:t>“... </a:t>
            </a:r>
            <a:r>
              <a:rPr lang="el-GR" altLang="el-GR" dirty="0">
                <a:latin typeface="Calibri" panose="020F0502020204030204" pitchFamily="34" charset="0"/>
              </a:rPr>
              <a:t>τα χαρακτηριστικά ενός</a:t>
            </a:r>
            <a:r>
              <a:rPr lang="en-US" altLang="el-GR" dirty="0">
                <a:latin typeface="Calibri" panose="020F0502020204030204" pitchFamily="34" charset="0"/>
              </a:rPr>
              <a:t> [</a:t>
            </a:r>
            <a:r>
              <a:rPr lang="el-GR" altLang="el-GR" dirty="0">
                <a:latin typeface="Calibri" panose="020F0502020204030204" pitchFamily="34" charset="0"/>
              </a:rPr>
              <a:t>υπολογιστικού</a:t>
            </a:r>
            <a:r>
              <a:rPr lang="en-US" altLang="el-GR" dirty="0">
                <a:latin typeface="Calibri" panose="020F0502020204030204" pitchFamily="34" charset="0"/>
              </a:rPr>
              <a:t>] </a:t>
            </a:r>
            <a:r>
              <a:rPr lang="el-GR" altLang="el-GR" dirty="0">
                <a:latin typeface="Calibri" panose="020F0502020204030204" pitchFamily="34" charset="0"/>
              </a:rPr>
              <a:t>συστήματος όπως φαίνεται από την πλευρά του προγραμματιστή</a:t>
            </a:r>
            <a:r>
              <a:rPr lang="en-US" altLang="el-GR" dirty="0">
                <a:latin typeface="Calibri" panose="020F0502020204030204" pitchFamily="34" charset="0"/>
              </a:rPr>
              <a:t>, </a:t>
            </a:r>
            <a:r>
              <a:rPr lang="el-GR" altLang="el-GR" i="1" dirty="0">
                <a:latin typeface="Calibri" panose="020F0502020204030204" pitchFamily="34" charset="0"/>
              </a:rPr>
              <a:t>π.χ.</a:t>
            </a:r>
            <a:r>
              <a:rPr lang="en-US" altLang="el-GR" i="1" dirty="0">
                <a:latin typeface="Calibri" panose="020F0502020204030204" pitchFamily="34" charset="0"/>
              </a:rPr>
              <a:t> </a:t>
            </a:r>
            <a:r>
              <a:rPr lang="el-GR" altLang="el-GR" dirty="0">
                <a:latin typeface="Calibri" panose="020F0502020204030204" pitchFamily="34" charset="0"/>
              </a:rPr>
              <a:t>η</a:t>
            </a:r>
            <a:r>
              <a:rPr lang="en-US" altLang="el-GR" dirty="0">
                <a:latin typeface="Calibri" panose="020F0502020204030204" pitchFamily="34" charset="0"/>
              </a:rPr>
              <a:t> </a:t>
            </a:r>
            <a:r>
              <a:rPr lang="el-GR" altLang="el-GR" dirty="0">
                <a:latin typeface="Calibri" panose="020F0502020204030204" pitchFamily="34" charset="0"/>
              </a:rPr>
              <a:t>ιδεατή δομή και η λειτουργική συμπεριφορά, διαχωρισμένα από την οργάνωση της ροής δεδομένων και τους ελέγχους του λογικού σχεδιασμού και της φυσικής υλοποίησης</a:t>
            </a:r>
            <a:r>
              <a:rPr lang="en-US" altLang="el-GR" dirty="0">
                <a:latin typeface="Calibri" panose="020F0502020204030204" pitchFamily="34" charset="0"/>
              </a:rPr>
              <a:t> </a:t>
            </a:r>
            <a:r>
              <a:rPr lang="el-GR" altLang="el-GR" dirty="0">
                <a:solidFill>
                  <a:srgbClr val="FF0000"/>
                </a:solidFill>
                <a:latin typeface="Calibri" panose="020F0502020204030204" pitchFamily="34" charset="0"/>
              </a:rPr>
              <a:t>(</a:t>
            </a:r>
            <a:r>
              <a:rPr lang="en-US" altLang="el-GR" dirty="0">
                <a:solidFill>
                  <a:srgbClr val="FF0000"/>
                </a:solidFill>
                <a:latin typeface="Calibri" panose="020F0502020204030204" pitchFamily="34" charset="0"/>
              </a:rPr>
              <a:t>as distinct from the organization of the data flows and controls the logic design, and the physical implementation</a:t>
            </a:r>
            <a:r>
              <a:rPr lang="el-GR" altLang="el-GR" dirty="0">
                <a:solidFill>
                  <a:srgbClr val="FF0000"/>
                </a:solidFill>
                <a:latin typeface="Calibri" panose="020F0502020204030204" pitchFamily="34" charset="0"/>
              </a:rPr>
              <a:t>)</a:t>
            </a:r>
            <a:r>
              <a:rPr lang="en-US" altLang="el-GR" dirty="0">
                <a:latin typeface="Calibri" panose="020F0502020204030204" pitchFamily="34" charset="0"/>
              </a:rPr>
              <a:t>.” 	                  – Amdahl, </a:t>
            </a:r>
            <a:r>
              <a:rPr lang="en-US" altLang="el-GR" dirty="0" err="1">
                <a:latin typeface="Calibri" panose="020F0502020204030204" pitchFamily="34" charset="0"/>
              </a:rPr>
              <a:t>Blaaw</a:t>
            </a:r>
            <a:r>
              <a:rPr lang="en-US" altLang="el-GR" dirty="0">
                <a:latin typeface="Calibri" panose="020F0502020204030204" pitchFamily="34" charset="0"/>
              </a:rPr>
              <a:t>, and Brooks,  1964</a:t>
            </a:r>
            <a:endParaRPr lang="en-US" altLang="el-GR" sz="1800" dirty="0">
              <a:latin typeface="Calibri" panose="020F0502020204030204" pitchFamily="34" charset="0"/>
            </a:endParaRPr>
          </a:p>
          <a:p>
            <a:pPr eaLnBrk="1" hangingPunct="1">
              <a:lnSpc>
                <a:spcPct val="80000"/>
              </a:lnSpc>
            </a:pPr>
            <a:r>
              <a:rPr lang="el-GR" altLang="el-GR" b="1" dirty="0">
                <a:latin typeface="Calibri" panose="020F0502020204030204" pitchFamily="34" charset="0"/>
              </a:rPr>
              <a:t>Η αρχιτεκτονική του συνόλου των εντολών</a:t>
            </a:r>
            <a:r>
              <a:rPr lang="en-US" altLang="el-GR" b="1" dirty="0">
                <a:latin typeface="Calibri" panose="020F0502020204030204" pitchFamily="34" charset="0"/>
              </a:rPr>
              <a:t> </a:t>
            </a:r>
            <a:r>
              <a:rPr lang="el-GR" altLang="el-GR" b="1" dirty="0">
                <a:latin typeface="Calibri" panose="020F0502020204030204" pitchFamily="34" charset="0"/>
              </a:rPr>
              <a:t>(</a:t>
            </a:r>
            <a:r>
              <a:rPr lang="en-US" altLang="el-GR" b="1" dirty="0">
                <a:latin typeface="Calibri" panose="020F0502020204030204" pitchFamily="34" charset="0"/>
              </a:rPr>
              <a:t>instruction set architecture</a:t>
            </a:r>
            <a:r>
              <a:rPr lang="el-GR" altLang="el-GR" b="1" dirty="0">
                <a:latin typeface="Calibri" panose="020F0502020204030204" pitchFamily="34" charset="0"/>
              </a:rPr>
              <a:t>)</a:t>
            </a:r>
            <a:r>
              <a:rPr lang="en-US" altLang="el-GR" b="1" dirty="0">
                <a:latin typeface="Calibri" panose="020F0502020204030204" pitchFamily="34" charset="0"/>
              </a:rPr>
              <a:t> </a:t>
            </a:r>
            <a:r>
              <a:rPr lang="el-GR" altLang="el-GR" b="1" dirty="0">
                <a:latin typeface="Calibri" panose="020F0502020204030204" pitchFamily="34" charset="0"/>
              </a:rPr>
              <a:t>ασχολείται με</a:t>
            </a:r>
            <a:r>
              <a:rPr lang="en-US" altLang="el-GR" b="1" dirty="0">
                <a:latin typeface="Calibri" panose="020F0502020204030204" pitchFamily="34" charset="0"/>
              </a:rPr>
              <a:t>:</a:t>
            </a: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Οργάνωση της προγραμματιζόμενης αποθήκευσης </a:t>
            </a:r>
            <a:r>
              <a:rPr lang="en-US" altLang="el-GR" sz="2000" b="1" dirty="0">
                <a:latin typeface="Calibri" panose="020F0502020204030204" pitchFamily="34" charset="0"/>
              </a:rPr>
              <a:t>(memory &amp; registers):  </a:t>
            </a:r>
            <a:endParaRPr lang="en-US" altLang="el-GR" sz="1050" b="1" dirty="0">
              <a:latin typeface="Calibri" panose="020F0502020204030204" pitchFamily="34" charset="0"/>
            </a:endParaRP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Τύποι</a:t>
            </a:r>
            <a:r>
              <a:rPr lang="en-US" altLang="el-GR" sz="2000" b="1" dirty="0">
                <a:latin typeface="Calibri" panose="020F0502020204030204" pitchFamily="34" charset="0"/>
              </a:rPr>
              <a:t> &amp; </a:t>
            </a:r>
            <a:r>
              <a:rPr lang="el-GR" altLang="el-GR" sz="2000" b="1" dirty="0">
                <a:latin typeface="Calibri" panose="020F0502020204030204" pitchFamily="34" charset="0"/>
              </a:rPr>
              <a:t>Δομές Δεδομένων</a:t>
            </a:r>
            <a:r>
              <a:rPr lang="en-US" altLang="el-GR" sz="2000" b="1" dirty="0">
                <a:latin typeface="Calibri" panose="020F0502020204030204" pitchFamily="34" charset="0"/>
              </a:rPr>
              <a:t>: </a:t>
            </a:r>
            <a:r>
              <a:rPr lang="el-GR" altLang="el-GR" sz="2000" b="1" dirty="0">
                <a:latin typeface="Calibri" panose="020F0502020204030204" pitchFamily="34" charset="0"/>
              </a:rPr>
              <a:t>Κωδικοποιήσεις</a:t>
            </a:r>
            <a:r>
              <a:rPr lang="en-US" altLang="el-GR" sz="2000" b="1" dirty="0">
                <a:latin typeface="Calibri" panose="020F0502020204030204" pitchFamily="34" charset="0"/>
              </a:rPr>
              <a:t> &amp; </a:t>
            </a:r>
            <a:r>
              <a:rPr lang="el-GR" altLang="el-GR" sz="2000" b="1" dirty="0">
                <a:latin typeface="Calibri" panose="020F0502020204030204" pitchFamily="34" charset="0"/>
              </a:rPr>
              <a:t>παρουσίαση</a:t>
            </a:r>
            <a:r>
              <a:rPr lang="el-GR" altLang="el-GR" sz="2000" b="1" dirty="0">
                <a:solidFill>
                  <a:srgbClr val="FF0000"/>
                </a:solidFill>
                <a:latin typeface="Calibri" panose="020F0502020204030204" pitchFamily="34" charset="0"/>
              </a:rPr>
              <a:t> (</a:t>
            </a:r>
            <a:r>
              <a:rPr lang="en-US" altLang="el-GR" sz="2000" b="1" dirty="0">
                <a:solidFill>
                  <a:srgbClr val="FF0000"/>
                </a:solidFill>
                <a:latin typeface="Calibri" panose="020F0502020204030204" pitchFamily="34" charset="0"/>
              </a:rPr>
              <a:t>representations</a:t>
            </a:r>
            <a:r>
              <a:rPr lang="el-GR" altLang="el-GR" sz="2000" b="1" dirty="0">
                <a:solidFill>
                  <a:srgbClr val="FF0000"/>
                </a:solidFill>
                <a:latin typeface="Calibri" panose="020F0502020204030204" pitchFamily="34" charset="0"/>
              </a:rPr>
              <a:t>)</a:t>
            </a:r>
            <a:endParaRPr lang="en-US" altLang="el-GR" sz="2000" b="1" dirty="0">
              <a:latin typeface="Calibri" panose="020F0502020204030204" pitchFamily="34" charset="0"/>
            </a:endParaRP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Σύνολο Εντολών (</a:t>
            </a:r>
            <a:r>
              <a:rPr lang="en-US" altLang="el-GR" sz="2000" b="1" dirty="0">
                <a:latin typeface="Calibri" panose="020F0502020204030204" pitchFamily="34" charset="0"/>
              </a:rPr>
              <a:t>Instruction Set</a:t>
            </a:r>
            <a:r>
              <a:rPr lang="el-GR" altLang="el-GR" sz="2000" b="1" dirty="0">
                <a:latin typeface="Calibri" panose="020F0502020204030204" pitchFamily="34" charset="0"/>
              </a:rPr>
              <a:t>)</a:t>
            </a:r>
            <a:r>
              <a:rPr lang="en-US" altLang="el-GR" sz="2000" b="1" dirty="0">
                <a:latin typeface="Calibri" panose="020F0502020204030204" pitchFamily="34" charset="0"/>
              </a:rPr>
              <a:t>:  </a:t>
            </a:r>
            <a:r>
              <a:rPr lang="el-GR" altLang="el-GR" sz="2000" b="1" dirty="0">
                <a:latin typeface="Calibri" panose="020F0502020204030204" pitchFamily="34" charset="0"/>
              </a:rPr>
              <a:t>Ποιες λειτουργίες προσδιορίζονται</a:t>
            </a:r>
            <a:endParaRPr lang="en-US" altLang="el-GR" sz="2000" b="1" dirty="0">
              <a:latin typeface="Calibri" panose="020F0502020204030204" pitchFamily="34" charset="0"/>
            </a:endParaRP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Μορφοποίηση και κωδικοποίηση Εντολών</a:t>
            </a:r>
            <a:endParaRPr lang="en-US" altLang="el-GR" sz="2000" b="1" dirty="0">
              <a:latin typeface="Calibri" panose="020F0502020204030204" pitchFamily="34" charset="0"/>
            </a:endParaRP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Τρόποι </a:t>
            </a:r>
            <a:r>
              <a:rPr lang="el-GR" altLang="el-GR" sz="2000" b="1" dirty="0" err="1">
                <a:latin typeface="Calibri" panose="020F0502020204030204" pitchFamily="34" charset="0"/>
              </a:rPr>
              <a:t>διευθυνσιοδότησης</a:t>
            </a:r>
            <a:r>
              <a:rPr lang="el-GR" altLang="el-GR" sz="2000" b="1" dirty="0">
                <a:latin typeface="Calibri" panose="020F0502020204030204" pitchFamily="34" charset="0"/>
              </a:rPr>
              <a:t> και προσπέλασης δεδομένων και εντολών</a:t>
            </a:r>
          </a:p>
          <a:p>
            <a:pPr lvl="1" eaLnBrk="1" hangingPunct="1">
              <a:lnSpc>
                <a:spcPct val="80000"/>
              </a:lnSpc>
              <a:buFontTx/>
              <a:buNone/>
            </a:pPr>
            <a:r>
              <a:rPr lang="en-US" altLang="el-GR" sz="2000" b="1" dirty="0">
                <a:latin typeface="Calibri" panose="020F0502020204030204" pitchFamily="34" charset="0"/>
              </a:rPr>
              <a:t> </a:t>
            </a:r>
            <a:r>
              <a:rPr lang="el-GR" altLang="el-GR" sz="2000" b="1" dirty="0">
                <a:latin typeface="Calibri" panose="020F0502020204030204" pitchFamily="34" charset="0"/>
              </a:rPr>
              <a:t>Χειρισμός Εξαιρέσεων</a:t>
            </a:r>
            <a:endParaRPr lang="en-US" altLang="el-GR" sz="2000" b="1" dirty="0">
              <a:latin typeface="Calibri" panose="020F0502020204030204" pitchFamily="34" charset="0"/>
            </a:endParaRPr>
          </a:p>
        </p:txBody>
      </p:sp>
      <p:sp>
        <p:nvSpPr>
          <p:cNvPr id="5" name="2 - Θέση αριθμού διαφάνειας">
            <a:extLst>
              <a:ext uri="{FF2B5EF4-FFF2-40B4-BE49-F238E27FC236}">
                <a16:creationId xmlns:a16="http://schemas.microsoft.com/office/drawing/2014/main" id="{5F447E83-5177-3F4A-A5E7-8D8205F3A8DE}"/>
              </a:ext>
            </a:extLst>
          </p:cNvPr>
          <p:cNvSpPr txBox="1">
            <a:spLocks/>
          </p:cNvSpPr>
          <p:nvPr/>
        </p:nvSpPr>
        <p:spPr bwMode="auto">
          <a:xfrm>
            <a:off x="3124200" y="6525344"/>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7F0E7680-5F3F-DC4A-87A4-DC57E0A0A863}" type="slidenum">
              <a:rPr lang="en-US" sz="1600">
                <a:latin typeface="Calibri" charset="0"/>
              </a:rPr>
              <a:pPr algn="ctr"/>
              <a:t>99</a:t>
            </a:fld>
            <a:endParaRPr lang="en-US" sz="1600" dirty="0">
              <a:latin typeface="Calibri"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9672</TotalTime>
  <Words>6817</Words>
  <Application>Microsoft Macintosh PowerPoint</Application>
  <PresentationFormat>On-screen Show (4:3)</PresentationFormat>
  <Paragraphs>1753</Paragraphs>
  <Slides>107</Slides>
  <Notes>59</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21" baseType="lpstr">
      <vt:lpstr>ＭＳ Ｐゴシック</vt:lpstr>
      <vt:lpstr>Arial</vt:lpstr>
      <vt:lpstr>Arial Black</vt:lpstr>
      <vt:lpstr>Calibri</vt:lpstr>
      <vt:lpstr>Comic Sans MS</vt:lpstr>
      <vt:lpstr>Symbol</vt:lpstr>
      <vt:lpstr>Tahoma</vt:lpstr>
      <vt:lpstr>Times</vt:lpstr>
      <vt:lpstr>Times New Roman</vt:lpstr>
      <vt:lpstr>Trebuchet MS</vt:lpstr>
      <vt:lpstr>Wingdings</vt:lpstr>
      <vt:lpstr>Default Design</vt:lpstr>
      <vt:lpstr>Chart</vt:lpstr>
      <vt:lpstr>Equation</vt:lpstr>
      <vt:lpstr> Αρχιτεκτονική Υπολογιστών  5ο εξάμηνο ΣΗΜΜΥ  Ακαδημαϊκό Έτος: 2019-20  Διονύσης Πνευματικάτος  pnevmati@cslab.ece.ntua.gr  http://www.cslab.ece.ntua.gr/courses/comparch/</vt:lpstr>
      <vt:lpstr>Τι είναι η «Αρχιτεκτονική Υπολογιστών»;</vt:lpstr>
      <vt:lpstr>Βιβλία μαθήματος</vt:lpstr>
      <vt:lpstr>Διδάσκοντες/Ώρες</vt:lpstr>
      <vt:lpstr>Εισαγωγή</vt:lpstr>
      <vt:lpstr>Τι σημαίνει “Computer”;</vt:lpstr>
      <vt:lpstr>PowerPoint Presentation</vt:lpstr>
      <vt:lpstr>PowerPoint Presentation</vt:lpstr>
      <vt:lpstr>PowerPoint Presentation</vt:lpstr>
      <vt:lpstr>PowerPoint Presentation</vt:lpstr>
      <vt:lpstr>…more tunnel vision from “Experts”</vt:lpstr>
      <vt:lpstr>Οι Γενιές των επεξεργαστών</vt:lpstr>
      <vt:lpstr>Οι Γενιές των μ-Επεξεργαστών</vt:lpstr>
      <vt:lpstr>UltraSPARC T2: Niagara-2 cpu</vt:lpstr>
      <vt:lpstr>Moore’s Law: Microprocessor Capacity</vt:lpstr>
      <vt:lpstr>PowerPoint Presentation</vt:lpstr>
      <vt:lpstr>PowerPoint Presentation</vt:lpstr>
      <vt:lpstr>Ρυθμός αύξησης Συχνότητας Ρολογιού</vt:lpstr>
      <vt:lpstr>PowerPoint Presentation</vt:lpstr>
      <vt:lpstr>PowerPoint Presentation</vt:lpstr>
      <vt:lpstr>Αύξηση της χωρητικότητας των VLSI Dynamic RAM Chips</vt:lpstr>
      <vt:lpstr>Ομοίως και για το χώρο αποθήκευσης</vt:lpstr>
      <vt:lpstr>PowerPoint Presentation</vt:lpstr>
      <vt:lpstr>PowerPoint Presentation</vt:lpstr>
      <vt:lpstr>PowerPoint Presentation</vt:lpstr>
      <vt:lpstr>PowerPoint Presentation</vt:lpstr>
      <vt:lpstr>PowerPoint Presentation</vt:lpstr>
      <vt:lpstr>PowerPoint Presentation</vt:lpstr>
      <vt:lpstr>Power Density Limits Serial Performance</vt:lpstr>
      <vt:lpstr>Η επανάσταση που συμβαίνει σήμερα</vt:lpstr>
      <vt:lpstr>Processor Performance</vt:lpstr>
      <vt:lpstr>Performance metrics: FLOPs &amp; MIPs</vt:lpstr>
      <vt:lpstr>Συνέδριο-Έκθεση ACM/IEEE Supercomputing</vt:lpstr>
      <vt:lpstr>PowerPoint Presentation</vt:lpstr>
      <vt:lpstr>PowerPoint Presentation</vt:lpstr>
      <vt:lpstr>TOP 500 29th List (June 2007): The TOP10</vt:lpstr>
      <vt:lpstr>TOP500 31th List (June 2008): The TOP10</vt:lpstr>
      <vt:lpstr>TOP500 37th List (June 2011): The TOP10</vt:lpstr>
      <vt:lpstr>PowerPoint Presentation</vt:lpstr>
      <vt:lpstr>PowerPoint Presentation</vt:lpstr>
      <vt:lpstr>PowerPoint Presentation</vt:lpstr>
      <vt:lpstr>PowerPoint Presentation</vt:lpstr>
      <vt:lpstr>PowerPoint Presentation</vt:lpstr>
      <vt:lpstr>PowerPoint Presentation</vt:lpstr>
      <vt:lpstr>Το Υπολογιστικό Μοντέλο Von-Neumann (1945)</vt:lpstr>
      <vt:lpstr>PowerPoint Presentation</vt:lpstr>
      <vt:lpstr>PowerPoint Presentation</vt:lpstr>
      <vt:lpstr>PowerPoint Presentation</vt:lpstr>
      <vt:lpstr>Συστατικά τυπικού Υπολογιστή</vt:lpstr>
      <vt:lpstr>Απλό Μοντέλο Υπολογιστή</vt:lpstr>
      <vt:lpstr>Computer System Components</vt:lpstr>
      <vt:lpstr>(Πιο+) Ρεαλιστικό Μοντέλο Υπολογιστή</vt:lpstr>
      <vt:lpstr>PowerPoint Presentation</vt:lpstr>
      <vt:lpstr>PowerPoint Presentation</vt:lpstr>
      <vt:lpstr>Αφαιρετική σκέψη (Abstraction)</vt:lpstr>
      <vt:lpstr>Οργάνωση της CPU</vt:lpstr>
      <vt:lpstr>Διάταξη ενός Τυπικού Μικροεπεξεργαστή:   The Intel  Pentium Classic</vt:lpstr>
      <vt:lpstr>PowerPoint Presentation</vt:lpstr>
      <vt:lpstr>Διάταξη ενός Τυπικού Μικροεπεξεργαστή :   The Intel  Pentium Classic</vt:lpstr>
      <vt:lpstr>PowerPoint Presentation</vt:lpstr>
      <vt:lpstr>AMD Barcelona 4 cpu cores per chip</vt:lpstr>
      <vt:lpstr>PowerPoint Presentation</vt:lpstr>
      <vt:lpstr>PowerPoint Presentation</vt:lpstr>
      <vt:lpstr>PowerPoint Presentation</vt:lpstr>
      <vt:lpstr>Επίπεδα κώδικα προγράμματος</vt:lpstr>
      <vt:lpstr>Ορισμός της απόδοσης</vt:lpstr>
      <vt:lpstr>Response time – Throughput</vt:lpstr>
      <vt:lpstr>Σχετική απόδοση</vt:lpstr>
      <vt:lpstr>Μέτρηση χρόνου εκτέλεσης</vt:lpstr>
      <vt:lpstr>Χρονισμός CPU (clocking)</vt:lpstr>
      <vt:lpstr>Χρόνος CPU (CPU time)</vt:lpstr>
      <vt:lpstr>Παράδειγμα χρόνου CPU</vt:lpstr>
      <vt:lpstr>Πλήθος εντολών και CPI</vt:lpstr>
      <vt:lpstr>Παράδειγμα CPI</vt:lpstr>
      <vt:lpstr>Το CPI με λεπτομέρεια</vt:lpstr>
      <vt:lpstr>Παράδειγμα CPI</vt:lpstr>
      <vt:lpstr>Σύνοψη της απόδοσης</vt:lpstr>
      <vt:lpstr>Οι τάσεις στην ηλεκτρική ισχύ</vt:lpstr>
      <vt:lpstr>Μείωση της ισχύος</vt:lpstr>
      <vt:lpstr>Ο ρόλος του Σχεδιαστή Υπολογιστών</vt:lpstr>
      <vt:lpstr>Κατασκευή ολοκληρωμένων</vt:lpstr>
      <vt:lpstr>AMD Opteron X2 Wafer</vt:lpstr>
      <vt:lpstr>Κόστος Ολοκληρωμένων</vt:lpstr>
      <vt:lpstr>Μετροπρογράμματα SPEC CPU</vt:lpstr>
      <vt:lpstr>CINT2006 για Opteron X4 2356</vt:lpstr>
      <vt:lpstr>Μετροπρογράμματα SPEC Power</vt:lpstr>
      <vt:lpstr>SPECpower_ssj2008 για X4</vt:lpstr>
      <vt:lpstr>Amdhal’s law</vt:lpstr>
      <vt:lpstr>Παγίδα: νόμος του Amdahl</vt:lpstr>
      <vt:lpstr>Πλάνη: Χαμηλή ισχύς αδράνειας</vt:lpstr>
      <vt:lpstr>Παγίδα: μέτρο απόδοσης MIPS</vt:lpstr>
      <vt:lpstr>Συμπερασματικές παρατηρήσεις</vt:lpstr>
      <vt:lpstr>Περιορισμοί από την Τεχνολογία</vt:lpstr>
      <vt:lpstr>Ιεραρχία της Αρχιτεκτονικής Υπολογιστών</vt:lpstr>
      <vt:lpstr>Μορφή προγράμματος σε κάθε επίπεδο</vt:lpstr>
      <vt:lpstr>Ιεραρχία του Σχεδιασμού Υπολογιστών</vt:lpstr>
      <vt:lpstr>Επεξεργασία του Instruction Set</vt:lpstr>
      <vt:lpstr>CPU Machine Instruction Execution Steps</vt:lpstr>
      <vt:lpstr>Instruction Set Architecture (ISA)</vt:lpstr>
      <vt:lpstr>Computer Instruction Sets</vt:lpstr>
      <vt:lpstr>Instruction Set Architecture (ISA)    Προδιαγραφή Απαιτήσεων (Specification Requirements)</vt:lpstr>
      <vt:lpstr>Τύποι Εντολών στο Instruction Set</vt:lpstr>
      <vt:lpstr>Παραδείγματα Εντολών μετακίνησης δεδομένων</vt:lpstr>
      <vt:lpstr>Παραδείγματα Εντολών ALU (πράξεις)</vt:lpstr>
      <vt:lpstr>Παραδείγματα Εντολών Διακλάδωσης</vt:lpstr>
      <vt:lpstr>Παράδειγμα Χρήσης Εντολών:  Top 10 Intel X86 Instructions</vt:lpstr>
      <vt:lpstr>Περίληψη</vt:lpstr>
    </vt:vector>
  </TitlesOfParts>
  <Company>cslab.ece.ntua.gr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2018-2019</dc:title>
  <dc:creator>nkoziris</dc:creator>
  <cp:lastModifiedBy>Dionisios Pnevmatikatos</cp:lastModifiedBy>
  <cp:revision>237</cp:revision>
  <dcterms:created xsi:type="dcterms:W3CDTF">1998-05-31T23:29:00Z</dcterms:created>
  <dcterms:modified xsi:type="dcterms:W3CDTF">2019-10-21T13:41:03Z</dcterms:modified>
</cp:coreProperties>
</file>