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60" r:id="rId1"/>
  </p:sldMasterIdLst>
  <p:notesMasterIdLst>
    <p:notesMasterId r:id="rId80"/>
  </p:notesMasterIdLst>
  <p:sldIdLst>
    <p:sldId id="314" r:id="rId2"/>
    <p:sldId id="315" r:id="rId3"/>
    <p:sldId id="316" r:id="rId4"/>
    <p:sldId id="317" r:id="rId5"/>
    <p:sldId id="318" r:id="rId6"/>
    <p:sldId id="319" r:id="rId7"/>
    <p:sldId id="320" r:id="rId8"/>
    <p:sldId id="323" r:id="rId9"/>
    <p:sldId id="325" r:id="rId10"/>
    <p:sldId id="327" r:id="rId11"/>
    <p:sldId id="328" r:id="rId12"/>
    <p:sldId id="329" r:id="rId13"/>
    <p:sldId id="334" r:id="rId14"/>
    <p:sldId id="335" r:id="rId15"/>
    <p:sldId id="337" r:id="rId16"/>
    <p:sldId id="339" r:id="rId17"/>
    <p:sldId id="340" r:id="rId18"/>
    <p:sldId id="341" r:id="rId19"/>
    <p:sldId id="342" r:id="rId20"/>
    <p:sldId id="450" r:id="rId21"/>
    <p:sldId id="451" r:id="rId22"/>
    <p:sldId id="452" r:id="rId23"/>
    <p:sldId id="453" r:id="rId24"/>
    <p:sldId id="454" r:id="rId25"/>
    <p:sldId id="455" r:id="rId26"/>
    <p:sldId id="456" r:id="rId27"/>
    <p:sldId id="457" r:id="rId28"/>
    <p:sldId id="458" r:id="rId29"/>
    <p:sldId id="459" r:id="rId30"/>
    <p:sldId id="460" r:id="rId31"/>
    <p:sldId id="461" r:id="rId32"/>
    <p:sldId id="462" r:id="rId33"/>
    <p:sldId id="463" r:id="rId34"/>
    <p:sldId id="464" r:id="rId35"/>
    <p:sldId id="465" r:id="rId36"/>
    <p:sldId id="466" r:id="rId37"/>
    <p:sldId id="467" r:id="rId38"/>
    <p:sldId id="468" r:id="rId39"/>
    <p:sldId id="469" r:id="rId40"/>
    <p:sldId id="470" r:id="rId41"/>
    <p:sldId id="471" r:id="rId42"/>
    <p:sldId id="472" r:id="rId43"/>
    <p:sldId id="473" r:id="rId44"/>
    <p:sldId id="474" r:id="rId45"/>
    <p:sldId id="475" r:id="rId46"/>
    <p:sldId id="476" r:id="rId47"/>
    <p:sldId id="477" r:id="rId48"/>
    <p:sldId id="478" r:id="rId49"/>
    <p:sldId id="479" r:id="rId50"/>
    <p:sldId id="480" r:id="rId51"/>
    <p:sldId id="481" r:id="rId52"/>
    <p:sldId id="482" r:id="rId53"/>
    <p:sldId id="483" r:id="rId54"/>
    <p:sldId id="343" r:id="rId55"/>
    <p:sldId id="344" r:id="rId56"/>
    <p:sldId id="345" r:id="rId57"/>
    <p:sldId id="346" r:id="rId58"/>
    <p:sldId id="364" r:id="rId59"/>
    <p:sldId id="365" r:id="rId60"/>
    <p:sldId id="386" r:id="rId61"/>
    <p:sldId id="387" r:id="rId62"/>
    <p:sldId id="484" r:id="rId63"/>
    <p:sldId id="388" r:id="rId64"/>
    <p:sldId id="397" r:id="rId65"/>
    <p:sldId id="398" r:id="rId66"/>
    <p:sldId id="399" r:id="rId67"/>
    <p:sldId id="400" r:id="rId68"/>
    <p:sldId id="401" r:id="rId69"/>
    <p:sldId id="411" r:id="rId70"/>
    <p:sldId id="412" r:id="rId71"/>
    <p:sldId id="413" r:id="rId72"/>
    <p:sldId id="414" r:id="rId73"/>
    <p:sldId id="485" r:id="rId74"/>
    <p:sldId id="415" r:id="rId75"/>
    <p:sldId id="486" r:id="rId76"/>
    <p:sldId id="487" r:id="rId77"/>
    <p:sldId id="488" r:id="rId78"/>
    <p:sldId id="489" r:id="rId79"/>
  </p:sldIdLst>
  <p:sldSz cx="9907588" cy="6858000"/>
  <p:notesSz cx="9752013" cy="6854825"/>
  <p:defaultTextStyle>
    <a:defPPr>
      <a:defRPr lang="en-GB"/>
    </a:defPPr>
    <a:lvl1pPr algn="l" defTabSz="449263" rtl="0" fontAlgn="base">
      <a:lnSpc>
        <a:spcPct val="80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+mn-ea"/>
        <a:cs typeface="+mn-cs"/>
      </a:defRPr>
    </a:lvl1pPr>
    <a:lvl2pPr marL="457200" algn="l" defTabSz="449263" rtl="0" fontAlgn="base">
      <a:lnSpc>
        <a:spcPct val="80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+mn-ea"/>
        <a:cs typeface="+mn-cs"/>
      </a:defRPr>
    </a:lvl2pPr>
    <a:lvl3pPr marL="914400" algn="l" defTabSz="449263" rtl="0" fontAlgn="base">
      <a:lnSpc>
        <a:spcPct val="80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+mn-ea"/>
        <a:cs typeface="+mn-cs"/>
      </a:defRPr>
    </a:lvl3pPr>
    <a:lvl4pPr marL="1371600" algn="l" defTabSz="449263" rtl="0" fontAlgn="base">
      <a:lnSpc>
        <a:spcPct val="80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+mn-ea"/>
        <a:cs typeface="+mn-cs"/>
      </a:defRPr>
    </a:lvl4pPr>
    <a:lvl5pPr marL="1828800" algn="l" defTabSz="449263" rtl="0" fontAlgn="base">
      <a:lnSpc>
        <a:spcPct val="80000"/>
      </a:lnSpc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8" charset="0"/>
      <a:defRPr sz="2400" kern="1200">
        <a:solidFill>
          <a:schemeClr val="bg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bg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113" d="100"/>
          <a:sy n="113" d="100"/>
        </p:scale>
        <p:origin x="-1038" y="-108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  <p:sldLst>
      <p:sld r:id="rId1" collapse="1"/>
      <p:sld r:id="rId2" collapse="1"/>
      <p:sld r:id="rId3" collapse="1"/>
      <p:sld r:id="rId4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_rels/viewProps.xml.rels><?xml version="1.0" encoding="UTF-8" standalone="yes"?>
<Relationships xmlns="http://schemas.openxmlformats.org/package/2006/relationships"><Relationship Id="rId3" Type="http://schemas.openxmlformats.org/officeDocument/2006/relationships/slide" Target="slides/slide77.xml"/><Relationship Id="rId2" Type="http://schemas.openxmlformats.org/officeDocument/2006/relationships/slide" Target="slides/slide76.xml"/><Relationship Id="rId1" Type="http://schemas.openxmlformats.org/officeDocument/2006/relationships/slide" Target="slides/slide75.xml"/><Relationship Id="rId4" Type="http://schemas.openxmlformats.org/officeDocument/2006/relationships/slide" Target="slides/slide7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AutoShape 1"/>
          <p:cNvSpPr>
            <a:spLocks noChangeArrowheads="1"/>
          </p:cNvSpPr>
          <p:nvPr/>
        </p:nvSpPr>
        <p:spPr bwMode="auto">
          <a:xfrm>
            <a:off x="0" y="0"/>
            <a:ext cx="9752013" cy="68548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36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buFont typeface="Times New Roman" pitchFamily="16" charset="0"/>
              <a:buNone/>
              <a:defRPr/>
            </a:pPr>
            <a:endParaRPr lang="el-GR">
              <a:latin typeface="Times New Roman" pitchFamily="16" charset="0"/>
            </a:endParaRPr>
          </a:p>
        </p:txBody>
      </p:sp>
      <p:sp>
        <p:nvSpPr>
          <p:cNvPr id="2050" name="AutoShape 2"/>
          <p:cNvSpPr>
            <a:spLocks noChangeArrowheads="1"/>
          </p:cNvSpPr>
          <p:nvPr/>
        </p:nvSpPr>
        <p:spPr bwMode="auto">
          <a:xfrm>
            <a:off x="0" y="0"/>
            <a:ext cx="9752013" cy="68548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Font typeface="Times New Roman" pitchFamily="16" charset="0"/>
              <a:buNone/>
              <a:defRPr/>
            </a:pPr>
            <a:endParaRPr lang="el-GR">
              <a:latin typeface="Times New Roman" pitchFamily="16" charset="0"/>
            </a:endParaRPr>
          </a:p>
        </p:txBody>
      </p:sp>
      <p:sp>
        <p:nvSpPr>
          <p:cNvPr id="2051" name="AutoShape 3"/>
          <p:cNvSpPr>
            <a:spLocks noChangeArrowheads="1"/>
          </p:cNvSpPr>
          <p:nvPr/>
        </p:nvSpPr>
        <p:spPr bwMode="auto">
          <a:xfrm>
            <a:off x="0" y="0"/>
            <a:ext cx="9752013" cy="68548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Font typeface="Times New Roman" pitchFamily="16" charset="0"/>
              <a:buNone/>
              <a:defRPr/>
            </a:pPr>
            <a:endParaRPr lang="el-GR">
              <a:latin typeface="Times New Roman" pitchFamily="16" charset="0"/>
            </a:endParaRPr>
          </a:p>
        </p:txBody>
      </p:sp>
      <p:sp>
        <p:nvSpPr>
          <p:cNvPr id="2052" name="Rectangle 4"/>
          <p:cNvSpPr>
            <a:spLocks noGrp="1" noChangeArrowheads="1"/>
          </p:cNvSpPr>
          <p:nvPr>
            <p:ph type="hdr"/>
          </p:nvPr>
        </p:nvSpPr>
        <p:spPr bwMode="auto">
          <a:xfrm>
            <a:off x="0" y="0"/>
            <a:ext cx="4221163" cy="33813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1800" tIns="46080" rIns="91800" bIns="4608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buFont typeface="Times New Roman" pitchFamily="16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itchFamily="16" charset="0"/>
                <a:cs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dt"/>
          </p:nvPr>
        </p:nvSpPr>
        <p:spPr bwMode="auto">
          <a:xfrm>
            <a:off x="5522913" y="0"/>
            <a:ext cx="4221162" cy="33813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1800" tIns="46080" rIns="91800" bIns="4608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buFont typeface="Times New Roman" pitchFamily="16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itchFamily="16" charset="0"/>
                <a:cs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4215" name="Rectangle 6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3021013" y="515938"/>
            <a:ext cx="3705225" cy="2563812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55" name="Rectangle 7"/>
          <p:cNvSpPr>
            <a:spLocks noGrp="1" noChangeArrowheads="1"/>
          </p:cNvSpPr>
          <p:nvPr>
            <p:ph type="body"/>
          </p:nvPr>
        </p:nvSpPr>
        <p:spPr bwMode="auto">
          <a:xfrm>
            <a:off x="974725" y="3255963"/>
            <a:ext cx="7796213" cy="307816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1800" tIns="46080" rIns="91800" bIns="46080" numCol="1" anchor="t" anchorCtr="0" compatLnSpc="1">
            <a:prstTxWarp prst="textNoShape">
              <a:avLst/>
            </a:prstTxWarp>
          </a:bodyPr>
          <a:lstStyle/>
          <a:p>
            <a:pPr lvl="0"/>
            <a:endParaRPr lang="el-GR" noProof="0" smtClean="0"/>
          </a:p>
        </p:txBody>
      </p:sp>
      <p:sp>
        <p:nvSpPr>
          <p:cNvPr id="2056" name="Rectangle 8"/>
          <p:cNvSpPr>
            <a:spLocks noGrp="1" noChangeArrowheads="1"/>
          </p:cNvSpPr>
          <p:nvPr>
            <p:ph type="ftr"/>
          </p:nvPr>
        </p:nvSpPr>
        <p:spPr bwMode="auto">
          <a:xfrm>
            <a:off x="0" y="6508750"/>
            <a:ext cx="4221163" cy="33813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1800" tIns="46080" rIns="91800" bIns="46080" numCol="1" anchor="b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buFont typeface="Times New Roman" pitchFamily="16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itchFamily="16" charset="0"/>
                <a:cs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2057" name="Rectangle 9"/>
          <p:cNvSpPr>
            <a:spLocks noGrp="1" noChangeArrowheads="1"/>
          </p:cNvSpPr>
          <p:nvPr>
            <p:ph type="sldNum"/>
          </p:nvPr>
        </p:nvSpPr>
        <p:spPr bwMode="auto">
          <a:xfrm>
            <a:off x="5522913" y="6508750"/>
            <a:ext cx="4221162" cy="338138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vert="horz" wrap="square" lIns="91800" tIns="46080" rIns="91800" bIns="46080" numCol="1" anchor="b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buFont typeface="Times New Roman" pitchFamily="16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itchFamily="16" charset="0"/>
                <a:cs typeface="Arial" charset="0"/>
              </a:defRPr>
            </a:lvl1pPr>
          </a:lstStyle>
          <a:p>
            <a:pPr>
              <a:defRPr/>
            </a:pPr>
            <a:fld id="{280A6ABF-1B4C-4B40-95C6-ACFBE9AE962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712643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>
              <a:defRPr/>
            </a:pPr>
            <a:fld id="{280A6ABF-1B4C-4B40-95C6-ACFBE9AE9629}" type="slidenum">
              <a:rPr lang="en-GB" smtClean="0"/>
              <a:pPr>
                <a:defRPr/>
              </a:pPr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5978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>
              <a:defRPr/>
            </a:pPr>
            <a:fld id="{280A6ABF-1B4C-4B40-95C6-ACFBE9AE9629}" type="slidenum">
              <a:rPr lang="en-GB" smtClean="0"/>
              <a:pPr>
                <a:defRPr/>
              </a:pPr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227442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15418A1-4D2B-4E10-8CAC-F54A02CF609D}" type="slidenum">
              <a:rPr lang="el-GR" smtClean="0"/>
              <a:pPr>
                <a:defRPr/>
              </a:pPr>
              <a:t>52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3342143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15418A1-4D2B-4E10-8CAC-F54A02CF609D}" type="slidenum">
              <a:rPr lang="el-GR" smtClean="0"/>
              <a:pPr>
                <a:defRPr/>
              </a:pPr>
              <a:t>53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33421437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hdr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AU" smtClean="0">
                <a:latin typeface="Times New Roman" pitchFamily="18" charset="0"/>
              </a:rPr>
              <a:t>Morgan Kaufmann Publishers</a:t>
            </a:r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9E647112-F9B2-4ABE-9DC2-32974FB2CB0F}" type="datetime3">
              <a:rPr lang="en-AU">
                <a:latin typeface="Times New Roman" pitchFamily="18" charset="0"/>
              </a:rPr>
              <a:pPr/>
              <a:t>16 December, 2019</a:t>
            </a:fld>
            <a:endParaRPr lang="en-AU">
              <a:latin typeface="Times New Roman" pitchFamily="18" charset="0"/>
            </a:endParaRPr>
          </a:p>
        </p:txBody>
      </p:sp>
      <p:sp>
        <p:nvSpPr>
          <p:cNvPr id="57348" name="Rectangle 6"/>
          <p:cNvSpPr>
            <a:spLocks noGrp="1" noChangeArrowheads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AU" smtClean="0">
                <a:latin typeface="Times New Roman" pitchFamily="18" charset="0"/>
              </a:rPr>
              <a:t>Chapter 3 — Arithmetic for Computers</a:t>
            </a:r>
          </a:p>
        </p:txBody>
      </p:sp>
      <p:sp>
        <p:nvSpPr>
          <p:cNvPr id="573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22E6F2B4-A61A-4685-A937-C60D2E19C09F}" type="slidenum">
              <a:rPr lang="en-AU">
                <a:latin typeface="Times New Roman" pitchFamily="18" charset="0"/>
              </a:rPr>
              <a:pPr/>
              <a:t>75</a:t>
            </a:fld>
            <a:endParaRPr lang="en-AU">
              <a:latin typeface="Times New Roman" pitchFamily="18" charset="0"/>
            </a:endParaRPr>
          </a:p>
        </p:txBody>
      </p:sp>
      <p:sp>
        <p:nvSpPr>
          <p:cNvPr id="573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l-GR" smtClean="0"/>
          </a:p>
        </p:txBody>
      </p:sp>
    </p:spTree>
    <p:extLst>
      <p:ext uri="{BB962C8B-B14F-4D97-AF65-F5344CB8AC3E}">
        <p14:creationId xmlns:p14="http://schemas.microsoft.com/office/powerpoint/2010/main" val="323263871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hdr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AU" smtClean="0">
                <a:latin typeface="Times New Roman" pitchFamily="18" charset="0"/>
              </a:rPr>
              <a:t>Morgan Kaufmann Publishers</a:t>
            </a:r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9E647112-F9B2-4ABE-9DC2-32974FB2CB0F}" type="datetime3">
              <a:rPr lang="en-AU">
                <a:latin typeface="Times New Roman" pitchFamily="18" charset="0"/>
              </a:rPr>
              <a:pPr/>
              <a:t>16 December, 2019</a:t>
            </a:fld>
            <a:endParaRPr lang="en-AU">
              <a:latin typeface="Times New Roman" pitchFamily="18" charset="0"/>
            </a:endParaRPr>
          </a:p>
        </p:txBody>
      </p:sp>
      <p:sp>
        <p:nvSpPr>
          <p:cNvPr id="57348" name="Rectangle 6"/>
          <p:cNvSpPr>
            <a:spLocks noGrp="1" noChangeArrowheads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AU" smtClean="0">
                <a:latin typeface="Times New Roman" pitchFamily="18" charset="0"/>
              </a:rPr>
              <a:t>Chapter 3 — Arithmetic for Computers</a:t>
            </a:r>
          </a:p>
        </p:txBody>
      </p:sp>
      <p:sp>
        <p:nvSpPr>
          <p:cNvPr id="573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22E6F2B4-A61A-4685-A937-C60D2E19C09F}" type="slidenum">
              <a:rPr lang="en-AU">
                <a:latin typeface="Times New Roman" pitchFamily="18" charset="0"/>
              </a:rPr>
              <a:pPr/>
              <a:t>76</a:t>
            </a:fld>
            <a:endParaRPr lang="en-AU">
              <a:latin typeface="Times New Roman" pitchFamily="18" charset="0"/>
            </a:endParaRPr>
          </a:p>
        </p:txBody>
      </p:sp>
      <p:sp>
        <p:nvSpPr>
          <p:cNvPr id="573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l-GR" smtClean="0"/>
          </a:p>
        </p:txBody>
      </p:sp>
    </p:spTree>
    <p:extLst>
      <p:ext uri="{BB962C8B-B14F-4D97-AF65-F5344CB8AC3E}">
        <p14:creationId xmlns:p14="http://schemas.microsoft.com/office/powerpoint/2010/main" val="14003515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hdr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AU" smtClean="0">
                <a:latin typeface="Times New Roman" pitchFamily="18" charset="0"/>
              </a:rPr>
              <a:t>Morgan Kaufmann Publishers</a:t>
            </a:r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9E647112-F9B2-4ABE-9DC2-32974FB2CB0F}" type="datetime3">
              <a:rPr lang="en-AU">
                <a:latin typeface="Times New Roman" pitchFamily="18" charset="0"/>
              </a:rPr>
              <a:pPr/>
              <a:t>16 December, 2019</a:t>
            </a:fld>
            <a:endParaRPr lang="en-AU">
              <a:latin typeface="Times New Roman" pitchFamily="18" charset="0"/>
            </a:endParaRPr>
          </a:p>
        </p:txBody>
      </p:sp>
      <p:sp>
        <p:nvSpPr>
          <p:cNvPr id="57348" name="Rectangle 6"/>
          <p:cNvSpPr>
            <a:spLocks noGrp="1" noChangeArrowheads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AU" smtClean="0">
                <a:latin typeface="Times New Roman" pitchFamily="18" charset="0"/>
              </a:rPr>
              <a:t>Chapter 3 — Arithmetic for Computers</a:t>
            </a:r>
          </a:p>
        </p:txBody>
      </p:sp>
      <p:sp>
        <p:nvSpPr>
          <p:cNvPr id="573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22E6F2B4-A61A-4685-A937-C60D2E19C09F}" type="slidenum">
              <a:rPr lang="en-AU">
                <a:latin typeface="Times New Roman" pitchFamily="18" charset="0"/>
              </a:rPr>
              <a:pPr/>
              <a:t>77</a:t>
            </a:fld>
            <a:endParaRPr lang="en-AU">
              <a:latin typeface="Times New Roman" pitchFamily="18" charset="0"/>
            </a:endParaRPr>
          </a:p>
        </p:txBody>
      </p:sp>
      <p:sp>
        <p:nvSpPr>
          <p:cNvPr id="573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l-GR" smtClean="0"/>
          </a:p>
        </p:txBody>
      </p:sp>
    </p:spTree>
    <p:extLst>
      <p:ext uri="{BB962C8B-B14F-4D97-AF65-F5344CB8AC3E}">
        <p14:creationId xmlns:p14="http://schemas.microsoft.com/office/powerpoint/2010/main" val="38233438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hdr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AU" smtClean="0">
                <a:latin typeface="Times New Roman" pitchFamily="18" charset="0"/>
              </a:rPr>
              <a:t>Morgan Kaufmann Publishers</a:t>
            </a:r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9E647112-F9B2-4ABE-9DC2-32974FB2CB0F}" type="datetime3">
              <a:rPr lang="en-AU">
                <a:latin typeface="Times New Roman" pitchFamily="18" charset="0"/>
              </a:rPr>
              <a:pPr/>
              <a:t>16 December, 2019</a:t>
            </a:fld>
            <a:endParaRPr lang="en-AU">
              <a:latin typeface="Times New Roman" pitchFamily="18" charset="0"/>
            </a:endParaRPr>
          </a:p>
        </p:txBody>
      </p:sp>
      <p:sp>
        <p:nvSpPr>
          <p:cNvPr id="57348" name="Rectangle 6"/>
          <p:cNvSpPr>
            <a:spLocks noGrp="1" noChangeArrowheads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AU" smtClean="0">
                <a:latin typeface="Times New Roman" pitchFamily="18" charset="0"/>
              </a:rPr>
              <a:t>Chapter 3 — Arithmetic for Computers</a:t>
            </a:r>
          </a:p>
        </p:txBody>
      </p:sp>
      <p:sp>
        <p:nvSpPr>
          <p:cNvPr id="573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995">
              <a:defRPr>
                <a:solidFill>
                  <a:schemeClr val="tx1"/>
                </a:solidFill>
                <a:latin typeface="Arial" charset="0"/>
              </a:defRPr>
            </a:lvl1pPr>
            <a:lvl2pPr marL="706991" indent="-271920" defTabSz="919995">
              <a:defRPr>
                <a:solidFill>
                  <a:schemeClr val="tx1"/>
                </a:solidFill>
                <a:latin typeface="Arial" charset="0"/>
              </a:defRPr>
            </a:lvl2pPr>
            <a:lvl3pPr marL="1087679" indent="-217536" defTabSz="919995">
              <a:defRPr>
                <a:solidFill>
                  <a:schemeClr val="tx1"/>
                </a:solidFill>
                <a:latin typeface="Arial" charset="0"/>
              </a:defRPr>
            </a:lvl3pPr>
            <a:lvl4pPr marL="1522750" indent="-217536" defTabSz="919995">
              <a:defRPr>
                <a:solidFill>
                  <a:schemeClr val="tx1"/>
                </a:solidFill>
                <a:latin typeface="Arial" charset="0"/>
              </a:defRPr>
            </a:lvl4pPr>
            <a:lvl5pPr marL="1957822" indent="-217536" defTabSz="919995">
              <a:defRPr>
                <a:solidFill>
                  <a:schemeClr val="tx1"/>
                </a:solidFill>
                <a:latin typeface="Arial" charset="0"/>
              </a:defRPr>
            </a:lvl5pPr>
            <a:lvl6pPr marL="2392893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27965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263036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698108" indent="-217536" defTabSz="91999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22E6F2B4-A61A-4685-A937-C60D2E19C09F}" type="slidenum">
              <a:rPr lang="en-AU">
                <a:latin typeface="Times New Roman" pitchFamily="18" charset="0"/>
              </a:rPr>
              <a:pPr/>
              <a:t>78</a:t>
            </a:fld>
            <a:endParaRPr lang="en-AU">
              <a:latin typeface="Times New Roman" pitchFamily="18" charset="0"/>
            </a:endParaRPr>
          </a:p>
        </p:txBody>
      </p:sp>
      <p:sp>
        <p:nvSpPr>
          <p:cNvPr id="573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l-GR" smtClean="0"/>
          </a:p>
        </p:txBody>
      </p:sp>
    </p:spTree>
    <p:extLst>
      <p:ext uri="{BB962C8B-B14F-4D97-AF65-F5344CB8AC3E}">
        <p14:creationId xmlns:p14="http://schemas.microsoft.com/office/powerpoint/2010/main" val="21505767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3069" y="2130426"/>
            <a:ext cx="842145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86138" y="3886200"/>
            <a:ext cx="6935312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l-GR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9BC70-17A4-4F7E-9F17-6F742228B9B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66460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11"/>
          <p:cNvCxnSpPr/>
          <p:nvPr/>
        </p:nvCxnSpPr>
        <p:spPr bwMode="auto">
          <a:xfrm>
            <a:off x="0" y="785813"/>
            <a:ext cx="9907588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-71462"/>
            <a:ext cx="8916988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81A0-AA7E-4BC1-8717-728BF85B646F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199620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183001" y="274639"/>
            <a:ext cx="2229207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95380" y="274639"/>
            <a:ext cx="6522495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731A51-D4E1-4C88-B802-314DDE6151D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1472660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Τίτλος, Κείμενο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43069" y="609600"/>
            <a:ext cx="842145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sz="half" idx="1"/>
          </p:nvPr>
        </p:nvSpPr>
        <p:spPr>
          <a:xfrm>
            <a:off x="743069" y="1981200"/>
            <a:ext cx="4128162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5036357" y="1981200"/>
            <a:ext cx="4128162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5" name="Rectangle 11"/>
          <p:cNvSpPr>
            <a:spLocks noGrp="1" noChangeArrowheads="1"/>
          </p:cNvSpPr>
          <p:nvPr>
            <p:ph type="dt" sz="half" idx="10"/>
          </p:nvPr>
        </p:nvSpPr>
        <p:spPr>
          <a:xfrm>
            <a:off x="742950" y="6248400"/>
            <a:ext cx="2063750" cy="457200"/>
          </a:xfrm>
          <a:prstGeom prst="rect">
            <a:avLst/>
          </a:prstGeom>
        </p:spPr>
        <p:txBody>
          <a:bodyPr/>
          <a:lstStyle>
            <a:lvl1pPr>
              <a:buFont typeface="Times New Roman" pitchFamily="16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F62F50-E0B9-48F9-88DC-0B26767944C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4933548"/>
      </p:ext>
    </p:extLst>
  </p:cSld>
  <p:clrMapOvr>
    <a:masterClrMapping/>
  </p:clrMapOvr>
  <p:hf hd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Τίτλος και Πίνακ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43069" y="609600"/>
            <a:ext cx="842145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2 - Θέση πίνακα"/>
          <p:cNvSpPr>
            <a:spLocks noGrp="1"/>
          </p:cNvSpPr>
          <p:nvPr>
            <p:ph type="tbl" idx="1"/>
          </p:nvPr>
        </p:nvSpPr>
        <p:spPr>
          <a:xfrm>
            <a:off x="743069" y="1981200"/>
            <a:ext cx="8421450" cy="4114800"/>
          </a:xfrm>
        </p:spPr>
        <p:txBody>
          <a:bodyPr/>
          <a:lstStyle/>
          <a:p>
            <a:pPr lvl="0"/>
            <a:r>
              <a:rPr lang="en-US" noProof="0" smtClean="0"/>
              <a:t>Click icon to add table</a:t>
            </a:r>
            <a:endParaRPr lang="el-GR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742950" y="6248400"/>
            <a:ext cx="2063750" cy="457200"/>
          </a:xfrm>
          <a:prstGeom prst="rect">
            <a:avLst/>
          </a:prstGeom>
        </p:spPr>
        <p:txBody>
          <a:bodyPr/>
          <a:lstStyle>
            <a:lvl1pPr>
              <a:buFont typeface="Times New Roman" pitchFamily="16" charset="0"/>
              <a:buNone/>
              <a:defRPr>
                <a:latin typeface="Times New Roman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3998B2-AF52-4B55-88B1-061BCD9DE50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1064162"/>
      </p:ext>
    </p:extLst>
  </p:cSld>
  <p:clrMapOvr>
    <a:masterClrMapping/>
  </p:clrMapOvr>
  <p:hf hd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pyrforos_transparen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9775" y="6092825"/>
            <a:ext cx="776288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Straight Connector 12"/>
          <p:cNvCxnSpPr/>
          <p:nvPr/>
        </p:nvCxnSpPr>
        <p:spPr bwMode="auto">
          <a:xfrm>
            <a:off x="9210675" y="6524625"/>
            <a:ext cx="696913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19" descr="cslab_logo_transparen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2838" y="6235700"/>
            <a:ext cx="2011362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" name="Straight Connector 14"/>
          <p:cNvCxnSpPr/>
          <p:nvPr/>
        </p:nvCxnSpPr>
        <p:spPr bwMode="auto">
          <a:xfrm>
            <a:off x="0" y="6524625"/>
            <a:ext cx="6037263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Date Placeholder 7"/>
          <p:cNvSpPr txBox="1">
            <a:spLocks/>
          </p:cNvSpPr>
          <p:nvPr/>
        </p:nvSpPr>
        <p:spPr>
          <a:xfrm>
            <a:off x="117475" y="6569075"/>
            <a:ext cx="1092200" cy="288925"/>
          </a:xfrm>
          <a:prstGeom prst="rect">
            <a:avLst/>
          </a:prstGeom>
        </p:spPr>
        <p:txBody>
          <a:bodyPr anchor="ctr"/>
          <a:lstStyle/>
          <a:p>
            <a:pPr>
              <a:buFont typeface="Times New Roman" pitchFamily="16" charset="0"/>
              <a:buNone/>
              <a:defRPr/>
            </a:pPr>
            <a:endParaRPr lang="el-GR" sz="1000" dirty="0">
              <a:latin typeface="Calibri" pitchFamily="34" charset="0"/>
            </a:endParaRPr>
          </a:p>
        </p:txBody>
      </p:sp>
      <p:cxnSp>
        <p:nvCxnSpPr>
          <p:cNvPr id="9" name="Straight Connector 16"/>
          <p:cNvCxnSpPr/>
          <p:nvPr/>
        </p:nvCxnSpPr>
        <p:spPr bwMode="auto">
          <a:xfrm>
            <a:off x="0" y="785813"/>
            <a:ext cx="9907588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-71462"/>
            <a:ext cx="8916988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7FB7BB-511A-46A2-BEF3-F883575E923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15580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631" y="4406901"/>
            <a:ext cx="842145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2631" y="2906713"/>
            <a:ext cx="842145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C4D776-BFC8-4D3B-947F-75BA871989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82820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11"/>
          <p:cNvCxnSpPr/>
          <p:nvPr/>
        </p:nvCxnSpPr>
        <p:spPr bwMode="auto">
          <a:xfrm>
            <a:off x="0" y="785813"/>
            <a:ext cx="9907588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-71462"/>
            <a:ext cx="8916988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95380" y="1600201"/>
            <a:ext cx="43758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6357" y="1600201"/>
            <a:ext cx="43758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DD66A-1CD7-48ED-A1E8-832650A2E11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16211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11"/>
          <p:cNvCxnSpPr/>
          <p:nvPr/>
        </p:nvCxnSpPr>
        <p:spPr bwMode="auto">
          <a:xfrm>
            <a:off x="0" y="785813"/>
            <a:ext cx="9907588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-71462"/>
            <a:ext cx="8916988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79" y="1535113"/>
            <a:ext cx="437757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79" y="2174875"/>
            <a:ext cx="437757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917" y="1535113"/>
            <a:ext cx="437929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917" y="2174875"/>
            <a:ext cx="437929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6FC9F4-87C1-4301-802E-A150386D48F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32515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11"/>
          <p:cNvCxnSpPr/>
          <p:nvPr/>
        </p:nvCxnSpPr>
        <p:spPr bwMode="auto">
          <a:xfrm>
            <a:off x="0" y="785813"/>
            <a:ext cx="9907588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-71462"/>
            <a:ext cx="8916988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EB32B32-CBFF-4CDB-9B43-19C631A4098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416940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1"/>
          <p:cNvCxnSpPr/>
          <p:nvPr/>
        </p:nvCxnSpPr>
        <p:spPr bwMode="auto">
          <a:xfrm>
            <a:off x="0" y="785813"/>
            <a:ext cx="9907588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AB4ADE-8F4D-4A20-BB3D-A8E5889ACBC1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0436093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80" y="273050"/>
            <a:ext cx="3259528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73592" y="273051"/>
            <a:ext cx="553861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5380" y="1435101"/>
            <a:ext cx="3259528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77446B-3F19-4B2F-AA47-64B91F7D3D8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867188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1956" y="4800600"/>
            <a:ext cx="594455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l-GR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41956" y="612775"/>
            <a:ext cx="5944553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l-GR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1956" y="5367338"/>
            <a:ext cx="594455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24F902-BC7B-4ED5-800F-A924EFD5D92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091872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698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  <a:endParaRPr lang="el-GR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6988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l-GR" smtClean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572375" y="6500813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buFont typeface="Times New Roman" pitchFamily="16" charset="0"/>
              <a:buNone/>
              <a:defRPr sz="1200">
                <a:solidFill>
                  <a:schemeClr val="tx1">
                    <a:tint val="75000"/>
                  </a:schemeClr>
                </a:solidFill>
                <a:latin typeface="Times New Roman" charset="0"/>
              </a:defRPr>
            </a:lvl1pPr>
          </a:lstStyle>
          <a:p>
            <a:pPr>
              <a:defRPr/>
            </a:pPr>
            <a:fld id="{9063110D-49EC-4C6E-B5BC-AC54ECD00788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pic>
        <p:nvPicPr>
          <p:cNvPr id="1029" name="Picture 4" descr="pyrforos_transparent.png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9775" y="6092825"/>
            <a:ext cx="776288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" name="Straight Connector 7"/>
          <p:cNvCxnSpPr/>
          <p:nvPr/>
        </p:nvCxnSpPr>
        <p:spPr bwMode="auto">
          <a:xfrm>
            <a:off x="9210675" y="6524625"/>
            <a:ext cx="696913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1" name="Picture 19" descr="cslab_logo_transparent.png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2838" y="6235700"/>
            <a:ext cx="2011362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Straight Connector 9"/>
          <p:cNvCxnSpPr/>
          <p:nvPr/>
        </p:nvCxnSpPr>
        <p:spPr bwMode="auto">
          <a:xfrm>
            <a:off x="0" y="6524625"/>
            <a:ext cx="6037263" cy="0"/>
          </a:xfrm>
          <a:prstGeom prst="line">
            <a:avLst/>
          </a:prstGeom>
          <a:ln w="38100" cmpd="sng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Date Placeholder 7"/>
          <p:cNvSpPr txBox="1">
            <a:spLocks/>
          </p:cNvSpPr>
          <p:nvPr/>
        </p:nvSpPr>
        <p:spPr>
          <a:xfrm>
            <a:off x="117475" y="6569075"/>
            <a:ext cx="1092200" cy="288925"/>
          </a:xfrm>
          <a:prstGeom prst="rect">
            <a:avLst/>
          </a:prstGeom>
        </p:spPr>
        <p:txBody>
          <a:bodyPr/>
          <a:lstStyle/>
          <a:p>
            <a:pPr>
              <a:buFont typeface="Times New Roman" pitchFamily="16" charset="0"/>
              <a:buNone/>
              <a:defRPr/>
            </a:pPr>
            <a:fld id="{9DF491CB-8FF0-4AD7-BD19-72FD185E7947}" type="datetime1">
              <a:rPr lang="el-GR" sz="1000">
                <a:latin typeface="Calibri" pitchFamily="34" charset="0"/>
              </a:rPr>
              <a:pPr>
                <a:buFont typeface="Times New Roman" pitchFamily="16" charset="0"/>
                <a:buNone/>
                <a:defRPr/>
              </a:pPr>
              <a:t>16/12/2019</a:t>
            </a:fld>
            <a:endParaRPr lang="el-GR" sz="1000" dirty="0">
              <a:latin typeface="Calibri" pitchFamily="34" charset="0"/>
            </a:endParaRPr>
          </a:p>
        </p:txBody>
      </p:sp>
      <p:sp>
        <p:nvSpPr>
          <p:cNvPr id="12" name="11 - TextBox"/>
          <p:cNvSpPr txBox="1"/>
          <p:nvPr userDrawn="1"/>
        </p:nvSpPr>
        <p:spPr>
          <a:xfrm>
            <a:off x="3881438" y="6592888"/>
            <a:ext cx="2930525" cy="2651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buFont typeface="Times New Roman" pitchFamily="16" charset="0"/>
              <a:buNone/>
              <a:defRPr/>
            </a:pPr>
            <a:r>
              <a:rPr lang="en-US" sz="1400" err="1">
                <a:solidFill>
                  <a:schemeClr val="tx1"/>
                </a:solidFill>
                <a:latin typeface="Times New Roman" pitchFamily="16" charset="0"/>
              </a:rPr>
              <a:t>cslab@ntua</a:t>
            </a:r>
            <a:r>
              <a:rPr lang="en-US" sz="1400" dirty="0">
                <a:solidFill>
                  <a:schemeClr val="tx1"/>
                </a:solidFill>
                <a:latin typeface="Times New Roman" pitchFamily="16" charset="0"/>
              </a:rPr>
              <a:t> </a:t>
            </a:r>
            <a:r>
              <a:rPr lang="en-US" sz="1400" dirty="0" smtClean="0">
                <a:solidFill>
                  <a:schemeClr val="tx1"/>
                </a:solidFill>
                <a:latin typeface="Times New Roman" pitchFamily="16" charset="0"/>
              </a:rPr>
              <a:t>2019-2020</a:t>
            </a:r>
            <a:endParaRPr lang="el-GR" sz="1400" dirty="0">
              <a:solidFill>
                <a:schemeClr val="tx1"/>
              </a:solidFill>
              <a:latin typeface="Times New Roman" pitchFamily="16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9" r:id="rId2"/>
    <p:sldLayoutId id="2147483795" r:id="rId3"/>
    <p:sldLayoutId id="2147483800" r:id="rId4"/>
    <p:sldLayoutId id="2147483801" r:id="rId5"/>
    <p:sldLayoutId id="2147483802" r:id="rId6"/>
    <p:sldLayoutId id="2147483803" r:id="rId7"/>
    <p:sldLayoutId id="2147483796" r:id="rId8"/>
    <p:sldLayoutId id="2147483797" r:id="rId9"/>
    <p:sldLayoutId id="2147483804" r:id="rId10"/>
    <p:sldLayoutId id="2147483798" r:id="rId11"/>
    <p:sldLayoutId id="2147483805" r:id="rId12"/>
    <p:sldLayoutId id="2147483806" r:id="rId13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E643939-D82D-4E93-B8B4-D45624ABC38A}" type="slidenum">
              <a:rPr lang="en-GB">
                <a:latin typeface="Calibri" pitchFamily="34" charset="0"/>
              </a:rPr>
              <a:pPr>
                <a:defRPr/>
              </a:pPr>
              <a:t>1</a:t>
            </a:fld>
            <a:endParaRPr lang="en-GB">
              <a:latin typeface="Calibri" pitchFamily="34" charset="0"/>
            </a:endParaRPr>
          </a:p>
        </p:txBody>
      </p:sp>
      <p:sp>
        <p:nvSpPr>
          <p:cNvPr id="686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1</a:t>
            </a:r>
            <a:endParaRPr lang="el-GR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244" name="TextBox 2"/>
          <p:cNvSpPr txBox="1">
            <a:spLocks noChangeArrowheads="1"/>
          </p:cNvSpPr>
          <p:nvPr/>
        </p:nvSpPr>
        <p:spPr bwMode="auto">
          <a:xfrm>
            <a:off x="541338" y="3286125"/>
            <a:ext cx="1858962" cy="2554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Rep: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lw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sub $2,$2,$5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sw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sub $3,$3,$6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sub $1,$1,$7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bne $1,$0, Rep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Exit: </a:t>
            </a:r>
            <a:endParaRPr lang="el-GR" sz="20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0245" name="TextBox 7"/>
          <p:cNvSpPr txBox="1">
            <a:spLocks noChangeArrowheads="1"/>
          </p:cNvSpPr>
          <p:nvPr/>
        </p:nvSpPr>
        <p:spPr bwMode="auto">
          <a:xfrm>
            <a:off x="2786063" y="1643063"/>
            <a:ext cx="1860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3200" dirty="0">
                <a:solidFill>
                  <a:schemeClr val="tx1"/>
                </a:solidFill>
                <a:latin typeface="Calibri" pitchFamily="34" charset="0"/>
              </a:rPr>
              <a:t>Δεδομένα</a:t>
            </a:r>
            <a:endParaRPr lang="el-GR" sz="18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0246" name="TextBox 8"/>
          <p:cNvSpPr txBox="1">
            <a:spLocks noChangeArrowheads="1"/>
          </p:cNvSpPr>
          <p:nvPr/>
        </p:nvSpPr>
        <p:spPr bwMode="auto">
          <a:xfrm>
            <a:off x="387350" y="2714625"/>
            <a:ext cx="2478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Έχουμε ένα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...</a:t>
            </a:r>
            <a:endParaRPr lang="el-GR" sz="1400">
              <a:solidFill>
                <a:schemeClr val="tx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9DF5C48-966B-4CB6-82C2-F8B872725A6C}" type="slidenum">
              <a:rPr lang="en-GB"/>
              <a:pPr>
                <a:defRPr/>
              </a:pPr>
              <a:t>10</a:t>
            </a:fld>
            <a:endParaRPr lang="en-GB"/>
          </a:p>
        </p:txBody>
      </p:sp>
      <p:grpSp>
        <p:nvGrpSpPr>
          <p:cNvPr id="19459" name="Group 180"/>
          <p:cNvGrpSpPr>
            <a:grpSpLocks/>
          </p:cNvGrpSpPr>
          <p:nvPr/>
        </p:nvGrpSpPr>
        <p:grpSpPr bwMode="auto">
          <a:xfrm>
            <a:off x="57150" y="1143000"/>
            <a:ext cx="9829800" cy="5003800"/>
            <a:chOff x="0" y="360"/>
            <a:chExt cx="6192" cy="3152"/>
          </a:xfrm>
        </p:grpSpPr>
        <p:sp>
          <p:nvSpPr>
            <p:cNvPr id="3" name="Rectangle 2"/>
            <p:cNvSpPr/>
            <p:nvPr/>
          </p:nvSpPr>
          <p:spPr>
            <a:xfrm>
              <a:off x="341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341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341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1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0" y="360"/>
              <a:ext cx="325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CC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58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76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0" y="94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0" y="112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41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0" y="130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0" y="148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634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34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34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34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34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34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926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926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926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26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926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219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219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511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804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097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389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682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974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10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267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1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559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559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852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852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4144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4144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4144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144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4437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4437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437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4437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4730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4730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730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4730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5022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5022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5022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5022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022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5315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5315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5315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5315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5315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341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2682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2974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3267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3559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852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1511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1804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097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2389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2682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2974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267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3559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852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634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926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1804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2097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2389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1219" y="76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1511" y="76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926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804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2682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974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3267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2097" y="94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2389" y="94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1219" y="94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1511" y="94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1219" y="112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511" y="112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1219" y="130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511" y="130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1219" y="148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1511" y="148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2097" y="112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2389" y="112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2097" y="130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2389" y="130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097" y="148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389" y="148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804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682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974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267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3559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3852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2682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974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67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559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3852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2682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1804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804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2974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67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3559" y="148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3852" y="148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4144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4144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4437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437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30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730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022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022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5315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315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144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437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4730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1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0" y="166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634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926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1219" y="166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511" y="166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097" y="166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389" y="166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2682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1804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5607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5607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5607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5607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5607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5900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5900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5900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5900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5900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5607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5607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5900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5900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2974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3267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4144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3559" y="166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3852" y="166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4730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5022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5315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5607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5900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4437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9637" name="TextBox 2"/>
            <p:cNvSpPr txBox="1">
              <a:spLocks noChangeArrowheads="1"/>
            </p:cNvSpPr>
            <p:nvPr/>
          </p:nvSpPr>
          <p:spPr bwMode="auto">
            <a:xfrm>
              <a:off x="195" y="2070"/>
              <a:ext cx="1492" cy="1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9pPr>
            </a:lstStyle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Rep: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lw $2,100($3)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sub $2,$2,$5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sw $2,100($3)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sub $3,$3,$6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sub </a:t>
              </a:r>
              <a:r>
                <a:rPr lang="pt-BR" sz="1800" b="1">
                  <a:solidFill>
                    <a:srgbClr val="FF0000"/>
                  </a:solidFill>
                  <a:latin typeface="Courier New" pitchFamily="49" charset="0"/>
                  <a:cs typeface="Courier New" pitchFamily="49" charset="0"/>
                </a:rPr>
                <a:t>$1</a:t>
              </a: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,$1,$7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</a:t>
              </a:r>
              <a:r>
                <a:rPr lang="pt-BR" sz="1800" b="1">
                  <a:solidFill>
                    <a:srgbClr val="FF0000"/>
                  </a:solidFill>
                  <a:latin typeface="Courier New" pitchFamily="49" charset="0"/>
                  <a:cs typeface="Courier New" pitchFamily="49" charset="0"/>
                </a:rPr>
                <a:t>bne $1,$0, Rep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Exit: </a:t>
              </a:r>
              <a:endParaRPr lang="el-GR" sz="18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9638" name="Rectangle 171"/>
            <p:cNvSpPr>
              <a:spLocks noChangeArrowheads="1"/>
            </p:cNvSpPr>
            <p:nvPr/>
          </p:nvSpPr>
          <p:spPr bwMode="auto">
            <a:xfrm>
              <a:off x="1950" y="2250"/>
              <a:ext cx="3998" cy="9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S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talls στους κύκλους 12,13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:</a:t>
              </a: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Ο 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1 για την εντολή bne 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1,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$0,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Rep</a:t>
              </a: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γίνεται διαθέσιμος στο τέλος του κύκλου 13.</a:t>
              </a: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176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1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–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Hazards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BA2424F-D1C3-44CC-A095-91399B5940D3}" type="slidenum">
              <a:rPr lang="en-GB"/>
              <a:pPr>
                <a:defRPr/>
              </a:pPr>
              <a:t>11</a:t>
            </a:fld>
            <a:endParaRPr lang="en-GB"/>
          </a:p>
        </p:txBody>
      </p:sp>
      <p:grpSp>
        <p:nvGrpSpPr>
          <p:cNvPr id="20483" name="Group 171"/>
          <p:cNvGrpSpPr>
            <a:grpSpLocks/>
          </p:cNvGrpSpPr>
          <p:nvPr/>
        </p:nvGrpSpPr>
        <p:grpSpPr bwMode="auto">
          <a:xfrm>
            <a:off x="57150" y="1643063"/>
            <a:ext cx="9829800" cy="4176712"/>
            <a:chOff x="0" y="990"/>
            <a:chExt cx="6192" cy="2631"/>
          </a:xfrm>
        </p:grpSpPr>
        <p:sp>
          <p:nvSpPr>
            <p:cNvPr id="3" name="Rectangle 2"/>
            <p:cNvSpPr/>
            <p:nvPr/>
          </p:nvSpPr>
          <p:spPr>
            <a:xfrm>
              <a:off x="341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341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341" y="157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1" y="175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0" y="990"/>
              <a:ext cx="325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CC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121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139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0" y="157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0" y="175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41" y="193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0" y="193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" y="21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0" y="211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634" y="99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34" y="12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34" y="157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34" y="175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34" y="193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34" y="21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926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926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926" y="175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26" y="193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926" y="21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219" y="99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219" y="12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511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804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097" y="99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389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682" y="99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974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10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267" y="99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1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559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559" y="157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852" y="99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852" y="157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4144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4144" y="157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4144" y="175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144" y="193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4437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4437" y="157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437" y="175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4437" y="193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4730" y="99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4730" y="157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730" y="175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4730" y="193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5022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5022" y="157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5022" y="175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5022" y="193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022" y="21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5315" y="99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5315" y="157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5315" y="175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5315" y="193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5315" y="21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341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2682" y="13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2974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3267" y="13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3559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852" y="13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1511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1804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097" y="12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2389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2682" y="12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2974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267" y="12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3559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852" y="12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634" y="13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926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1804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2097" y="13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2389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1219" y="139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1511" y="139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926" y="157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804" y="157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2682" y="157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974" y="157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3267" y="157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2097" y="157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2389" y="157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1219" y="157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1511" y="157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1219" y="175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511" y="175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1219" y="193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511" y="193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1219" y="211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1511" y="211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2097" y="175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2389" y="175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2097" y="193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2389" y="193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097" y="211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389" y="211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804" y="175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682" y="175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974" y="175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267" y="175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3559" y="175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3852" y="175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2682" y="193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974" y="193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67" y="193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559" y="193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3852" y="193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2682" y="21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1804" y="21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804" y="193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2974" y="21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67" y="21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3559" y="211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3852" y="211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4144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4144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4437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437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30" y="12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730" y="13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022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022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5315" y="12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315" y="13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144" y="21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437" y="21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4730" y="21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1" y="22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0" y="229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634" y="22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926" y="22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1219" y="229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511" y="229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097" y="229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389" y="229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2682" y="22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1804" y="22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5607" y="99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5607" y="157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5607" y="175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5607" y="193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5607" y="21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5900" y="99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5900" y="157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5900" y="175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5900" y="193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5900" y="21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5607" y="121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5607" y="13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5900" y="121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5900" y="13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2974" y="22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3267" y="229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4144" y="22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3559" y="229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3852" y="229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4730" y="2295"/>
              <a:ext cx="292" cy="18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5022" y="2295"/>
              <a:ext cx="293" cy="18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5315" y="2295"/>
              <a:ext cx="292" cy="18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5607" y="2295"/>
              <a:ext cx="293" cy="18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5900" y="2295"/>
              <a:ext cx="292" cy="18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4437" y="229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0653" name="TextBox 178"/>
            <p:cNvSpPr txBox="1">
              <a:spLocks noChangeArrowheads="1"/>
            </p:cNvSpPr>
            <p:nvPr/>
          </p:nvSpPr>
          <p:spPr bwMode="auto">
            <a:xfrm>
              <a:off x="691" y="2700"/>
              <a:ext cx="4924" cy="9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9pPr>
            </a:lstStyle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Το δεύτερο στιγμιότυπο της εντολής l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w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 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2,100(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3)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αρχίζει να εκτελείται από τον κύκλο 16,</a:t>
              </a: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διότι η απόφαση για την διακλάδωση ελήφθη στον κύκλο 15.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endParaRPr lang="el-GR" sz="180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175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1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–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Hazards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12</a:t>
            </a:fld>
            <a:endParaRPr lang="en-GB" dirty="0"/>
          </a:p>
        </p:txBody>
      </p:sp>
      <p:grpSp>
        <p:nvGrpSpPr>
          <p:cNvPr id="21507" name="Group 173"/>
          <p:cNvGrpSpPr>
            <a:grpSpLocks/>
          </p:cNvGrpSpPr>
          <p:nvPr/>
        </p:nvGrpSpPr>
        <p:grpSpPr bwMode="auto">
          <a:xfrm>
            <a:off x="57150" y="1339850"/>
            <a:ext cx="9829800" cy="4537075"/>
            <a:chOff x="0" y="495"/>
            <a:chExt cx="6192" cy="2858"/>
          </a:xfrm>
        </p:grpSpPr>
        <p:sp>
          <p:nvSpPr>
            <p:cNvPr id="21509" name="TextBox 2"/>
            <p:cNvSpPr txBox="1">
              <a:spLocks noChangeArrowheads="1"/>
            </p:cNvSpPr>
            <p:nvPr/>
          </p:nvSpPr>
          <p:spPr bwMode="auto">
            <a:xfrm>
              <a:off x="195" y="2430"/>
              <a:ext cx="4604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9pPr>
            </a:lstStyle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 sz="1800">
                  <a:solidFill>
                    <a:schemeClr val="tx1"/>
                  </a:solidFill>
                  <a:latin typeface="Calibri" pitchFamily="34" charset="0"/>
                </a:rPr>
                <a:t>Για τα πρώτα 99 </a:t>
              </a:r>
              <a:r>
                <a:rPr lang="en-US" sz="1800">
                  <a:solidFill>
                    <a:schemeClr val="tx1"/>
                  </a:solidFill>
                  <a:latin typeface="Calibri" pitchFamily="34" charset="0"/>
                </a:rPr>
                <a:t>loops </a:t>
              </a:r>
              <a:r>
                <a:rPr lang="el-GR" sz="1800">
                  <a:solidFill>
                    <a:schemeClr val="tx1"/>
                  </a:solidFill>
                  <a:latin typeface="Calibri" pitchFamily="34" charset="0"/>
                </a:rPr>
                <a:t>έχουμε 99 × 15</a:t>
              </a:r>
              <a:r>
                <a:rPr lang="en-US" sz="1800">
                  <a:solidFill>
                    <a:schemeClr val="tx1"/>
                  </a:solidFill>
                  <a:latin typeface="Calibri" pitchFamily="34" charset="0"/>
                </a:rPr>
                <a:t>cc</a:t>
              </a:r>
              <a:r>
                <a:rPr lang="el-GR" sz="1800">
                  <a:solidFill>
                    <a:schemeClr val="tx1"/>
                  </a:solidFill>
                  <a:latin typeface="Calibri" pitchFamily="34" charset="0"/>
                </a:rPr>
                <a:t>= 1485</a:t>
              </a:r>
              <a:r>
                <a:rPr lang="en-US" sz="1800">
                  <a:solidFill>
                    <a:schemeClr val="tx1"/>
                  </a:solidFill>
                  <a:latin typeface="Calibri" pitchFamily="34" charset="0"/>
                </a:rPr>
                <a:t>cc.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 sz="1800">
                  <a:solidFill>
                    <a:schemeClr val="tx1"/>
                  </a:solidFill>
                  <a:latin typeface="Calibri" pitchFamily="34" charset="0"/>
                </a:rPr>
                <a:t>Για την 100</a:t>
              </a:r>
              <a:r>
                <a:rPr lang="el-GR" sz="1800" baseline="30000">
                  <a:solidFill>
                    <a:schemeClr val="tx1"/>
                  </a:solidFill>
                  <a:latin typeface="Calibri" pitchFamily="34" charset="0"/>
                </a:rPr>
                <a:t>η</a:t>
              </a:r>
              <a:r>
                <a:rPr lang="el-GR" sz="1800">
                  <a:solidFill>
                    <a:schemeClr val="tx1"/>
                  </a:solidFill>
                  <a:latin typeface="Calibri" pitchFamily="34" charset="0"/>
                </a:rPr>
                <a:t> επανάληψη έχουμε 16</a:t>
              </a:r>
              <a:r>
                <a:rPr lang="en-US" sz="1800">
                  <a:solidFill>
                    <a:schemeClr val="tx1"/>
                  </a:solidFill>
                  <a:latin typeface="Calibri" pitchFamily="34" charset="0"/>
                </a:rPr>
                <a:t>cc.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endParaRPr lang="en-US" sz="1800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 sz="1800">
                  <a:solidFill>
                    <a:schemeClr val="tx1"/>
                  </a:solidFill>
                  <a:latin typeface="Calibri" pitchFamily="34" charset="0"/>
                </a:rPr>
                <a:t>Συνολικά απαιτούνται </a:t>
              </a:r>
              <a:r>
                <a:rPr lang="el-GR" sz="1800">
                  <a:solidFill>
                    <a:srgbClr val="FF0000"/>
                  </a:solidFill>
                  <a:latin typeface="Calibri" pitchFamily="34" charset="0"/>
                </a:rPr>
                <a:t>1485</a:t>
              </a:r>
              <a:r>
                <a:rPr lang="en-US" sz="1800">
                  <a:solidFill>
                    <a:srgbClr val="FF0000"/>
                  </a:solidFill>
                  <a:latin typeface="Calibri" pitchFamily="34" charset="0"/>
                </a:rPr>
                <a:t>cc </a:t>
              </a:r>
              <a:r>
                <a:rPr lang="el-GR" sz="1800">
                  <a:solidFill>
                    <a:srgbClr val="FF0000"/>
                  </a:solidFill>
                  <a:latin typeface="Calibri" pitchFamily="34" charset="0"/>
                </a:rPr>
                <a:t>+</a:t>
              </a:r>
              <a:r>
                <a:rPr lang="en-US" sz="1800">
                  <a:solidFill>
                    <a:srgbClr val="FF0000"/>
                  </a:solidFill>
                  <a:latin typeface="Calibri" pitchFamily="34" charset="0"/>
                </a:rPr>
                <a:t> </a:t>
              </a:r>
              <a:r>
                <a:rPr lang="el-GR" sz="1800">
                  <a:solidFill>
                    <a:srgbClr val="FF0000"/>
                  </a:solidFill>
                  <a:latin typeface="Calibri" pitchFamily="34" charset="0"/>
                </a:rPr>
                <a:t>16</a:t>
              </a:r>
              <a:r>
                <a:rPr lang="en-US" sz="1800">
                  <a:solidFill>
                    <a:srgbClr val="FF0000"/>
                  </a:solidFill>
                  <a:latin typeface="Calibri" pitchFamily="34" charset="0"/>
                </a:rPr>
                <a:t>cc</a:t>
              </a:r>
              <a:r>
                <a:rPr lang="el-GR" sz="1800">
                  <a:solidFill>
                    <a:srgbClr val="FF0000"/>
                  </a:solidFill>
                  <a:latin typeface="Calibri" pitchFamily="34" charset="0"/>
                </a:rPr>
                <a:t> = </a:t>
              </a:r>
              <a:r>
                <a:rPr lang="el-GR" sz="1800" b="1">
                  <a:solidFill>
                    <a:srgbClr val="FF0000"/>
                  </a:solidFill>
                  <a:latin typeface="Calibri" pitchFamily="34" charset="0"/>
                </a:rPr>
                <a:t>1501</a:t>
              </a:r>
              <a:r>
                <a:rPr lang="en-US" sz="1800" b="1">
                  <a:solidFill>
                    <a:srgbClr val="FF0000"/>
                  </a:solidFill>
                  <a:latin typeface="Calibri" pitchFamily="34" charset="0"/>
                </a:rPr>
                <a:t>cc</a:t>
              </a:r>
              <a:r>
                <a:rPr lang="el-GR" sz="1800">
                  <a:solidFill>
                    <a:schemeClr val="tx1"/>
                  </a:solidFill>
                  <a:latin typeface="Calibri" pitchFamily="34" charset="0"/>
                </a:rPr>
                <a:t> για την εκτέλεση του βρόχου.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endParaRPr lang="el-GR" sz="18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341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341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1" y="108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1" y="126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495"/>
              <a:ext cx="325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CC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720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0" y="900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0" y="1080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0" y="1260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41" y="144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0" y="1440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41" y="16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0" y="1620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34" y="495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34" y="7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34" y="108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34" y="126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34" y="144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34" y="16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926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926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26" y="126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926" y="144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926" y="16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219" y="495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219" y="7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511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804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097" y="495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389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682" y="495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2974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10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267" y="495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1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559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559" y="108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852" y="495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3852" y="108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4144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4144" y="108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144" y="126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4144" y="144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4437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437" y="108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4437" y="126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4437" y="144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4730" y="495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730" y="108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4730" y="126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730" y="144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5022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5022" y="108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5022" y="126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022" y="144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5022" y="16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5315" y="495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5315" y="108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5315" y="126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5315" y="144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5315" y="16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341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2682" y="9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2974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3267" y="9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559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3852" y="9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1511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1804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2097" y="7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2389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2682" y="7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2974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3267" y="7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559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3852" y="7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634" y="9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926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1804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2097" y="9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2389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1219" y="90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1511" y="90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926" y="108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1804" y="108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682" y="108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2974" y="108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267" y="108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2097" y="108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2389" y="108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1219" y="108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1511" y="108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219" y="126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1511" y="126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219" y="144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1511" y="144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1219" y="162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1511" y="162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2097" y="126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2389" y="126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2097" y="144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389" y="144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097" y="162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389" y="162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1804" y="126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682" y="126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2974" y="126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3267" y="126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3559" y="126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3852" y="126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682" y="144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2974" y="144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267" y="144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3559" y="144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3852" y="144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2682" y="16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804" y="16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1804" y="144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2974" y="16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3267" y="16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3559" y="162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3852" y="162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4144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4144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437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437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730" y="7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4730" y="9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022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5022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315" y="7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5315" y="9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144" y="16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4437" y="16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4730" y="16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341" y="18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0" y="1800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634" y="18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926" y="18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219" y="180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1511" y="180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097" y="180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2389" y="180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2682" y="18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1804" y="18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5607" y="495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5607" y="108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5607" y="126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5607" y="144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5607" y="16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5900" y="495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5900" y="108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5900" y="126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5900" y="144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5900" y="16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5607" y="72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5607" y="9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5900" y="72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5900" y="9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2974" y="18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3267" y="18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4144" y="18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3559" y="1800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3852" y="1800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4730" y="18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5022" y="18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5315" y="18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5607" y="18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5900" y="1800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4437" y="1800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cxnSp>
          <p:nvCxnSpPr>
            <p:cNvPr id="173" name="Straight Arrow Connector 172"/>
            <p:cNvCxnSpPr/>
            <p:nvPr/>
          </p:nvCxnSpPr>
          <p:spPr>
            <a:xfrm>
              <a:off x="315" y="2115"/>
              <a:ext cx="4435" cy="11"/>
            </a:xfrm>
            <a:prstGeom prst="straightConnector1">
              <a:avLst/>
            </a:prstGeom>
            <a:ln>
              <a:headEnd type="arrow"/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1679" name="Rectangle 173"/>
            <p:cNvSpPr>
              <a:spLocks noChangeArrowheads="1"/>
            </p:cNvSpPr>
            <p:nvPr/>
          </p:nvSpPr>
          <p:spPr bwMode="auto">
            <a:xfrm>
              <a:off x="1914" y="2160"/>
              <a:ext cx="13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 sz="1800" b="1">
                  <a:solidFill>
                    <a:schemeClr val="tx1"/>
                  </a:solidFill>
                  <a:latin typeface="Calibri" pitchFamily="34" charset="0"/>
                </a:rPr>
                <a:t> 15 κύκλοι ρολογιού</a:t>
              </a:r>
              <a:endParaRPr lang="el-GR" sz="1800" b="1">
                <a:solidFill>
                  <a:schemeClr val="tx1"/>
                </a:solidFill>
                <a:latin typeface="Arial" charset="0"/>
              </a:endParaRPr>
            </a:p>
          </p:txBody>
        </p:sp>
      </p:grpSp>
      <p:sp>
        <p:nvSpPr>
          <p:cNvPr id="17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1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– Υπολογισμός Χρόνου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0A643A1-489E-4659-9800-E86FD16B84D6}" type="slidenum">
              <a:rPr lang="en-GB"/>
              <a:pPr>
                <a:defRPr/>
              </a:pPr>
              <a:t>13</a:t>
            </a:fld>
            <a:endParaRPr lang="en-GB"/>
          </a:p>
        </p:txBody>
      </p:sp>
      <p:sp>
        <p:nvSpPr>
          <p:cNvPr id="22531" name="TextBox 2"/>
          <p:cNvSpPr txBox="1">
            <a:spLocks noChangeArrowheads="1"/>
          </p:cNvSpPr>
          <p:nvPr/>
        </p:nvSpPr>
        <p:spPr bwMode="auto">
          <a:xfrm>
            <a:off x="496888" y="1223963"/>
            <a:ext cx="913765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Για την ίδια ακολουθία εντολών, δείξτε και εξηγείστε τον χρονισμό του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pipeline, θεωρώντας τώρα ότι</a:t>
            </a:r>
            <a:r>
              <a:rPr lang="el-GR">
                <a:solidFill>
                  <a:schemeClr val="tx1"/>
                </a:solidFill>
                <a:latin typeface="Arial" charset="0"/>
              </a:rPr>
              <a:t> </a:t>
            </a: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υπάρχει σχήμα προώθησης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.</a:t>
            </a:r>
            <a:r>
              <a:rPr lang="el-GR">
                <a:solidFill>
                  <a:schemeClr val="tx1"/>
                </a:solidFill>
                <a:latin typeface="Arial" charset="0"/>
              </a:rPr>
              <a:t>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Θεωρείστε ότι οι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αποφάσεις για τις διακλαδώσεις λαμβάνονται</a:t>
            </a:r>
            <a:r>
              <a:rPr lang="el-GR">
                <a:solidFill>
                  <a:schemeClr val="tx1"/>
                </a:solidFill>
                <a:latin typeface="Arial" charset="0"/>
              </a:rPr>
              <a:t>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στο στάδιο ΜΕΜ.</a:t>
            </a:r>
            <a:endParaRPr lang="en-US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Arial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Πόσοι κύκλοι απαιτούνται συνολικά για να ολοκληρωθεί ο βρόχος;</a:t>
            </a:r>
          </a:p>
        </p:txBody>
      </p:sp>
      <p:sp>
        <p:nvSpPr>
          <p:cNvPr id="22532" name="TextBox 2"/>
          <p:cNvSpPr txBox="1">
            <a:spLocks noChangeArrowheads="1"/>
          </p:cNvSpPr>
          <p:nvPr/>
        </p:nvSpPr>
        <p:spPr bwMode="auto">
          <a:xfrm>
            <a:off x="187325" y="3716338"/>
            <a:ext cx="236855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Rep: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lw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$2,$2,$5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$3,$3,$6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$1,$1,$7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bne $1,$0, Rep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Exit: 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BEE5BD4-5776-4D14-8421-DAF430B7DC2D}" type="slidenum">
              <a:rPr lang="en-GB"/>
              <a:pPr>
                <a:defRPr/>
              </a:pPr>
              <a:t>14</a:t>
            </a:fld>
            <a:endParaRPr lang="en-GB"/>
          </a:p>
        </p:txBody>
      </p:sp>
      <p:sp>
        <p:nvSpPr>
          <p:cNvPr id="132" name="Rectangle 131"/>
          <p:cNvSpPr/>
          <p:nvPr/>
        </p:nvSpPr>
        <p:spPr>
          <a:xfrm>
            <a:off x="598488" y="1071563"/>
            <a:ext cx="465137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598488" y="1428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598488" y="20002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598488" y="22860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57150" y="1071563"/>
            <a:ext cx="515938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CC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137" name="Rectangle 136"/>
          <p:cNvSpPr/>
          <p:nvPr/>
        </p:nvSpPr>
        <p:spPr>
          <a:xfrm>
            <a:off x="57150" y="1428750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lw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38" name="Rectangle 137"/>
          <p:cNvSpPr/>
          <p:nvPr/>
        </p:nvSpPr>
        <p:spPr>
          <a:xfrm>
            <a:off x="57150" y="1714500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sub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57150" y="2000250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sw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40" name="Rectangle 139"/>
          <p:cNvSpPr/>
          <p:nvPr/>
        </p:nvSpPr>
        <p:spPr>
          <a:xfrm>
            <a:off x="57150" y="2286000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sub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41" name="Rectangle 140"/>
          <p:cNvSpPr/>
          <p:nvPr/>
        </p:nvSpPr>
        <p:spPr>
          <a:xfrm>
            <a:off x="598488" y="2571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2" name="Rectangle 141"/>
          <p:cNvSpPr/>
          <p:nvPr/>
        </p:nvSpPr>
        <p:spPr>
          <a:xfrm>
            <a:off x="57150" y="2571750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sub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43" name="Rectangle 142"/>
          <p:cNvSpPr/>
          <p:nvPr/>
        </p:nvSpPr>
        <p:spPr>
          <a:xfrm>
            <a:off x="598488" y="28575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57150" y="2857500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bne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45" name="Rectangle 144"/>
          <p:cNvSpPr/>
          <p:nvPr/>
        </p:nvSpPr>
        <p:spPr>
          <a:xfrm>
            <a:off x="1063625" y="1071563"/>
            <a:ext cx="463550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2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46" name="Rectangle 145"/>
          <p:cNvSpPr/>
          <p:nvPr/>
        </p:nvSpPr>
        <p:spPr>
          <a:xfrm>
            <a:off x="1063625" y="1428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47" name="Rectangle 146"/>
          <p:cNvSpPr/>
          <p:nvPr/>
        </p:nvSpPr>
        <p:spPr>
          <a:xfrm>
            <a:off x="1063625" y="2000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8" name="Rectangle 147"/>
          <p:cNvSpPr/>
          <p:nvPr/>
        </p:nvSpPr>
        <p:spPr>
          <a:xfrm>
            <a:off x="1063625" y="22860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1063625" y="2571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1063625" y="2857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1" name="Rectangle 150"/>
          <p:cNvSpPr/>
          <p:nvPr/>
        </p:nvSpPr>
        <p:spPr>
          <a:xfrm>
            <a:off x="1527175" y="1071563"/>
            <a:ext cx="465138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3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1527175" y="1428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1527175" y="22860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1527175" y="2571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5" name="Rectangle 154"/>
          <p:cNvSpPr/>
          <p:nvPr/>
        </p:nvSpPr>
        <p:spPr>
          <a:xfrm>
            <a:off x="1527175" y="2857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6" name="Rectangle 155"/>
          <p:cNvSpPr/>
          <p:nvPr/>
        </p:nvSpPr>
        <p:spPr>
          <a:xfrm>
            <a:off x="1992313" y="1071563"/>
            <a:ext cx="463550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4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57" name="Rectangle 156"/>
          <p:cNvSpPr/>
          <p:nvPr/>
        </p:nvSpPr>
        <p:spPr>
          <a:xfrm>
            <a:off x="1992313" y="1428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2455863" y="1071563"/>
            <a:ext cx="465137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5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2921000" y="1071563"/>
            <a:ext cx="465138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6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0" name="Rectangle 159"/>
          <p:cNvSpPr/>
          <p:nvPr/>
        </p:nvSpPr>
        <p:spPr>
          <a:xfrm>
            <a:off x="3386138" y="1071563"/>
            <a:ext cx="463550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7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1" name="Rectangle 160"/>
          <p:cNvSpPr/>
          <p:nvPr/>
        </p:nvSpPr>
        <p:spPr>
          <a:xfrm>
            <a:off x="3849688" y="1071563"/>
            <a:ext cx="465137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8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2" name="Rectangle 161"/>
          <p:cNvSpPr/>
          <p:nvPr/>
        </p:nvSpPr>
        <p:spPr>
          <a:xfrm>
            <a:off x="4314825" y="1071563"/>
            <a:ext cx="463550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9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3" name="Rectangle 162"/>
          <p:cNvSpPr/>
          <p:nvPr/>
        </p:nvSpPr>
        <p:spPr>
          <a:xfrm>
            <a:off x="4778375" y="1071563"/>
            <a:ext cx="465138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10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5243513" y="1071563"/>
            <a:ext cx="463550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1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5" name="Rectangle 164"/>
          <p:cNvSpPr/>
          <p:nvPr/>
        </p:nvSpPr>
        <p:spPr>
          <a:xfrm>
            <a:off x="5707063" y="1071563"/>
            <a:ext cx="465137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2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5707063" y="20002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67" name="Rectangle 166"/>
          <p:cNvSpPr/>
          <p:nvPr/>
        </p:nvSpPr>
        <p:spPr>
          <a:xfrm>
            <a:off x="6172200" y="1071563"/>
            <a:ext cx="463550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3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8" name="Rectangle 167"/>
          <p:cNvSpPr/>
          <p:nvPr/>
        </p:nvSpPr>
        <p:spPr>
          <a:xfrm>
            <a:off x="6172200" y="2000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69" name="Rectangle 168"/>
          <p:cNvSpPr/>
          <p:nvPr/>
        </p:nvSpPr>
        <p:spPr>
          <a:xfrm>
            <a:off x="6635750" y="1071563"/>
            <a:ext cx="465138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4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70" name="Rectangle 169"/>
          <p:cNvSpPr/>
          <p:nvPr/>
        </p:nvSpPr>
        <p:spPr>
          <a:xfrm>
            <a:off x="6635750" y="2000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71" name="Rectangle 170"/>
          <p:cNvSpPr/>
          <p:nvPr/>
        </p:nvSpPr>
        <p:spPr>
          <a:xfrm>
            <a:off x="6635750" y="22860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6635750" y="2571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73" name="Rectangle 172"/>
          <p:cNvSpPr/>
          <p:nvPr/>
        </p:nvSpPr>
        <p:spPr>
          <a:xfrm>
            <a:off x="7100888" y="1071563"/>
            <a:ext cx="465137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5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74" name="Rectangle 173"/>
          <p:cNvSpPr/>
          <p:nvPr/>
        </p:nvSpPr>
        <p:spPr>
          <a:xfrm>
            <a:off x="7100888" y="20002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75" name="Rectangle 174"/>
          <p:cNvSpPr/>
          <p:nvPr/>
        </p:nvSpPr>
        <p:spPr>
          <a:xfrm>
            <a:off x="7100888" y="22860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76" name="Rectangle 175"/>
          <p:cNvSpPr/>
          <p:nvPr/>
        </p:nvSpPr>
        <p:spPr>
          <a:xfrm>
            <a:off x="7100888" y="2571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77" name="Rectangle 176"/>
          <p:cNvSpPr/>
          <p:nvPr/>
        </p:nvSpPr>
        <p:spPr>
          <a:xfrm>
            <a:off x="7566025" y="1071563"/>
            <a:ext cx="463550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6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78" name="Rectangle 177"/>
          <p:cNvSpPr/>
          <p:nvPr/>
        </p:nvSpPr>
        <p:spPr>
          <a:xfrm>
            <a:off x="7566025" y="2000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7566025" y="22860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80" name="Rectangle 179"/>
          <p:cNvSpPr/>
          <p:nvPr/>
        </p:nvSpPr>
        <p:spPr>
          <a:xfrm>
            <a:off x="7566025" y="2571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81" name="Rectangle 180"/>
          <p:cNvSpPr/>
          <p:nvPr/>
        </p:nvSpPr>
        <p:spPr>
          <a:xfrm>
            <a:off x="8029575" y="1071563"/>
            <a:ext cx="465138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7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82" name="Rectangle 181"/>
          <p:cNvSpPr/>
          <p:nvPr/>
        </p:nvSpPr>
        <p:spPr>
          <a:xfrm>
            <a:off x="8029575" y="2000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83" name="Rectangle 182"/>
          <p:cNvSpPr/>
          <p:nvPr/>
        </p:nvSpPr>
        <p:spPr>
          <a:xfrm>
            <a:off x="8029575" y="22860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8029575" y="2571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85" name="Rectangle 184"/>
          <p:cNvSpPr/>
          <p:nvPr/>
        </p:nvSpPr>
        <p:spPr>
          <a:xfrm>
            <a:off x="8029575" y="2857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86" name="Rectangle 185"/>
          <p:cNvSpPr/>
          <p:nvPr/>
        </p:nvSpPr>
        <p:spPr>
          <a:xfrm>
            <a:off x="8494713" y="1071563"/>
            <a:ext cx="463550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8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87" name="Rectangle 186"/>
          <p:cNvSpPr/>
          <p:nvPr/>
        </p:nvSpPr>
        <p:spPr>
          <a:xfrm>
            <a:off x="8494713" y="2000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8494713" y="22860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89" name="Rectangle 188"/>
          <p:cNvSpPr/>
          <p:nvPr/>
        </p:nvSpPr>
        <p:spPr>
          <a:xfrm>
            <a:off x="8494713" y="2571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0" name="Rectangle 189"/>
          <p:cNvSpPr/>
          <p:nvPr/>
        </p:nvSpPr>
        <p:spPr>
          <a:xfrm>
            <a:off x="8494713" y="2857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598488" y="17145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4314825" y="1714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4778375" y="1714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5243513" y="1714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5707063" y="17145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6" name="Rectangle 195"/>
          <p:cNvSpPr/>
          <p:nvPr/>
        </p:nvSpPr>
        <p:spPr>
          <a:xfrm>
            <a:off x="6172200" y="1714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7" name="Rectangle 196"/>
          <p:cNvSpPr/>
          <p:nvPr/>
        </p:nvSpPr>
        <p:spPr>
          <a:xfrm>
            <a:off x="2455863" y="1428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98" name="Rectangle 197"/>
          <p:cNvSpPr/>
          <p:nvPr/>
        </p:nvSpPr>
        <p:spPr>
          <a:xfrm>
            <a:off x="2921000" y="1428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3386138" y="1428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3849688" y="1428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01" name="Rectangle 200"/>
          <p:cNvSpPr/>
          <p:nvPr/>
        </p:nvSpPr>
        <p:spPr>
          <a:xfrm>
            <a:off x="4314825" y="1428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4778375" y="1428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5243513" y="1428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04" name="Rectangle 203"/>
          <p:cNvSpPr/>
          <p:nvPr/>
        </p:nvSpPr>
        <p:spPr>
          <a:xfrm>
            <a:off x="5707063" y="1428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05" name="Rectangle 204"/>
          <p:cNvSpPr/>
          <p:nvPr/>
        </p:nvSpPr>
        <p:spPr>
          <a:xfrm>
            <a:off x="6172200" y="1428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06" name="Rectangle 205"/>
          <p:cNvSpPr/>
          <p:nvPr/>
        </p:nvSpPr>
        <p:spPr>
          <a:xfrm>
            <a:off x="1063625" y="1714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1527175" y="1714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08" name="Rectangle 207"/>
          <p:cNvSpPr/>
          <p:nvPr/>
        </p:nvSpPr>
        <p:spPr>
          <a:xfrm>
            <a:off x="2921000" y="1714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09" name="Rectangle 208"/>
          <p:cNvSpPr/>
          <p:nvPr/>
        </p:nvSpPr>
        <p:spPr>
          <a:xfrm>
            <a:off x="3386138" y="1714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10" name="Rectangle 209"/>
          <p:cNvSpPr/>
          <p:nvPr/>
        </p:nvSpPr>
        <p:spPr>
          <a:xfrm>
            <a:off x="3849688" y="17145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11" name="Rectangle 210"/>
          <p:cNvSpPr/>
          <p:nvPr/>
        </p:nvSpPr>
        <p:spPr>
          <a:xfrm>
            <a:off x="1992313" y="171450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12" name="Rectangle 211"/>
          <p:cNvSpPr/>
          <p:nvPr/>
        </p:nvSpPr>
        <p:spPr>
          <a:xfrm>
            <a:off x="2455863" y="171450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13" name="Rectangle 212"/>
          <p:cNvSpPr/>
          <p:nvPr/>
        </p:nvSpPr>
        <p:spPr>
          <a:xfrm>
            <a:off x="1527175" y="2000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14" name="Rectangle 213"/>
          <p:cNvSpPr/>
          <p:nvPr/>
        </p:nvSpPr>
        <p:spPr>
          <a:xfrm>
            <a:off x="2921000" y="2000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15" name="Rectangle 214"/>
          <p:cNvSpPr/>
          <p:nvPr/>
        </p:nvSpPr>
        <p:spPr>
          <a:xfrm>
            <a:off x="4314825" y="2000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16" name="Rectangle 215"/>
          <p:cNvSpPr/>
          <p:nvPr/>
        </p:nvSpPr>
        <p:spPr>
          <a:xfrm>
            <a:off x="4778375" y="2000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17" name="Rectangle 216"/>
          <p:cNvSpPr/>
          <p:nvPr/>
        </p:nvSpPr>
        <p:spPr>
          <a:xfrm>
            <a:off x="5243513" y="2000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18" name="Rectangle 217"/>
          <p:cNvSpPr/>
          <p:nvPr/>
        </p:nvSpPr>
        <p:spPr>
          <a:xfrm>
            <a:off x="3386138" y="200025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3849688" y="200025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20" name="Rectangle 219"/>
          <p:cNvSpPr/>
          <p:nvPr/>
        </p:nvSpPr>
        <p:spPr>
          <a:xfrm>
            <a:off x="1992313" y="200025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21" name="Rectangle 220"/>
          <p:cNvSpPr/>
          <p:nvPr/>
        </p:nvSpPr>
        <p:spPr>
          <a:xfrm>
            <a:off x="2455863" y="200025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22" name="Rectangle 221"/>
          <p:cNvSpPr/>
          <p:nvPr/>
        </p:nvSpPr>
        <p:spPr>
          <a:xfrm>
            <a:off x="1992313" y="228600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2455863" y="228600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24" name="Rectangle 223"/>
          <p:cNvSpPr/>
          <p:nvPr/>
        </p:nvSpPr>
        <p:spPr>
          <a:xfrm>
            <a:off x="1992313" y="257175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2455863" y="257175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26" name="Rectangle 225"/>
          <p:cNvSpPr/>
          <p:nvPr/>
        </p:nvSpPr>
        <p:spPr>
          <a:xfrm>
            <a:off x="1992313" y="285750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27" name="Rectangle 226"/>
          <p:cNvSpPr/>
          <p:nvPr/>
        </p:nvSpPr>
        <p:spPr>
          <a:xfrm>
            <a:off x="2455863" y="285750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28" name="Rectangle 227"/>
          <p:cNvSpPr/>
          <p:nvPr/>
        </p:nvSpPr>
        <p:spPr>
          <a:xfrm>
            <a:off x="3386138" y="228600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29" name="Rectangle 228"/>
          <p:cNvSpPr/>
          <p:nvPr/>
        </p:nvSpPr>
        <p:spPr>
          <a:xfrm>
            <a:off x="3849688" y="228600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30" name="Rectangle 229"/>
          <p:cNvSpPr/>
          <p:nvPr/>
        </p:nvSpPr>
        <p:spPr>
          <a:xfrm>
            <a:off x="3386138" y="257175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31" name="Rectangle 230"/>
          <p:cNvSpPr/>
          <p:nvPr/>
        </p:nvSpPr>
        <p:spPr>
          <a:xfrm>
            <a:off x="3849688" y="257175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32" name="Rectangle 231"/>
          <p:cNvSpPr/>
          <p:nvPr/>
        </p:nvSpPr>
        <p:spPr>
          <a:xfrm>
            <a:off x="3386138" y="285750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33" name="Rectangle 232"/>
          <p:cNvSpPr/>
          <p:nvPr/>
        </p:nvSpPr>
        <p:spPr>
          <a:xfrm>
            <a:off x="3849688" y="285750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34" name="Rectangle 233"/>
          <p:cNvSpPr/>
          <p:nvPr/>
        </p:nvSpPr>
        <p:spPr>
          <a:xfrm>
            <a:off x="2921000" y="22860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35" name="Rectangle 234"/>
          <p:cNvSpPr/>
          <p:nvPr/>
        </p:nvSpPr>
        <p:spPr>
          <a:xfrm>
            <a:off x="4314825" y="22860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36" name="Rectangle 235"/>
          <p:cNvSpPr/>
          <p:nvPr/>
        </p:nvSpPr>
        <p:spPr>
          <a:xfrm>
            <a:off x="4778375" y="22860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37" name="Rectangle 236"/>
          <p:cNvSpPr/>
          <p:nvPr/>
        </p:nvSpPr>
        <p:spPr>
          <a:xfrm>
            <a:off x="5243513" y="22860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38" name="Rectangle 237"/>
          <p:cNvSpPr/>
          <p:nvPr/>
        </p:nvSpPr>
        <p:spPr>
          <a:xfrm>
            <a:off x="5707063" y="22860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39" name="Rectangle 238"/>
          <p:cNvSpPr/>
          <p:nvPr/>
        </p:nvSpPr>
        <p:spPr>
          <a:xfrm>
            <a:off x="6172200" y="22860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40" name="Rectangle 239"/>
          <p:cNvSpPr/>
          <p:nvPr/>
        </p:nvSpPr>
        <p:spPr>
          <a:xfrm>
            <a:off x="4314825" y="2571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41" name="Rectangle 240"/>
          <p:cNvSpPr/>
          <p:nvPr/>
        </p:nvSpPr>
        <p:spPr>
          <a:xfrm>
            <a:off x="4778375" y="2571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42" name="Rectangle 241"/>
          <p:cNvSpPr/>
          <p:nvPr/>
        </p:nvSpPr>
        <p:spPr>
          <a:xfrm>
            <a:off x="5243513" y="2571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43" name="Rectangle 242"/>
          <p:cNvSpPr/>
          <p:nvPr/>
        </p:nvSpPr>
        <p:spPr>
          <a:xfrm>
            <a:off x="5707063" y="2571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44" name="Rectangle 243"/>
          <p:cNvSpPr/>
          <p:nvPr/>
        </p:nvSpPr>
        <p:spPr>
          <a:xfrm>
            <a:off x="6172200" y="2571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4314825" y="2857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46" name="Rectangle 245"/>
          <p:cNvSpPr/>
          <p:nvPr/>
        </p:nvSpPr>
        <p:spPr>
          <a:xfrm>
            <a:off x="2921000" y="2857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47" name="Rectangle 246"/>
          <p:cNvSpPr/>
          <p:nvPr/>
        </p:nvSpPr>
        <p:spPr>
          <a:xfrm>
            <a:off x="2921000" y="2571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48" name="Rectangle 247"/>
          <p:cNvSpPr/>
          <p:nvPr/>
        </p:nvSpPr>
        <p:spPr>
          <a:xfrm>
            <a:off x="4778375" y="2857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49" name="Rectangle 248"/>
          <p:cNvSpPr/>
          <p:nvPr/>
        </p:nvSpPr>
        <p:spPr>
          <a:xfrm>
            <a:off x="5243513" y="2857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50" name="Rectangle 249"/>
          <p:cNvSpPr/>
          <p:nvPr/>
        </p:nvSpPr>
        <p:spPr>
          <a:xfrm>
            <a:off x="5707063" y="285750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51" name="Rectangle 250"/>
          <p:cNvSpPr/>
          <p:nvPr/>
        </p:nvSpPr>
        <p:spPr>
          <a:xfrm>
            <a:off x="6172200" y="285750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52" name="Rectangle 251"/>
          <p:cNvSpPr/>
          <p:nvPr/>
        </p:nvSpPr>
        <p:spPr>
          <a:xfrm>
            <a:off x="6635750" y="1428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53" name="Rectangle 252"/>
          <p:cNvSpPr/>
          <p:nvPr/>
        </p:nvSpPr>
        <p:spPr>
          <a:xfrm>
            <a:off x="6635750" y="1714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54" name="Rectangle 253"/>
          <p:cNvSpPr/>
          <p:nvPr/>
        </p:nvSpPr>
        <p:spPr>
          <a:xfrm>
            <a:off x="7100888" y="1428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55" name="Rectangle 254"/>
          <p:cNvSpPr/>
          <p:nvPr/>
        </p:nvSpPr>
        <p:spPr>
          <a:xfrm>
            <a:off x="7100888" y="17145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56" name="Rectangle 255"/>
          <p:cNvSpPr/>
          <p:nvPr/>
        </p:nvSpPr>
        <p:spPr>
          <a:xfrm>
            <a:off x="7566025" y="1428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7566025" y="1714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8029575" y="14287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59" name="Rectangle 258"/>
          <p:cNvSpPr/>
          <p:nvPr/>
        </p:nvSpPr>
        <p:spPr>
          <a:xfrm>
            <a:off x="8029575" y="1714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60" name="Rectangle 259"/>
          <p:cNvSpPr/>
          <p:nvPr/>
        </p:nvSpPr>
        <p:spPr>
          <a:xfrm>
            <a:off x="8494713" y="1428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61" name="Rectangle 260"/>
          <p:cNvSpPr/>
          <p:nvPr/>
        </p:nvSpPr>
        <p:spPr>
          <a:xfrm>
            <a:off x="8494713" y="1714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62" name="Rectangle 261"/>
          <p:cNvSpPr/>
          <p:nvPr/>
        </p:nvSpPr>
        <p:spPr>
          <a:xfrm>
            <a:off x="6635750" y="285750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63" name="Rectangle 262"/>
          <p:cNvSpPr/>
          <p:nvPr/>
        </p:nvSpPr>
        <p:spPr>
          <a:xfrm>
            <a:off x="7100888" y="28575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64" name="Rectangle 263"/>
          <p:cNvSpPr/>
          <p:nvPr/>
        </p:nvSpPr>
        <p:spPr>
          <a:xfrm>
            <a:off x="7566025" y="2857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98488" y="31432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66" name="Rectangle 265"/>
          <p:cNvSpPr/>
          <p:nvPr/>
        </p:nvSpPr>
        <p:spPr>
          <a:xfrm>
            <a:off x="57150" y="3143250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lw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67" name="Rectangle 266"/>
          <p:cNvSpPr/>
          <p:nvPr/>
        </p:nvSpPr>
        <p:spPr>
          <a:xfrm>
            <a:off x="1063625" y="3143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1527175" y="3143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1992313" y="314325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70" name="Rectangle 269"/>
          <p:cNvSpPr/>
          <p:nvPr/>
        </p:nvSpPr>
        <p:spPr>
          <a:xfrm>
            <a:off x="2455863" y="314325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71" name="Rectangle 270"/>
          <p:cNvSpPr/>
          <p:nvPr/>
        </p:nvSpPr>
        <p:spPr>
          <a:xfrm>
            <a:off x="3386138" y="314325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3849688" y="314325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73" name="Rectangle 272"/>
          <p:cNvSpPr/>
          <p:nvPr/>
        </p:nvSpPr>
        <p:spPr>
          <a:xfrm>
            <a:off x="4314825" y="3143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74" name="Rectangle 273"/>
          <p:cNvSpPr/>
          <p:nvPr/>
        </p:nvSpPr>
        <p:spPr>
          <a:xfrm>
            <a:off x="2921000" y="3143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75" name="Rectangle 274"/>
          <p:cNvSpPr/>
          <p:nvPr/>
        </p:nvSpPr>
        <p:spPr>
          <a:xfrm>
            <a:off x="8958263" y="1071563"/>
            <a:ext cx="465137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9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76" name="Rectangle 275"/>
          <p:cNvSpPr/>
          <p:nvPr/>
        </p:nvSpPr>
        <p:spPr>
          <a:xfrm>
            <a:off x="8958263" y="20002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77" name="Rectangle 276"/>
          <p:cNvSpPr/>
          <p:nvPr/>
        </p:nvSpPr>
        <p:spPr>
          <a:xfrm>
            <a:off x="8958263" y="22860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78" name="Rectangle 277"/>
          <p:cNvSpPr/>
          <p:nvPr/>
        </p:nvSpPr>
        <p:spPr>
          <a:xfrm>
            <a:off x="8958263" y="2571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79" name="Rectangle 278"/>
          <p:cNvSpPr/>
          <p:nvPr/>
        </p:nvSpPr>
        <p:spPr>
          <a:xfrm>
            <a:off x="8958263" y="28575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80" name="Rectangle 279"/>
          <p:cNvSpPr/>
          <p:nvPr/>
        </p:nvSpPr>
        <p:spPr>
          <a:xfrm>
            <a:off x="9423400" y="1071563"/>
            <a:ext cx="463550" cy="3571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20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81" name="Rectangle 280"/>
          <p:cNvSpPr/>
          <p:nvPr/>
        </p:nvSpPr>
        <p:spPr>
          <a:xfrm>
            <a:off x="9423400" y="2000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82" name="Rectangle 281"/>
          <p:cNvSpPr/>
          <p:nvPr/>
        </p:nvSpPr>
        <p:spPr>
          <a:xfrm>
            <a:off x="9423400" y="22860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83" name="Rectangle 282"/>
          <p:cNvSpPr/>
          <p:nvPr/>
        </p:nvSpPr>
        <p:spPr>
          <a:xfrm>
            <a:off x="9423400" y="2571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84" name="Rectangle 283"/>
          <p:cNvSpPr/>
          <p:nvPr/>
        </p:nvSpPr>
        <p:spPr>
          <a:xfrm>
            <a:off x="9423400" y="2857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85" name="Rectangle 284"/>
          <p:cNvSpPr/>
          <p:nvPr/>
        </p:nvSpPr>
        <p:spPr>
          <a:xfrm>
            <a:off x="8958263" y="14287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86" name="Rectangle 285"/>
          <p:cNvSpPr/>
          <p:nvPr/>
        </p:nvSpPr>
        <p:spPr>
          <a:xfrm>
            <a:off x="8958263" y="171450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87" name="Rectangle 286"/>
          <p:cNvSpPr/>
          <p:nvPr/>
        </p:nvSpPr>
        <p:spPr>
          <a:xfrm>
            <a:off x="9423400" y="14287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88" name="Rectangle 287"/>
          <p:cNvSpPr/>
          <p:nvPr/>
        </p:nvSpPr>
        <p:spPr>
          <a:xfrm>
            <a:off x="9423400" y="171450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89" name="Rectangle 288"/>
          <p:cNvSpPr/>
          <p:nvPr/>
        </p:nvSpPr>
        <p:spPr>
          <a:xfrm>
            <a:off x="4778375" y="3143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90" name="Rectangle 289"/>
          <p:cNvSpPr/>
          <p:nvPr/>
        </p:nvSpPr>
        <p:spPr>
          <a:xfrm>
            <a:off x="5243513" y="3143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91" name="Rectangle 290"/>
          <p:cNvSpPr/>
          <p:nvPr/>
        </p:nvSpPr>
        <p:spPr>
          <a:xfrm>
            <a:off x="6635750" y="3143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92" name="Rectangle 291"/>
          <p:cNvSpPr/>
          <p:nvPr/>
        </p:nvSpPr>
        <p:spPr>
          <a:xfrm>
            <a:off x="5707063" y="3143250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93" name="Rectangle 292"/>
          <p:cNvSpPr/>
          <p:nvPr/>
        </p:nvSpPr>
        <p:spPr>
          <a:xfrm>
            <a:off x="6172200" y="3143250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94" name="Rectangle 293"/>
          <p:cNvSpPr/>
          <p:nvPr/>
        </p:nvSpPr>
        <p:spPr>
          <a:xfrm>
            <a:off x="7566025" y="3143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95" name="Rectangle 294"/>
          <p:cNvSpPr/>
          <p:nvPr/>
        </p:nvSpPr>
        <p:spPr>
          <a:xfrm>
            <a:off x="8029575" y="3143250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96" name="Rectangle 295"/>
          <p:cNvSpPr/>
          <p:nvPr/>
        </p:nvSpPr>
        <p:spPr>
          <a:xfrm>
            <a:off x="8494713" y="3143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97" name="Rectangle 296"/>
          <p:cNvSpPr/>
          <p:nvPr/>
        </p:nvSpPr>
        <p:spPr>
          <a:xfrm>
            <a:off x="8958263" y="31432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98" name="Rectangle 297"/>
          <p:cNvSpPr/>
          <p:nvPr/>
        </p:nvSpPr>
        <p:spPr>
          <a:xfrm>
            <a:off x="9423400" y="3143250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99" name="Rectangle 298"/>
          <p:cNvSpPr/>
          <p:nvPr/>
        </p:nvSpPr>
        <p:spPr>
          <a:xfrm>
            <a:off x="7100888" y="3143250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grpSp>
        <p:nvGrpSpPr>
          <p:cNvPr id="23723" name="Group 576"/>
          <p:cNvGrpSpPr>
            <a:grpSpLocks/>
          </p:cNvGrpSpPr>
          <p:nvPr/>
        </p:nvGrpSpPr>
        <p:grpSpPr bwMode="auto">
          <a:xfrm>
            <a:off x="57150" y="3643313"/>
            <a:ext cx="9829800" cy="2357437"/>
            <a:chOff x="-32" y="4143394"/>
            <a:chExt cx="9072563" cy="2357438"/>
          </a:xfrm>
        </p:grpSpPr>
        <p:sp>
          <p:nvSpPr>
            <p:cNvPr id="300" name="Rectangle 299"/>
            <p:cNvSpPr/>
            <p:nvPr/>
          </p:nvSpPr>
          <p:spPr>
            <a:xfrm>
              <a:off x="499604" y="4143394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301" name="Rectangle 300"/>
            <p:cNvSpPr/>
            <p:nvPr/>
          </p:nvSpPr>
          <p:spPr>
            <a:xfrm>
              <a:off x="499604" y="45005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02" name="Rectangle 301"/>
            <p:cNvSpPr/>
            <p:nvPr/>
          </p:nvSpPr>
          <p:spPr>
            <a:xfrm>
              <a:off x="499604" y="50720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03" name="Rectangle 302"/>
            <p:cNvSpPr/>
            <p:nvPr/>
          </p:nvSpPr>
          <p:spPr>
            <a:xfrm>
              <a:off x="499604" y="53578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04" name="Rectangle 303"/>
            <p:cNvSpPr/>
            <p:nvPr/>
          </p:nvSpPr>
          <p:spPr>
            <a:xfrm>
              <a:off x="-32" y="4143394"/>
              <a:ext cx="476193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CC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05" name="Rectangle 304"/>
            <p:cNvSpPr/>
            <p:nvPr/>
          </p:nvSpPr>
          <p:spPr>
            <a:xfrm>
              <a:off x="-32" y="4500581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306" name="Rectangle 305"/>
            <p:cNvSpPr/>
            <p:nvPr/>
          </p:nvSpPr>
          <p:spPr>
            <a:xfrm>
              <a:off x="-32" y="4786331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307" name="Rectangle 306"/>
            <p:cNvSpPr/>
            <p:nvPr/>
          </p:nvSpPr>
          <p:spPr>
            <a:xfrm>
              <a:off x="-32" y="5072081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308" name="Rectangle 307"/>
            <p:cNvSpPr/>
            <p:nvPr/>
          </p:nvSpPr>
          <p:spPr>
            <a:xfrm>
              <a:off x="-32" y="5357832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309" name="Rectangle 308"/>
            <p:cNvSpPr/>
            <p:nvPr/>
          </p:nvSpPr>
          <p:spPr>
            <a:xfrm>
              <a:off x="499604" y="56435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10" name="Rectangle 309"/>
            <p:cNvSpPr/>
            <p:nvPr/>
          </p:nvSpPr>
          <p:spPr>
            <a:xfrm>
              <a:off x="-32" y="5643582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311" name="Rectangle 310"/>
            <p:cNvSpPr/>
            <p:nvPr/>
          </p:nvSpPr>
          <p:spPr>
            <a:xfrm>
              <a:off x="499604" y="59293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12" name="Rectangle 311"/>
            <p:cNvSpPr/>
            <p:nvPr/>
          </p:nvSpPr>
          <p:spPr>
            <a:xfrm>
              <a:off x="-32" y="5929332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313" name="Rectangle 312"/>
            <p:cNvSpPr/>
            <p:nvPr/>
          </p:nvSpPr>
          <p:spPr>
            <a:xfrm>
              <a:off x="928909" y="4143394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14" name="Rectangle 313"/>
            <p:cNvSpPr/>
            <p:nvPr/>
          </p:nvSpPr>
          <p:spPr>
            <a:xfrm>
              <a:off x="928909" y="45005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15" name="Rectangle 314"/>
            <p:cNvSpPr/>
            <p:nvPr/>
          </p:nvSpPr>
          <p:spPr>
            <a:xfrm>
              <a:off x="928909" y="50720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16" name="Rectangle 315"/>
            <p:cNvSpPr/>
            <p:nvPr/>
          </p:nvSpPr>
          <p:spPr>
            <a:xfrm>
              <a:off x="928909" y="53578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17" name="Rectangle 316"/>
            <p:cNvSpPr/>
            <p:nvPr/>
          </p:nvSpPr>
          <p:spPr>
            <a:xfrm>
              <a:off x="928909" y="56435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18" name="Rectangle 317"/>
            <p:cNvSpPr/>
            <p:nvPr/>
          </p:nvSpPr>
          <p:spPr>
            <a:xfrm>
              <a:off x="928909" y="59293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19" name="Rectangle 318"/>
            <p:cNvSpPr/>
            <p:nvPr/>
          </p:nvSpPr>
          <p:spPr>
            <a:xfrm>
              <a:off x="1356750" y="4143394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0" name="Rectangle 319"/>
            <p:cNvSpPr/>
            <p:nvPr/>
          </p:nvSpPr>
          <p:spPr>
            <a:xfrm>
              <a:off x="1356750" y="45005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1" name="Rectangle 320"/>
            <p:cNvSpPr/>
            <p:nvPr/>
          </p:nvSpPr>
          <p:spPr>
            <a:xfrm>
              <a:off x="1356750" y="53578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1356750" y="56435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23" name="Rectangle 322"/>
            <p:cNvSpPr/>
            <p:nvPr/>
          </p:nvSpPr>
          <p:spPr>
            <a:xfrm>
              <a:off x="1356750" y="59293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24" name="Rectangle 323"/>
            <p:cNvSpPr/>
            <p:nvPr/>
          </p:nvSpPr>
          <p:spPr>
            <a:xfrm>
              <a:off x="1786056" y="4143394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5" name="Rectangle 324"/>
            <p:cNvSpPr/>
            <p:nvPr/>
          </p:nvSpPr>
          <p:spPr>
            <a:xfrm>
              <a:off x="1786056" y="45005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6" name="Rectangle 325"/>
            <p:cNvSpPr/>
            <p:nvPr/>
          </p:nvSpPr>
          <p:spPr>
            <a:xfrm>
              <a:off x="2213897" y="4143394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7" name="Rectangle 326"/>
            <p:cNvSpPr/>
            <p:nvPr/>
          </p:nvSpPr>
          <p:spPr>
            <a:xfrm>
              <a:off x="2643202" y="4143394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8" name="Rectangle 327"/>
            <p:cNvSpPr/>
            <p:nvPr/>
          </p:nvSpPr>
          <p:spPr>
            <a:xfrm>
              <a:off x="3072508" y="4143394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9" name="Rectangle 328"/>
            <p:cNvSpPr/>
            <p:nvPr/>
          </p:nvSpPr>
          <p:spPr>
            <a:xfrm>
              <a:off x="3500348" y="4143394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0" name="Rectangle 329"/>
            <p:cNvSpPr/>
            <p:nvPr/>
          </p:nvSpPr>
          <p:spPr>
            <a:xfrm>
              <a:off x="3929654" y="4143394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1" name="Rectangle 330"/>
            <p:cNvSpPr/>
            <p:nvPr/>
          </p:nvSpPr>
          <p:spPr>
            <a:xfrm>
              <a:off x="4357494" y="4143394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10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2" name="Rectangle 331"/>
            <p:cNvSpPr/>
            <p:nvPr/>
          </p:nvSpPr>
          <p:spPr>
            <a:xfrm>
              <a:off x="4786800" y="4143394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1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3" name="Rectangle 332"/>
            <p:cNvSpPr/>
            <p:nvPr/>
          </p:nvSpPr>
          <p:spPr>
            <a:xfrm>
              <a:off x="5214641" y="4143394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5" name="Rectangle 334"/>
            <p:cNvSpPr/>
            <p:nvPr/>
          </p:nvSpPr>
          <p:spPr>
            <a:xfrm>
              <a:off x="5643946" y="4143394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7" name="Rectangle 336"/>
            <p:cNvSpPr/>
            <p:nvPr/>
          </p:nvSpPr>
          <p:spPr>
            <a:xfrm>
              <a:off x="6071787" y="4143394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1" name="Rectangle 340"/>
            <p:cNvSpPr/>
            <p:nvPr/>
          </p:nvSpPr>
          <p:spPr>
            <a:xfrm>
              <a:off x="6501093" y="4143394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5" name="Rectangle 344"/>
            <p:cNvSpPr/>
            <p:nvPr/>
          </p:nvSpPr>
          <p:spPr>
            <a:xfrm>
              <a:off x="6928933" y="4143394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9" name="Rectangle 348"/>
            <p:cNvSpPr/>
            <p:nvPr/>
          </p:nvSpPr>
          <p:spPr>
            <a:xfrm>
              <a:off x="7358239" y="4143394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54" name="Rectangle 353"/>
            <p:cNvSpPr/>
            <p:nvPr/>
          </p:nvSpPr>
          <p:spPr>
            <a:xfrm>
              <a:off x="7786079" y="4143394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59" name="Rectangle 358"/>
            <p:cNvSpPr/>
            <p:nvPr/>
          </p:nvSpPr>
          <p:spPr>
            <a:xfrm>
              <a:off x="499604" y="478633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65" name="Rectangle 364"/>
            <p:cNvSpPr/>
            <p:nvPr/>
          </p:nvSpPr>
          <p:spPr>
            <a:xfrm>
              <a:off x="2213897" y="45005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66" name="Rectangle 365"/>
            <p:cNvSpPr/>
            <p:nvPr/>
          </p:nvSpPr>
          <p:spPr>
            <a:xfrm>
              <a:off x="2643202" y="45005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67" name="Rectangle 366"/>
            <p:cNvSpPr/>
            <p:nvPr/>
          </p:nvSpPr>
          <p:spPr>
            <a:xfrm>
              <a:off x="3072508" y="45005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68" name="Rectangle 367"/>
            <p:cNvSpPr/>
            <p:nvPr/>
          </p:nvSpPr>
          <p:spPr>
            <a:xfrm>
              <a:off x="3500348" y="45005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69" name="Rectangle 368"/>
            <p:cNvSpPr/>
            <p:nvPr/>
          </p:nvSpPr>
          <p:spPr>
            <a:xfrm>
              <a:off x="3929654" y="45005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70" name="Rectangle 369"/>
            <p:cNvSpPr/>
            <p:nvPr/>
          </p:nvSpPr>
          <p:spPr>
            <a:xfrm>
              <a:off x="4357494" y="45005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71" name="Rectangle 370"/>
            <p:cNvSpPr/>
            <p:nvPr/>
          </p:nvSpPr>
          <p:spPr>
            <a:xfrm>
              <a:off x="4786800" y="45005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72" name="Rectangle 371"/>
            <p:cNvSpPr/>
            <p:nvPr/>
          </p:nvSpPr>
          <p:spPr>
            <a:xfrm>
              <a:off x="5214641" y="45005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73" name="Rectangle 372"/>
            <p:cNvSpPr/>
            <p:nvPr/>
          </p:nvSpPr>
          <p:spPr>
            <a:xfrm>
              <a:off x="5643946" y="45005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74" name="Rectangle 373"/>
            <p:cNvSpPr/>
            <p:nvPr/>
          </p:nvSpPr>
          <p:spPr>
            <a:xfrm>
              <a:off x="928909" y="478633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75" name="Rectangle 374"/>
            <p:cNvSpPr/>
            <p:nvPr/>
          </p:nvSpPr>
          <p:spPr>
            <a:xfrm>
              <a:off x="1356750" y="478633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79" name="Rectangle 378"/>
            <p:cNvSpPr/>
            <p:nvPr/>
          </p:nvSpPr>
          <p:spPr>
            <a:xfrm>
              <a:off x="1786056" y="4786331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81" name="Rectangle 380"/>
            <p:cNvSpPr/>
            <p:nvPr/>
          </p:nvSpPr>
          <p:spPr>
            <a:xfrm>
              <a:off x="1356750" y="50720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1786056" y="5072081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90" name="Rectangle 389"/>
            <p:cNvSpPr/>
            <p:nvPr/>
          </p:nvSpPr>
          <p:spPr>
            <a:xfrm>
              <a:off x="1786056" y="5357832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92" name="Rectangle 391"/>
            <p:cNvSpPr/>
            <p:nvPr/>
          </p:nvSpPr>
          <p:spPr>
            <a:xfrm>
              <a:off x="1786056" y="5643582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94" name="Rectangle 393"/>
            <p:cNvSpPr/>
            <p:nvPr/>
          </p:nvSpPr>
          <p:spPr>
            <a:xfrm>
              <a:off x="1786056" y="5929332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20" name="Rectangle 419"/>
            <p:cNvSpPr/>
            <p:nvPr/>
          </p:nvSpPr>
          <p:spPr>
            <a:xfrm>
              <a:off x="6071787" y="45005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22" name="Rectangle 421"/>
            <p:cNvSpPr/>
            <p:nvPr/>
          </p:nvSpPr>
          <p:spPr>
            <a:xfrm>
              <a:off x="6501093" y="45005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24" name="Rectangle 423"/>
            <p:cNvSpPr/>
            <p:nvPr/>
          </p:nvSpPr>
          <p:spPr>
            <a:xfrm>
              <a:off x="6928933" y="45005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26" name="Rectangle 425"/>
            <p:cNvSpPr/>
            <p:nvPr/>
          </p:nvSpPr>
          <p:spPr>
            <a:xfrm>
              <a:off x="7358239" y="45005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28" name="Rectangle 427"/>
            <p:cNvSpPr/>
            <p:nvPr/>
          </p:nvSpPr>
          <p:spPr>
            <a:xfrm>
              <a:off x="7786079" y="45005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3" name="Rectangle 432"/>
            <p:cNvSpPr/>
            <p:nvPr/>
          </p:nvSpPr>
          <p:spPr>
            <a:xfrm>
              <a:off x="499604" y="62150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4" name="Rectangle 433"/>
            <p:cNvSpPr/>
            <p:nvPr/>
          </p:nvSpPr>
          <p:spPr>
            <a:xfrm>
              <a:off x="-32" y="6215082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435" name="Rectangle 434"/>
            <p:cNvSpPr/>
            <p:nvPr/>
          </p:nvSpPr>
          <p:spPr>
            <a:xfrm>
              <a:off x="928909" y="62150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6" name="Rectangle 435"/>
            <p:cNvSpPr/>
            <p:nvPr/>
          </p:nvSpPr>
          <p:spPr>
            <a:xfrm>
              <a:off x="1356750" y="62150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7" name="Rectangle 436"/>
            <p:cNvSpPr/>
            <p:nvPr/>
          </p:nvSpPr>
          <p:spPr>
            <a:xfrm>
              <a:off x="1786056" y="6215082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43" name="Rectangle 442"/>
            <p:cNvSpPr/>
            <p:nvPr/>
          </p:nvSpPr>
          <p:spPr>
            <a:xfrm>
              <a:off x="8215385" y="4143394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48" name="Rectangle 447"/>
            <p:cNvSpPr/>
            <p:nvPr/>
          </p:nvSpPr>
          <p:spPr>
            <a:xfrm>
              <a:off x="8643226" y="4143394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53" name="Rectangle 452"/>
            <p:cNvSpPr/>
            <p:nvPr/>
          </p:nvSpPr>
          <p:spPr>
            <a:xfrm>
              <a:off x="8215385" y="45005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55" name="Rectangle 454"/>
            <p:cNvSpPr/>
            <p:nvPr/>
          </p:nvSpPr>
          <p:spPr>
            <a:xfrm>
              <a:off x="8643226" y="45005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68" name="Rectangle 467"/>
            <p:cNvSpPr/>
            <p:nvPr/>
          </p:nvSpPr>
          <p:spPr>
            <a:xfrm>
              <a:off x="2213897" y="478633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69" name="Rectangle 468"/>
            <p:cNvSpPr/>
            <p:nvPr/>
          </p:nvSpPr>
          <p:spPr>
            <a:xfrm>
              <a:off x="2643202" y="478633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0" name="Rectangle 469"/>
            <p:cNvSpPr/>
            <p:nvPr/>
          </p:nvSpPr>
          <p:spPr>
            <a:xfrm>
              <a:off x="3072508" y="478633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1" name="Rectangle 470"/>
            <p:cNvSpPr/>
            <p:nvPr/>
          </p:nvSpPr>
          <p:spPr>
            <a:xfrm>
              <a:off x="2213897" y="50720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2" name="Rectangle 471"/>
            <p:cNvSpPr/>
            <p:nvPr/>
          </p:nvSpPr>
          <p:spPr>
            <a:xfrm>
              <a:off x="2643202" y="50720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3" name="Rectangle 472"/>
            <p:cNvSpPr/>
            <p:nvPr/>
          </p:nvSpPr>
          <p:spPr>
            <a:xfrm>
              <a:off x="3072508" y="50720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4" name="Rectangle 473"/>
            <p:cNvSpPr/>
            <p:nvPr/>
          </p:nvSpPr>
          <p:spPr>
            <a:xfrm>
              <a:off x="3500348" y="50720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5" name="Rectangle 474"/>
            <p:cNvSpPr/>
            <p:nvPr/>
          </p:nvSpPr>
          <p:spPr>
            <a:xfrm>
              <a:off x="2213897" y="53578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6" name="Rectangle 475"/>
            <p:cNvSpPr/>
            <p:nvPr/>
          </p:nvSpPr>
          <p:spPr>
            <a:xfrm>
              <a:off x="2643202" y="53578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7" name="Rectangle 476"/>
            <p:cNvSpPr/>
            <p:nvPr/>
          </p:nvSpPr>
          <p:spPr>
            <a:xfrm>
              <a:off x="3072508" y="53578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8" name="Rectangle 477"/>
            <p:cNvSpPr/>
            <p:nvPr/>
          </p:nvSpPr>
          <p:spPr>
            <a:xfrm>
              <a:off x="3500348" y="53578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9" name="Rectangle 478"/>
            <p:cNvSpPr/>
            <p:nvPr/>
          </p:nvSpPr>
          <p:spPr>
            <a:xfrm>
              <a:off x="3929654" y="53578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0" name="Rectangle 479"/>
            <p:cNvSpPr/>
            <p:nvPr/>
          </p:nvSpPr>
          <p:spPr>
            <a:xfrm>
              <a:off x="2643202" y="56435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1" name="Rectangle 480"/>
            <p:cNvSpPr/>
            <p:nvPr/>
          </p:nvSpPr>
          <p:spPr>
            <a:xfrm>
              <a:off x="3072508" y="56435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2" name="Rectangle 481"/>
            <p:cNvSpPr/>
            <p:nvPr/>
          </p:nvSpPr>
          <p:spPr>
            <a:xfrm>
              <a:off x="3500348" y="56435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3" name="Rectangle 482"/>
            <p:cNvSpPr/>
            <p:nvPr/>
          </p:nvSpPr>
          <p:spPr>
            <a:xfrm>
              <a:off x="3929654" y="56435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4" name="Rectangle 483"/>
            <p:cNvSpPr/>
            <p:nvPr/>
          </p:nvSpPr>
          <p:spPr>
            <a:xfrm>
              <a:off x="4357494" y="56435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5" name="Rectangle 484"/>
            <p:cNvSpPr/>
            <p:nvPr/>
          </p:nvSpPr>
          <p:spPr>
            <a:xfrm>
              <a:off x="3072508" y="59293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6" name="Rectangle 485"/>
            <p:cNvSpPr/>
            <p:nvPr/>
          </p:nvSpPr>
          <p:spPr>
            <a:xfrm>
              <a:off x="3500348" y="59293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7" name="Rectangle 486"/>
            <p:cNvSpPr/>
            <p:nvPr/>
          </p:nvSpPr>
          <p:spPr>
            <a:xfrm>
              <a:off x="3929654" y="59293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8" name="Rectangle 487"/>
            <p:cNvSpPr/>
            <p:nvPr/>
          </p:nvSpPr>
          <p:spPr>
            <a:xfrm>
              <a:off x="4357494" y="59293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89" name="Rectangle 488"/>
            <p:cNvSpPr/>
            <p:nvPr/>
          </p:nvSpPr>
          <p:spPr>
            <a:xfrm>
              <a:off x="4786800" y="59293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95" name="Rectangle 494"/>
            <p:cNvSpPr/>
            <p:nvPr/>
          </p:nvSpPr>
          <p:spPr>
            <a:xfrm>
              <a:off x="3500348" y="478633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96" name="Rectangle 495"/>
            <p:cNvSpPr/>
            <p:nvPr/>
          </p:nvSpPr>
          <p:spPr>
            <a:xfrm>
              <a:off x="3929654" y="478633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97" name="Rectangle 496"/>
            <p:cNvSpPr/>
            <p:nvPr/>
          </p:nvSpPr>
          <p:spPr>
            <a:xfrm>
              <a:off x="4357494" y="478633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98" name="Rectangle 497"/>
            <p:cNvSpPr/>
            <p:nvPr/>
          </p:nvSpPr>
          <p:spPr>
            <a:xfrm>
              <a:off x="4786800" y="478633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99" name="Rectangle 498"/>
            <p:cNvSpPr/>
            <p:nvPr/>
          </p:nvSpPr>
          <p:spPr>
            <a:xfrm>
              <a:off x="5214641" y="478633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0" name="Rectangle 499"/>
            <p:cNvSpPr/>
            <p:nvPr/>
          </p:nvSpPr>
          <p:spPr>
            <a:xfrm>
              <a:off x="5643946" y="478633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1" name="Rectangle 500"/>
            <p:cNvSpPr/>
            <p:nvPr/>
          </p:nvSpPr>
          <p:spPr>
            <a:xfrm>
              <a:off x="6071787" y="478633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2" name="Rectangle 501"/>
            <p:cNvSpPr/>
            <p:nvPr/>
          </p:nvSpPr>
          <p:spPr>
            <a:xfrm>
              <a:off x="6501093" y="478633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3" name="Rectangle 502"/>
            <p:cNvSpPr/>
            <p:nvPr/>
          </p:nvSpPr>
          <p:spPr>
            <a:xfrm>
              <a:off x="6928933" y="478633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4" name="Rectangle 503"/>
            <p:cNvSpPr/>
            <p:nvPr/>
          </p:nvSpPr>
          <p:spPr>
            <a:xfrm>
              <a:off x="7358239" y="478633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5" name="Rectangle 504"/>
            <p:cNvSpPr/>
            <p:nvPr/>
          </p:nvSpPr>
          <p:spPr>
            <a:xfrm>
              <a:off x="7786079" y="478633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6" name="Rectangle 505"/>
            <p:cNvSpPr/>
            <p:nvPr/>
          </p:nvSpPr>
          <p:spPr>
            <a:xfrm>
              <a:off x="8215385" y="478633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7" name="Rectangle 506"/>
            <p:cNvSpPr/>
            <p:nvPr/>
          </p:nvSpPr>
          <p:spPr>
            <a:xfrm>
              <a:off x="8643226" y="478633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8" name="Rectangle 507"/>
            <p:cNvSpPr/>
            <p:nvPr/>
          </p:nvSpPr>
          <p:spPr>
            <a:xfrm>
              <a:off x="3929654" y="50720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9" name="Rectangle 508"/>
            <p:cNvSpPr/>
            <p:nvPr/>
          </p:nvSpPr>
          <p:spPr>
            <a:xfrm>
              <a:off x="4357494" y="50720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0" name="Rectangle 509"/>
            <p:cNvSpPr/>
            <p:nvPr/>
          </p:nvSpPr>
          <p:spPr>
            <a:xfrm>
              <a:off x="4786800" y="50720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1" name="Rectangle 510"/>
            <p:cNvSpPr/>
            <p:nvPr/>
          </p:nvSpPr>
          <p:spPr>
            <a:xfrm>
              <a:off x="5214641" y="50720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2" name="Rectangle 511"/>
            <p:cNvSpPr/>
            <p:nvPr/>
          </p:nvSpPr>
          <p:spPr>
            <a:xfrm>
              <a:off x="5643946" y="50720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3" name="Rectangle 512"/>
            <p:cNvSpPr/>
            <p:nvPr/>
          </p:nvSpPr>
          <p:spPr>
            <a:xfrm>
              <a:off x="6071787" y="50720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4" name="Rectangle 513"/>
            <p:cNvSpPr/>
            <p:nvPr/>
          </p:nvSpPr>
          <p:spPr>
            <a:xfrm>
              <a:off x="6501093" y="50720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5" name="Rectangle 514"/>
            <p:cNvSpPr/>
            <p:nvPr/>
          </p:nvSpPr>
          <p:spPr>
            <a:xfrm>
              <a:off x="6928933" y="50720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6" name="Rectangle 515"/>
            <p:cNvSpPr/>
            <p:nvPr/>
          </p:nvSpPr>
          <p:spPr>
            <a:xfrm>
              <a:off x="7358239" y="50720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7" name="Rectangle 516"/>
            <p:cNvSpPr/>
            <p:nvPr/>
          </p:nvSpPr>
          <p:spPr>
            <a:xfrm>
              <a:off x="7786079" y="5072081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8" name="Rectangle 517"/>
            <p:cNvSpPr/>
            <p:nvPr/>
          </p:nvSpPr>
          <p:spPr>
            <a:xfrm>
              <a:off x="8215385" y="5072081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9" name="Rectangle 518"/>
            <p:cNvSpPr/>
            <p:nvPr/>
          </p:nvSpPr>
          <p:spPr>
            <a:xfrm>
              <a:off x="8643226" y="5072081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0" name="Rectangle 519"/>
            <p:cNvSpPr/>
            <p:nvPr/>
          </p:nvSpPr>
          <p:spPr>
            <a:xfrm>
              <a:off x="4357494" y="53578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1" name="Rectangle 520"/>
            <p:cNvSpPr/>
            <p:nvPr/>
          </p:nvSpPr>
          <p:spPr>
            <a:xfrm>
              <a:off x="4786800" y="53578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2" name="Rectangle 521"/>
            <p:cNvSpPr/>
            <p:nvPr/>
          </p:nvSpPr>
          <p:spPr>
            <a:xfrm>
              <a:off x="5214641" y="53578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3" name="Rectangle 522"/>
            <p:cNvSpPr/>
            <p:nvPr/>
          </p:nvSpPr>
          <p:spPr>
            <a:xfrm>
              <a:off x="5643946" y="53578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4" name="Rectangle 523"/>
            <p:cNvSpPr/>
            <p:nvPr/>
          </p:nvSpPr>
          <p:spPr>
            <a:xfrm>
              <a:off x="6071787" y="53578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5" name="Rectangle 524"/>
            <p:cNvSpPr/>
            <p:nvPr/>
          </p:nvSpPr>
          <p:spPr>
            <a:xfrm>
              <a:off x="6501093" y="53578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6" name="Rectangle 525"/>
            <p:cNvSpPr/>
            <p:nvPr/>
          </p:nvSpPr>
          <p:spPr>
            <a:xfrm>
              <a:off x="6928933" y="53578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7" name="Rectangle 526"/>
            <p:cNvSpPr/>
            <p:nvPr/>
          </p:nvSpPr>
          <p:spPr>
            <a:xfrm>
              <a:off x="7358239" y="53578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8" name="Rectangle 527"/>
            <p:cNvSpPr/>
            <p:nvPr/>
          </p:nvSpPr>
          <p:spPr>
            <a:xfrm>
              <a:off x="7786079" y="53578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9" name="Rectangle 528"/>
            <p:cNvSpPr/>
            <p:nvPr/>
          </p:nvSpPr>
          <p:spPr>
            <a:xfrm>
              <a:off x="8215385" y="53578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0" name="Rectangle 529"/>
            <p:cNvSpPr/>
            <p:nvPr/>
          </p:nvSpPr>
          <p:spPr>
            <a:xfrm>
              <a:off x="8643226" y="53578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1" name="Rectangle 530"/>
            <p:cNvSpPr/>
            <p:nvPr/>
          </p:nvSpPr>
          <p:spPr>
            <a:xfrm>
              <a:off x="4786800" y="56435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2" name="Rectangle 531"/>
            <p:cNvSpPr/>
            <p:nvPr/>
          </p:nvSpPr>
          <p:spPr>
            <a:xfrm>
              <a:off x="5214641" y="56435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3" name="Rectangle 532"/>
            <p:cNvSpPr/>
            <p:nvPr/>
          </p:nvSpPr>
          <p:spPr>
            <a:xfrm>
              <a:off x="5643946" y="56435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4" name="Rectangle 533"/>
            <p:cNvSpPr/>
            <p:nvPr/>
          </p:nvSpPr>
          <p:spPr>
            <a:xfrm>
              <a:off x="6071787" y="56435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5" name="Rectangle 534"/>
            <p:cNvSpPr/>
            <p:nvPr/>
          </p:nvSpPr>
          <p:spPr>
            <a:xfrm>
              <a:off x="6501093" y="56435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6" name="Rectangle 535"/>
            <p:cNvSpPr/>
            <p:nvPr/>
          </p:nvSpPr>
          <p:spPr>
            <a:xfrm>
              <a:off x="6928933" y="56435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7" name="Rectangle 536"/>
            <p:cNvSpPr/>
            <p:nvPr/>
          </p:nvSpPr>
          <p:spPr>
            <a:xfrm>
              <a:off x="7358239" y="56435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8" name="Rectangle 537"/>
            <p:cNvSpPr/>
            <p:nvPr/>
          </p:nvSpPr>
          <p:spPr>
            <a:xfrm>
              <a:off x="7786079" y="56435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9" name="Rectangle 538"/>
            <p:cNvSpPr/>
            <p:nvPr/>
          </p:nvSpPr>
          <p:spPr>
            <a:xfrm>
              <a:off x="8215385" y="56435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0" name="Rectangle 539"/>
            <p:cNvSpPr/>
            <p:nvPr/>
          </p:nvSpPr>
          <p:spPr>
            <a:xfrm>
              <a:off x="8643226" y="56435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1" name="Rectangle 540"/>
            <p:cNvSpPr/>
            <p:nvPr/>
          </p:nvSpPr>
          <p:spPr>
            <a:xfrm>
              <a:off x="5214641" y="59293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2" name="Rectangle 541"/>
            <p:cNvSpPr/>
            <p:nvPr/>
          </p:nvSpPr>
          <p:spPr>
            <a:xfrm>
              <a:off x="5643946" y="59293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3" name="Rectangle 542"/>
            <p:cNvSpPr/>
            <p:nvPr/>
          </p:nvSpPr>
          <p:spPr>
            <a:xfrm>
              <a:off x="6071787" y="59293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4" name="Rectangle 543"/>
            <p:cNvSpPr/>
            <p:nvPr/>
          </p:nvSpPr>
          <p:spPr>
            <a:xfrm>
              <a:off x="6501093" y="59293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5" name="Rectangle 544"/>
            <p:cNvSpPr/>
            <p:nvPr/>
          </p:nvSpPr>
          <p:spPr>
            <a:xfrm>
              <a:off x="6928933" y="59293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6" name="Rectangle 545"/>
            <p:cNvSpPr/>
            <p:nvPr/>
          </p:nvSpPr>
          <p:spPr>
            <a:xfrm>
              <a:off x="7358239" y="59293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7" name="Rectangle 546"/>
            <p:cNvSpPr/>
            <p:nvPr/>
          </p:nvSpPr>
          <p:spPr>
            <a:xfrm>
              <a:off x="7786079" y="59293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8" name="Rectangle 547"/>
            <p:cNvSpPr/>
            <p:nvPr/>
          </p:nvSpPr>
          <p:spPr>
            <a:xfrm>
              <a:off x="8215385" y="592933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9" name="Rectangle 548"/>
            <p:cNvSpPr/>
            <p:nvPr/>
          </p:nvSpPr>
          <p:spPr>
            <a:xfrm>
              <a:off x="8643226" y="59293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58" name="Rectangle 557"/>
            <p:cNvSpPr/>
            <p:nvPr/>
          </p:nvSpPr>
          <p:spPr>
            <a:xfrm>
              <a:off x="2213897" y="56435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59" name="Rectangle 558"/>
            <p:cNvSpPr/>
            <p:nvPr/>
          </p:nvSpPr>
          <p:spPr>
            <a:xfrm>
              <a:off x="2213897" y="592933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0" name="Rectangle 559"/>
            <p:cNvSpPr/>
            <p:nvPr/>
          </p:nvSpPr>
          <p:spPr>
            <a:xfrm>
              <a:off x="2643202" y="592933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1" name="Rectangle 560"/>
            <p:cNvSpPr/>
            <p:nvPr/>
          </p:nvSpPr>
          <p:spPr>
            <a:xfrm>
              <a:off x="2213897" y="62150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2" name="Rectangle 561"/>
            <p:cNvSpPr/>
            <p:nvPr/>
          </p:nvSpPr>
          <p:spPr>
            <a:xfrm>
              <a:off x="2643202" y="62150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3" name="Rectangle 562"/>
            <p:cNvSpPr/>
            <p:nvPr/>
          </p:nvSpPr>
          <p:spPr>
            <a:xfrm>
              <a:off x="3072508" y="62150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4" name="Rectangle 563"/>
            <p:cNvSpPr/>
            <p:nvPr/>
          </p:nvSpPr>
          <p:spPr>
            <a:xfrm>
              <a:off x="3500348" y="62150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5" name="Rectangle 564"/>
            <p:cNvSpPr/>
            <p:nvPr/>
          </p:nvSpPr>
          <p:spPr>
            <a:xfrm>
              <a:off x="3929654" y="62150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6" name="Rectangle 565"/>
            <p:cNvSpPr/>
            <p:nvPr/>
          </p:nvSpPr>
          <p:spPr>
            <a:xfrm>
              <a:off x="4357494" y="62150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7" name="Rectangle 566"/>
            <p:cNvSpPr/>
            <p:nvPr/>
          </p:nvSpPr>
          <p:spPr>
            <a:xfrm>
              <a:off x="4786800" y="62150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68" name="Rectangle 567"/>
            <p:cNvSpPr/>
            <p:nvPr/>
          </p:nvSpPr>
          <p:spPr>
            <a:xfrm>
              <a:off x="5214641" y="62150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69" name="Rectangle 568"/>
            <p:cNvSpPr/>
            <p:nvPr/>
          </p:nvSpPr>
          <p:spPr>
            <a:xfrm>
              <a:off x="5643946" y="62150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70" name="Rectangle 569"/>
            <p:cNvSpPr/>
            <p:nvPr/>
          </p:nvSpPr>
          <p:spPr>
            <a:xfrm>
              <a:off x="6071787" y="62150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71" name="Rectangle 570"/>
            <p:cNvSpPr/>
            <p:nvPr/>
          </p:nvSpPr>
          <p:spPr>
            <a:xfrm>
              <a:off x="6501093" y="62150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72" name="Rectangle 571"/>
            <p:cNvSpPr/>
            <p:nvPr/>
          </p:nvSpPr>
          <p:spPr>
            <a:xfrm>
              <a:off x="6928933" y="62150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3" name="Rectangle 572"/>
            <p:cNvSpPr/>
            <p:nvPr/>
          </p:nvSpPr>
          <p:spPr>
            <a:xfrm>
              <a:off x="7358239" y="62150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4" name="Rectangle 573"/>
            <p:cNvSpPr/>
            <p:nvPr/>
          </p:nvSpPr>
          <p:spPr>
            <a:xfrm>
              <a:off x="7786079" y="6215082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5" name="Rectangle 574"/>
            <p:cNvSpPr/>
            <p:nvPr/>
          </p:nvSpPr>
          <p:spPr>
            <a:xfrm>
              <a:off x="8215385" y="6215082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6" name="Rectangle 575"/>
            <p:cNvSpPr/>
            <p:nvPr/>
          </p:nvSpPr>
          <p:spPr>
            <a:xfrm>
              <a:off x="8643226" y="6215082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</p:grpSp>
      <p:sp>
        <p:nvSpPr>
          <p:cNvPr id="340" name="Right Arrow 339"/>
          <p:cNvSpPr/>
          <p:nvPr/>
        </p:nvSpPr>
        <p:spPr>
          <a:xfrm rot="2167778">
            <a:off x="2298700" y="4249738"/>
            <a:ext cx="309563" cy="106362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endParaRPr lang="el-GR" sz="1800" dirty="0"/>
          </a:p>
        </p:txBody>
      </p:sp>
      <p:sp>
        <p:nvSpPr>
          <p:cNvPr id="342" name="Right Arrow 341"/>
          <p:cNvSpPr/>
          <p:nvPr/>
        </p:nvSpPr>
        <p:spPr>
          <a:xfrm rot="2167778">
            <a:off x="2770188" y="4502150"/>
            <a:ext cx="309562" cy="106363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endParaRPr lang="el-GR" sz="1800" dirty="0"/>
          </a:p>
        </p:txBody>
      </p:sp>
      <p:sp>
        <p:nvSpPr>
          <p:cNvPr id="814" name="Right Arrow 813"/>
          <p:cNvSpPr/>
          <p:nvPr/>
        </p:nvSpPr>
        <p:spPr>
          <a:xfrm>
            <a:off x="3152775" y="4572000"/>
            <a:ext cx="387350" cy="71438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endParaRPr lang="el-GR" sz="1800" dirty="0"/>
          </a:p>
        </p:txBody>
      </p:sp>
      <p:sp>
        <p:nvSpPr>
          <p:cNvPr id="815" name="Right Arrow 814"/>
          <p:cNvSpPr/>
          <p:nvPr/>
        </p:nvSpPr>
        <p:spPr>
          <a:xfrm rot="2167778">
            <a:off x="4162425" y="5359400"/>
            <a:ext cx="309563" cy="106363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endParaRPr lang="el-GR" sz="1800" dirty="0"/>
          </a:p>
        </p:txBody>
      </p:sp>
      <p:sp>
        <p:nvSpPr>
          <p:cNvPr id="3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0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0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2</a:t>
            </a:r>
            <a:r>
              <a:rPr lang="el-GR" sz="40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– Χωρίς/Με Προώθηση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D4E9995-0294-491E-B0F5-E6A67EFA0197}" type="slidenum">
              <a:rPr lang="en-GB"/>
              <a:pPr>
                <a:defRPr/>
              </a:pPr>
              <a:t>15</a:t>
            </a:fld>
            <a:endParaRPr lang="en-GB"/>
          </a:p>
        </p:txBody>
      </p:sp>
      <p:sp>
        <p:nvSpPr>
          <p:cNvPr id="3" name="Rectangle 2"/>
          <p:cNvSpPr/>
          <p:nvPr/>
        </p:nvSpPr>
        <p:spPr>
          <a:xfrm>
            <a:off x="541338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8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" name="Rectangle 3"/>
          <p:cNvSpPr/>
          <p:nvPr/>
        </p:nvSpPr>
        <p:spPr>
          <a:xfrm>
            <a:off x="541338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IF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41338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41338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41338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41338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60463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2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60463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ID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60463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60463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60463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160463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79588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3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779588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EX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2398713" y="3429000"/>
            <a:ext cx="620712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4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398713" y="3786188"/>
            <a:ext cx="620712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MEM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019425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5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3638550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6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4257675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7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876800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8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5495925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9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115050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10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734175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800" b="1" dirty="0">
                <a:solidFill>
                  <a:schemeClr val="tx1"/>
                </a:solidFill>
              </a:rPr>
              <a:t>1</a:t>
            </a:r>
            <a:r>
              <a:rPr lang="en-US" sz="1800" b="1" dirty="0">
                <a:solidFill>
                  <a:schemeClr val="tx1"/>
                </a:solidFill>
              </a:rPr>
              <a:t>1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353300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800" b="1" dirty="0">
                <a:solidFill>
                  <a:schemeClr val="tx1"/>
                </a:solidFill>
              </a:rPr>
              <a:t>1</a:t>
            </a:r>
            <a:r>
              <a:rPr lang="en-US" sz="1800" b="1" dirty="0">
                <a:solidFill>
                  <a:schemeClr val="tx1"/>
                </a:solidFill>
              </a:rPr>
              <a:t>2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972425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800" b="1" dirty="0">
                <a:solidFill>
                  <a:schemeClr val="tx1"/>
                </a:solidFill>
              </a:rPr>
              <a:t>1</a:t>
            </a:r>
            <a:r>
              <a:rPr lang="en-US" sz="1800" b="1" dirty="0">
                <a:solidFill>
                  <a:schemeClr val="tx1"/>
                </a:solidFill>
              </a:rPr>
              <a:t>3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541338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3019425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WB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3638550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4257675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4876800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495925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6115050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734175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7353300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7972425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160463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IF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541338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160463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8591550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14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8591550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0" y="3429000"/>
            <a:ext cx="515938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CC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0" y="3786188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lw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0" y="4071938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sub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0" y="4357688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sw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0" y="4643438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sub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0" y="4929188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sub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0" y="5214938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bne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0" y="5500688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lw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9210675" y="3429000"/>
            <a:ext cx="619125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15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9210675" y="3786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2398846" y="4071954"/>
            <a:ext cx="619125" cy="285750"/>
          </a:xfrm>
          <a:prstGeom prst="rect">
            <a:avLst/>
          </a:prstGeom>
          <a:blipFill>
            <a:blip r:embed="rId2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lum contrast="100000"/>
            </a:blip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1779588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ID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3019425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EX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3638550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MEM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4257675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WB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1779588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IF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2398846" y="4357704"/>
            <a:ext cx="619125" cy="285750"/>
          </a:xfrm>
          <a:prstGeom prst="rect">
            <a:avLst/>
          </a:prstGeom>
          <a:blipFill>
            <a:blip r:embed="rId2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lum contrast="100000"/>
            </a:blip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2398846" y="4643454"/>
            <a:ext cx="619125" cy="285750"/>
          </a:xfrm>
          <a:prstGeom prst="rect">
            <a:avLst/>
          </a:prstGeom>
          <a:blipFill>
            <a:blip r:embed="rId2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lum contrast="100000"/>
            </a:blip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2398846" y="4929204"/>
            <a:ext cx="619125" cy="285750"/>
          </a:xfrm>
          <a:prstGeom prst="rect">
            <a:avLst/>
          </a:prstGeom>
          <a:blipFill>
            <a:blip r:embed="rId2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lum contrast="100000"/>
            </a:blip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2398846" y="5214954"/>
            <a:ext cx="619125" cy="285750"/>
          </a:xfrm>
          <a:prstGeom prst="rect">
            <a:avLst/>
          </a:prstGeom>
          <a:blipFill>
            <a:blip r:embed="rId2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lum contrast="100000"/>
            </a:blip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2398846" y="5500704"/>
            <a:ext cx="619125" cy="285750"/>
          </a:xfrm>
          <a:prstGeom prst="rect">
            <a:avLst/>
          </a:prstGeom>
          <a:blipFill>
            <a:blip r:embed="rId2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lum contrast="100000"/>
            </a:blip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3019425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ID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3638550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EX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4257675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MEM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4876800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WB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3019425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IF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3638550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ID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4257675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EX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4876800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MEM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5495925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WB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3638550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IF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4257675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ID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4876800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EX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5495925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MEM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6115050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WB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4257675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IF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4876800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ID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5495925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EX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6115050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MEM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6734175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WB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6734175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IF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7353300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ID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7972425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EX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8591550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MEM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9210675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</a:rPr>
              <a:t>WB</a:t>
            </a:r>
            <a:endParaRPr lang="el-GR" sz="1200" b="1" dirty="0">
              <a:solidFill>
                <a:schemeClr val="tx1"/>
              </a:solidFill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4876800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5495925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6115050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6734175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7353300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7972425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8591550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9210675" y="4071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5495925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6115050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6734175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7353300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7972425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8591550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9210675" y="4357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6115050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4" name="Rectangle 103"/>
          <p:cNvSpPr/>
          <p:nvPr/>
        </p:nvSpPr>
        <p:spPr>
          <a:xfrm>
            <a:off x="6734175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7353300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7972425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8591550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9210675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6734175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7353300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1" name="Rectangle 110"/>
          <p:cNvSpPr/>
          <p:nvPr/>
        </p:nvSpPr>
        <p:spPr>
          <a:xfrm>
            <a:off x="7972425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2" name="Rectangle 111"/>
          <p:cNvSpPr/>
          <p:nvPr/>
        </p:nvSpPr>
        <p:spPr>
          <a:xfrm>
            <a:off x="8591550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3" name="Rectangle 112"/>
          <p:cNvSpPr/>
          <p:nvPr/>
        </p:nvSpPr>
        <p:spPr>
          <a:xfrm>
            <a:off x="9210675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4" name="Rectangle 113"/>
          <p:cNvSpPr/>
          <p:nvPr/>
        </p:nvSpPr>
        <p:spPr>
          <a:xfrm>
            <a:off x="7353300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7972425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8591550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9210675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1779588" y="46434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19" name="Rectangle 118"/>
          <p:cNvSpPr/>
          <p:nvPr/>
        </p:nvSpPr>
        <p:spPr>
          <a:xfrm>
            <a:off x="1779588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0" name="Rectangle 119"/>
          <p:cNvSpPr/>
          <p:nvPr/>
        </p:nvSpPr>
        <p:spPr>
          <a:xfrm>
            <a:off x="1779588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1779588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2" name="Rectangle 121"/>
          <p:cNvSpPr/>
          <p:nvPr/>
        </p:nvSpPr>
        <p:spPr>
          <a:xfrm>
            <a:off x="3019425" y="49291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3" name="Rectangle 122"/>
          <p:cNvSpPr/>
          <p:nvPr/>
        </p:nvSpPr>
        <p:spPr>
          <a:xfrm>
            <a:off x="3019425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4" name="Rectangle 123"/>
          <p:cNvSpPr/>
          <p:nvPr/>
        </p:nvSpPr>
        <p:spPr>
          <a:xfrm>
            <a:off x="3019425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3638550" y="521493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3638550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7" name="Rectangle 126"/>
          <p:cNvSpPr/>
          <p:nvPr/>
        </p:nvSpPr>
        <p:spPr>
          <a:xfrm>
            <a:off x="4257675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8" name="Rectangle 127"/>
          <p:cNvSpPr/>
          <p:nvPr/>
        </p:nvSpPr>
        <p:spPr>
          <a:xfrm>
            <a:off x="4876800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5495925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6115050" y="5500688"/>
            <a:ext cx="619125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200" b="1">
              <a:solidFill>
                <a:schemeClr val="tx1"/>
              </a:solidFill>
            </a:endParaRPr>
          </a:p>
        </p:txBody>
      </p:sp>
      <p:sp>
        <p:nvSpPr>
          <p:cNvPr id="24719" name="TextBox 130"/>
          <p:cNvSpPr txBox="1">
            <a:spLocks noChangeArrowheads="1"/>
          </p:cNvSpPr>
          <p:nvPr/>
        </p:nvSpPr>
        <p:spPr bwMode="auto">
          <a:xfrm>
            <a:off x="155575" y="857250"/>
            <a:ext cx="2206625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Rep: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lw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$2,$2,$5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$3,$3,$6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$1,$1,$7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bne $1</a:t>
            </a:r>
            <a:r>
              <a:rPr lang="el-G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,$0</a:t>
            </a: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,Rep</a:t>
            </a:r>
            <a:endParaRPr lang="el-GR" sz="16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n-US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Exit:</a:t>
            </a:r>
            <a:endParaRPr lang="pt-BR" sz="16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4720" name="Rectangle 131"/>
          <p:cNvSpPr>
            <a:spLocks noChangeArrowheads="1"/>
          </p:cNvSpPr>
          <p:nvPr/>
        </p:nvSpPr>
        <p:spPr bwMode="auto">
          <a:xfrm>
            <a:off x="2476500" y="928688"/>
            <a:ext cx="71993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Calibri" pitchFamily="34" charset="0"/>
              </a:rPr>
              <a:t>Στον κύκλο 4 υπάρχει stall. </a:t>
            </a:r>
            <a:r>
              <a:rPr lang="el-GR" sz="1800" b="1">
                <a:solidFill>
                  <a:schemeClr val="tx1"/>
                </a:solidFill>
                <a:latin typeface="Calibri" pitchFamily="34" charset="0"/>
              </a:rPr>
              <a:t>Γιατί</a:t>
            </a:r>
            <a:r>
              <a:rPr lang="el-GR" sz="1800">
                <a:solidFill>
                  <a:schemeClr val="tx1"/>
                </a:solidFill>
                <a:latin typeface="Calibri" pitchFamily="34" charset="0"/>
              </a:rPr>
              <a:t>;</a:t>
            </a:r>
          </a:p>
        </p:txBody>
      </p:sp>
      <p:sp>
        <p:nvSpPr>
          <p:cNvPr id="135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2 –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Hazards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A9A8A5F-441A-4E82-830C-E57FA8A911CF}" type="slidenum">
              <a:rPr lang="en-GB"/>
              <a:pPr>
                <a:defRPr/>
              </a:pPr>
              <a:t>16</a:t>
            </a:fld>
            <a:endParaRPr lang="en-GB"/>
          </a:p>
        </p:txBody>
      </p:sp>
      <p:sp>
        <p:nvSpPr>
          <p:cNvPr id="25603" name="TextBox 130"/>
          <p:cNvSpPr txBox="1">
            <a:spLocks noChangeArrowheads="1"/>
          </p:cNvSpPr>
          <p:nvPr/>
        </p:nvSpPr>
        <p:spPr bwMode="auto">
          <a:xfrm>
            <a:off x="155575" y="1273175"/>
            <a:ext cx="2206625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Rep: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</a:t>
            </a:r>
            <a:r>
              <a:rPr lang="pt-BR" sz="16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lw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$2,</a:t>
            </a:r>
            <a:r>
              <a:rPr lang="pt-BR" sz="16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$2</a:t>
            </a: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,$5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$3,$3,$6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$1,$1,$7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bne $1</a:t>
            </a:r>
            <a:r>
              <a:rPr lang="el-G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,$0</a:t>
            </a:r>
            <a:r>
              <a:rPr lang="pt-BR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,Rep</a:t>
            </a:r>
            <a:endParaRPr lang="el-GR" sz="16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n-US" sz="16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Exit:</a:t>
            </a:r>
            <a:endParaRPr lang="pt-BR" sz="16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5604" name="Rectangle 132"/>
          <p:cNvSpPr>
            <a:spLocks noChangeArrowheads="1"/>
          </p:cNvSpPr>
          <p:nvPr/>
        </p:nvSpPr>
        <p:spPr bwMode="auto">
          <a:xfrm>
            <a:off x="2476500" y="1071563"/>
            <a:ext cx="7199313" cy="256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Calibri" pitchFamily="34" charset="0"/>
              </a:rPr>
              <a:t>Η τιμή της θέσης μνήμης 100($3), που θα αποθηκευτεί στον $2,</a:t>
            </a:r>
          </a:p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Calibri" pitchFamily="34" charset="0"/>
              </a:rPr>
              <a:t>δεν μπορεί να είναι διαθέσιμη πριν το στάδιο </a:t>
            </a:r>
            <a:r>
              <a:rPr lang="el-GR" sz="1800">
                <a:solidFill>
                  <a:srgbClr val="FF0000"/>
                </a:solidFill>
                <a:latin typeface="Calibri" pitchFamily="34" charset="0"/>
              </a:rPr>
              <a:t>MEM</a:t>
            </a:r>
            <a:r>
              <a:rPr lang="el-GR" sz="1800">
                <a:solidFill>
                  <a:schemeClr val="tx1"/>
                </a:solidFill>
                <a:latin typeface="Calibri" pitchFamily="34" charset="0"/>
              </a:rPr>
              <a:t>. </a:t>
            </a:r>
            <a:endParaRPr lang="en-US" sz="1800">
              <a:solidFill>
                <a:schemeClr val="tx1"/>
              </a:solidFill>
              <a:latin typeface="Calibri" pitchFamily="34" charset="0"/>
            </a:endParaRPr>
          </a:p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endParaRPr lang="el-GR" sz="1800">
              <a:solidFill>
                <a:schemeClr val="tx1"/>
              </a:solidFill>
              <a:latin typeface="Calibri" pitchFamily="34" charset="0"/>
            </a:endParaRPr>
          </a:p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Calibri" pitchFamily="34" charset="0"/>
              </a:rPr>
              <a:t>Όταν όμως θα γίνει διαθέσιμη στο τέλος του κύκλου αυτού</a:t>
            </a:r>
          </a:p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Calibri" pitchFamily="34" charset="0"/>
              </a:rPr>
              <a:t>θα προωθηθεί στις εισόδους της ALU, ώστε να εκτελεστεί η εντολή sub $2,$2,$5 χωρίς να περιμένουμε να γραφτεί η τιμή στον $2.</a:t>
            </a:r>
          </a:p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endParaRPr lang="el-GR" sz="1800">
              <a:solidFill>
                <a:schemeClr val="tx1"/>
              </a:solidFill>
              <a:latin typeface="Calibri" pitchFamily="34" charset="0"/>
            </a:endParaRPr>
          </a:p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 b="1">
                <a:solidFill>
                  <a:schemeClr val="tx1"/>
                </a:solidFill>
                <a:latin typeface="Calibri" pitchFamily="34" charset="0"/>
              </a:rPr>
              <a:t>Αποφεύγεται το stall  που είχαμε στην προηγούμενη περίπτωση στην κύκλο 5 </a:t>
            </a:r>
            <a:r>
              <a:rPr lang="el-GR" sz="1800" b="1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</a:t>
            </a:r>
            <a:endParaRPr lang="el-GR" sz="1800" b="1">
              <a:solidFill>
                <a:schemeClr val="tx1"/>
              </a:solidFill>
              <a:latin typeface="Arial" charset="0"/>
            </a:endParaRPr>
          </a:p>
        </p:txBody>
      </p:sp>
      <p:grpSp>
        <p:nvGrpSpPr>
          <p:cNvPr id="25605" name="Group 146"/>
          <p:cNvGrpSpPr>
            <a:grpSpLocks/>
          </p:cNvGrpSpPr>
          <p:nvPr/>
        </p:nvGrpSpPr>
        <p:grpSpPr bwMode="auto">
          <a:xfrm>
            <a:off x="57150" y="3706813"/>
            <a:ext cx="9829800" cy="2373312"/>
            <a:chOff x="0" y="2610"/>
            <a:chExt cx="6192" cy="1495"/>
          </a:xfrm>
        </p:grpSpPr>
        <p:sp>
          <p:nvSpPr>
            <p:cNvPr id="3" name="Rectangle 2"/>
            <p:cNvSpPr/>
            <p:nvPr/>
          </p:nvSpPr>
          <p:spPr>
            <a:xfrm>
              <a:off x="341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341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341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1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1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341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731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2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731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731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731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731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731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1121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3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121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511" y="2610"/>
              <a:ext cx="391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4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511" y="2835"/>
              <a:ext cx="391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90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5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29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6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68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7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07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8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6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9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85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10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24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1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463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2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502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3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341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90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29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68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07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46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85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424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463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502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731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41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731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541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14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541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0" y="2610"/>
              <a:ext cx="325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CC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0" y="283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0" y="301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0" y="319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0" y="337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0" y="355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0" y="373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0" y="391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5802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15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5802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1511" y="3015"/>
              <a:ext cx="390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1121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190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229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68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1121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1511" y="3195"/>
              <a:ext cx="390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1511" y="3375"/>
              <a:ext cx="390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1511" y="3555"/>
              <a:ext cx="390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511" y="3735"/>
              <a:ext cx="390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1511" y="3915"/>
              <a:ext cx="390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190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229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268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07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190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229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68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307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346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229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268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307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46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385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268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307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346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385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424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424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63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02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541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580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307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46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385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424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463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502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541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5802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346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385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424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463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502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41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5802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385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424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463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502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541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5802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424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463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502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541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580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463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502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41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80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121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1121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1121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1121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1902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190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190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2292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229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268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307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346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3852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cxnSp>
          <p:nvCxnSpPr>
            <p:cNvPr id="135" name="Straight Arrow Connector 134"/>
            <p:cNvCxnSpPr/>
            <p:nvPr/>
          </p:nvCxnSpPr>
          <p:spPr>
            <a:xfrm>
              <a:off x="1665" y="2970"/>
              <a:ext cx="180" cy="13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36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2 –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Hazards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6103BA0-3F27-43AE-8AFF-A3D4B21BC2D4}" type="slidenum">
              <a:rPr lang="en-GB"/>
              <a:pPr>
                <a:defRPr/>
              </a:pPr>
              <a:t>17</a:t>
            </a:fld>
            <a:endParaRPr lang="en-GB"/>
          </a:p>
        </p:txBody>
      </p:sp>
      <p:sp>
        <p:nvSpPr>
          <p:cNvPr id="26627" name="TextBox 2"/>
          <p:cNvSpPr txBox="1">
            <a:spLocks noChangeArrowheads="1"/>
          </p:cNvSpPr>
          <p:nvPr/>
        </p:nvSpPr>
        <p:spPr bwMode="auto">
          <a:xfrm>
            <a:off x="1857375" y="357188"/>
            <a:ext cx="64357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Calibri" pitchFamily="34" charset="0"/>
              </a:rPr>
              <a:t>Το ίδιο ισχύει και για τα stalls που είχαμε στους κύκλους 7, 8 </a:t>
            </a:r>
          </a:p>
        </p:txBody>
      </p:sp>
      <p:grpSp>
        <p:nvGrpSpPr>
          <p:cNvPr id="26628" name="Group 171"/>
          <p:cNvGrpSpPr>
            <a:grpSpLocks/>
          </p:cNvGrpSpPr>
          <p:nvPr/>
        </p:nvGrpSpPr>
        <p:grpSpPr bwMode="auto">
          <a:xfrm>
            <a:off x="0" y="928688"/>
            <a:ext cx="9829800" cy="2357437"/>
            <a:chOff x="-32" y="1571612"/>
            <a:chExt cx="9072563" cy="2357438"/>
          </a:xfrm>
        </p:grpSpPr>
        <p:sp>
          <p:nvSpPr>
            <p:cNvPr id="4" name="Rectangle 3"/>
            <p:cNvSpPr/>
            <p:nvPr/>
          </p:nvSpPr>
          <p:spPr>
            <a:xfrm>
              <a:off x="499604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499604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499604" y="25002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499604" y="27860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-32" y="1571612"/>
              <a:ext cx="476193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CC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-32" y="1928799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-32" y="2214549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-32" y="2500299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-32" y="2786050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499604" y="30718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-32" y="3071800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99604" y="33575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-32" y="3357550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928909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928909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928909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928909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928909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928909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356750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1356750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356750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356750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356750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786056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786056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213897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643202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072508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500348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929654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4357494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10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4786800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1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5214641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5214641" y="25002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5643946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5643946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6071787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6071787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6071787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6071787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6501093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6501093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501093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6501093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6928933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6928933" y="25002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6928933" y="27860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6928933" y="30718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358239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358239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358239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7358239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358239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7786079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7786079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7786079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7786079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7786079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499604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3929654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4357494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4786800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5214641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5643946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2213897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643202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3072508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3500348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3929654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4357494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786800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214641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5643946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928909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1356750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2643202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3072508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3500348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1786056" y="2214549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2213897" y="2214549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356750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2643202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3929654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4357494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4786800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3071781" y="250030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3500406" y="250030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1786056" y="2500299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2213897" y="2500299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786056" y="278605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2213897" y="278605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786056" y="307180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213897" y="307180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1786056" y="335755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2213897" y="335755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3071781" y="278605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3500406" y="278605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3071781" y="307180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3500406" y="307180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3071781" y="335755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3500406" y="335755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643202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929654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4357494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4786800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5214641" y="27860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5643946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3929654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4357494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4786800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5214641" y="30718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643946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3929654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2643202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2643202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4357494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4786800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5214641" y="335755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5643946" y="335755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6071787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6071787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6501093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6501093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6928933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6928933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7358239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7358239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7786079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7786079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6071787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6501093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6928933" y="33575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499604" y="36433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-32" y="3643300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928909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1356750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786056" y="364330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213897" y="364330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3071781" y="364330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3500406" y="364330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929654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643202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8215385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8215385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8215385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8215385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8215385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8643226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8643226" y="25002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8643226" y="27860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8643226" y="30718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8643226" y="33575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8215385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8215385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8643226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8643226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4357494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4786800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6071787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5214641" y="364330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5643946" y="364330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6928933" y="36433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7358239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7786079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8215385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8643226" y="36433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6501093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26629" name="345 - Ομάδα"/>
          <p:cNvGrpSpPr>
            <a:grpSpLocks/>
          </p:cNvGrpSpPr>
          <p:nvPr/>
        </p:nvGrpSpPr>
        <p:grpSpPr bwMode="auto">
          <a:xfrm>
            <a:off x="0" y="3571875"/>
            <a:ext cx="9829800" cy="2357438"/>
            <a:chOff x="0" y="3571875"/>
            <a:chExt cx="9829800" cy="2357438"/>
          </a:xfrm>
        </p:grpSpPr>
        <p:grpSp>
          <p:nvGrpSpPr>
            <p:cNvPr id="26630" name="Group 172"/>
            <p:cNvGrpSpPr>
              <a:grpSpLocks/>
            </p:cNvGrpSpPr>
            <p:nvPr/>
          </p:nvGrpSpPr>
          <p:grpSpPr bwMode="auto">
            <a:xfrm>
              <a:off x="0" y="3571875"/>
              <a:ext cx="9829800" cy="2357438"/>
              <a:chOff x="-32" y="4143394"/>
              <a:chExt cx="9072563" cy="2357438"/>
            </a:xfrm>
          </p:grpSpPr>
          <p:sp>
            <p:nvSpPr>
              <p:cNvPr id="174" name="Rectangle 173"/>
              <p:cNvSpPr/>
              <p:nvPr/>
            </p:nvSpPr>
            <p:spPr>
              <a:xfrm>
                <a:off x="499604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</a:p>
            </p:txBody>
          </p:sp>
          <p:sp>
            <p:nvSpPr>
              <p:cNvPr id="175" name="Rectangle 174"/>
              <p:cNvSpPr/>
              <p:nvPr/>
            </p:nvSpPr>
            <p:spPr>
              <a:xfrm>
                <a:off x="499604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6" name="Rectangle 175"/>
              <p:cNvSpPr/>
              <p:nvPr/>
            </p:nvSpPr>
            <p:spPr>
              <a:xfrm>
                <a:off x="499604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7" name="Rectangle 176"/>
              <p:cNvSpPr/>
              <p:nvPr/>
            </p:nvSpPr>
            <p:spPr>
              <a:xfrm>
                <a:off x="499604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-32" y="4143394"/>
                <a:ext cx="476193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800" b="1" dirty="0">
                    <a:solidFill>
                      <a:schemeClr val="tx1"/>
                    </a:solidFill>
                  </a:rPr>
                  <a:t>CC</a:t>
                </a:r>
                <a:endParaRPr lang="el-GR" sz="18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9" name="Rectangle 178"/>
              <p:cNvSpPr/>
              <p:nvPr/>
            </p:nvSpPr>
            <p:spPr>
              <a:xfrm>
                <a:off x="-32" y="45005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lw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-32" y="478633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sub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-32" y="50720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sw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-32" y="535783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sub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499604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-32" y="56435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sub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499604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" name="Rectangle 185"/>
              <p:cNvSpPr/>
              <p:nvPr/>
            </p:nvSpPr>
            <p:spPr>
              <a:xfrm>
                <a:off x="-32" y="592933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bne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7" name="Rectangle 186"/>
              <p:cNvSpPr/>
              <p:nvPr/>
            </p:nvSpPr>
            <p:spPr>
              <a:xfrm>
                <a:off x="928909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2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88" name="Rectangle 187"/>
              <p:cNvSpPr/>
              <p:nvPr/>
            </p:nvSpPr>
            <p:spPr>
              <a:xfrm>
                <a:off x="928909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928909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928909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928909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928909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1356750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3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1356750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1356750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1356750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1356750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1786056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4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1786056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0" name="Rectangle 199"/>
              <p:cNvSpPr/>
              <p:nvPr/>
            </p:nvSpPr>
            <p:spPr>
              <a:xfrm>
                <a:off x="2213897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5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2643202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6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2" name="Rectangle 201"/>
              <p:cNvSpPr/>
              <p:nvPr/>
            </p:nvSpPr>
            <p:spPr>
              <a:xfrm>
                <a:off x="3072508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7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3" name="Rectangle 202"/>
              <p:cNvSpPr/>
              <p:nvPr/>
            </p:nvSpPr>
            <p:spPr>
              <a:xfrm>
                <a:off x="3500348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8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4" name="Rectangle 203"/>
              <p:cNvSpPr/>
              <p:nvPr/>
            </p:nvSpPr>
            <p:spPr>
              <a:xfrm>
                <a:off x="3929654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9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5" name="Rectangle 204"/>
              <p:cNvSpPr/>
              <p:nvPr/>
            </p:nvSpPr>
            <p:spPr>
              <a:xfrm>
                <a:off x="4357494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10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4786800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1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Rectangle 206"/>
              <p:cNvSpPr/>
              <p:nvPr/>
            </p:nvSpPr>
            <p:spPr>
              <a:xfrm>
                <a:off x="5214641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2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5643946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3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6071787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4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6501093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5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Rectangle 210"/>
              <p:cNvSpPr/>
              <p:nvPr/>
            </p:nvSpPr>
            <p:spPr>
              <a:xfrm>
                <a:off x="6928933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6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2" name="Rectangle 211"/>
              <p:cNvSpPr/>
              <p:nvPr/>
            </p:nvSpPr>
            <p:spPr>
              <a:xfrm>
                <a:off x="7358239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7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Rectangle 212"/>
              <p:cNvSpPr/>
              <p:nvPr/>
            </p:nvSpPr>
            <p:spPr>
              <a:xfrm>
                <a:off x="7786079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8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tangle 213"/>
              <p:cNvSpPr/>
              <p:nvPr/>
            </p:nvSpPr>
            <p:spPr>
              <a:xfrm>
                <a:off x="499604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2213897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2643202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17" name="Rectangle 216"/>
              <p:cNvSpPr/>
              <p:nvPr/>
            </p:nvSpPr>
            <p:spPr>
              <a:xfrm>
                <a:off x="3072508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18" name="Rectangle 217"/>
              <p:cNvSpPr/>
              <p:nvPr/>
            </p:nvSpPr>
            <p:spPr>
              <a:xfrm>
                <a:off x="3500348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3929654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4357494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1" name="Rectangle 220"/>
              <p:cNvSpPr/>
              <p:nvPr/>
            </p:nvSpPr>
            <p:spPr>
              <a:xfrm>
                <a:off x="4786800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2" name="Rectangle 221"/>
              <p:cNvSpPr/>
              <p:nvPr/>
            </p:nvSpPr>
            <p:spPr>
              <a:xfrm>
                <a:off x="5214641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3" name="Rectangle 222"/>
              <p:cNvSpPr/>
              <p:nvPr/>
            </p:nvSpPr>
            <p:spPr>
              <a:xfrm>
                <a:off x="5643946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4" name="Rectangle 223"/>
              <p:cNvSpPr/>
              <p:nvPr/>
            </p:nvSpPr>
            <p:spPr>
              <a:xfrm>
                <a:off x="928909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5" name="Rectangle 224"/>
              <p:cNvSpPr/>
              <p:nvPr/>
            </p:nvSpPr>
            <p:spPr>
              <a:xfrm>
                <a:off x="1356750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6" name="Rectangle 225"/>
              <p:cNvSpPr/>
              <p:nvPr/>
            </p:nvSpPr>
            <p:spPr>
              <a:xfrm>
                <a:off x="1786056" y="478633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7" name="Rectangle 226"/>
              <p:cNvSpPr/>
              <p:nvPr/>
            </p:nvSpPr>
            <p:spPr>
              <a:xfrm>
                <a:off x="1356750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8" name="Rectangle 227"/>
              <p:cNvSpPr/>
              <p:nvPr/>
            </p:nvSpPr>
            <p:spPr>
              <a:xfrm>
                <a:off x="1786056" y="507208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1786056" y="535783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0" name="Rectangle 229"/>
              <p:cNvSpPr/>
              <p:nvPr/>
            </p:nvSpPr>
            <p:spPr>
              <a:xfrm>
                <a:off x="1786056" y="564358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Rectangle 230"/>
              <p:cNvSpPr/>
              <p:nvPr/>
            </p:nvSpPr>
            <p:spPr>
              <a:xfrm>
                <a:off x="1786056" y="592933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2" name="Rectangle 231"/>
              <p:cNvSpPr/>
              <p:nvPr/>
            </p:nvSpPr>
            <p:spPr>
              <a:xfrm>
                <a:off x="6071787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3" name="Rectangle 232"/>
              <p:cNvSpPr/>
              <p:nvPr/>
            </p:nvSpPr>
            <p:spPr>
              <a:xfrm>
                <a:off x="6501093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4" name="Rectangle 233"/>
              <p:cNvSpPr/>
              <p:nvPr/>
            </p:nvSpPr>
            <p:spPr>
              <a:xfrm>
                <a:off x="6928933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5" name="Rectangle 234"/>
              <p:cNvSpPr/>
              <p:nvPr/>
            </p:nvSpPr>
            <p:spPr>
              <a:xfrm>
                <a:off x="7358239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6" name="Rectangle 235"/>
              <p:cNvSpPr/>
              <p:nvPr/>
            </p:nvSpPr>
            <p:spPr>
              <a:xfrm>
                <a:off x="7786079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7" name="Rectangle 236"/>
              <p:cNvSpPr/>
              <p:nvPr/>
            </p:nvSpPr>
            <p:spPr>
              <a:xfrm>
                <a:off x="499604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8" name="Rectangle 237"/>
              <p:cNvSpPr/>
              <p:nvPr/>
            </p:nvSpPr>
            <p:spPr>
              <a:xfrm>
                <a:off x="-32" y="62150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lw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239" name="Rectangle 238"/>
              <p:cNvSpPr/>
              <p:nvPr/>
            </p:nvSpPr>
            <p:spPr>
              <a:xfrm>
                <a:off x="928909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40" name="Rectangle 239"/>
              <p:cNvSpPr/>
              <p:nvPr/>
            </p:nvSpPr>
            <p:spPr>
              <a:xfrm>
                <a:off x="1356750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41" name="Rectangle 240"/>
              <p:cNvSpPr/>
              <p:nvPr/>
            </p:nvSpPr>
            <p:spPr>
              <a:xfrm>
                <a:off x="1786056" y="621508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2" name="Rectangle 241"/>
              <p:cNvSpPr/>
              <p:nvPr/>
            </p:nvSpPr>
            <p:spPr>
              <a:xfrm>
                <a:off x="8215385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9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3" name="Rectangle 242"/>
              <p:cNvSpPr/>
              <p:nvPr/>
            </p:nvSpPr>
            <p:spPr>
              <a:xfrm>
                <a:off x="8643226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20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4" name="Rectangle 243"/>
              <p:cNvSpPr/>
              <p:nvPr/>
            </p:nvSpPr>
            <p:spPr>
              <a:xfrm>
                <a:off x="8215385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45" name="Rectangle 244"/>
              <p:cNvSpPr/>
              <p:nvPr/>
            </p:nvSpPr>
            <p:spPr>
              <a:xfrm>
                <a:off x="8643226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2213897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7" name="Rectangle 246"/>
              <p:cNvSpPr/>
              <p:nvPr/>
            </p:nvSpPr>
            <p:spPr>
              <a:xfrm>
                <a:off x="2643202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8" name="Rectangle 247"/>
              <p:cNvSpPr/>
              <p:nvPr/>
            </p:nvSpPr>
            <p:spPr>
              <a:xfrm>
                <a:off x="3072508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9" name="Rectangle 248"/>
              <p:cNvSpPr/>
              <p:nvPr/>
            </p:nvSpPr>
            <p:spPr>
              <a:xfrm>
                <a:off x="2213897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0" name="Rectangle 249"/>
              <p:cNvSpPr/>
              <p:nvPr/>
            </p:nvSpPr>
            <p:spPr>
              <a:xfrm>
                <a:off x="2643202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3072508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2" name="Rectangle 251"/>
              <p:cNvSpPr/>
              <p:nvPr/>
            </p:nvSpPr>
            <p:spPr>
              <a:xfrm>
                <a:off x="3500348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3" name="Rectangle 252"/>
              <p:cNvSpPr/>
              <p:nvPr/>
            </p:nvSpPr>
            <p:spPr>
              <a:xfrm>
                <a:off x="2213897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4" name="Rectangle 253"/>
              <p:cNvSpPr/>
              <p:nvPr/>
            </p:nvSpPr>
            <p:spPr>
              <a:xfrm>
                <a:off x="2643202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5" name="Rectangle 254"/>
              <p:cNvSpPr/>
              <p:nvPr/>
            </p:nvSpPr>
            <p:spPr>
              <a:xfrm>
                <a:off x="3072508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3500348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7" name="Rectangle 256"/>
              <p:cNvSpPr/>
              <p:nvPr/>
            </p:nvSpPr>
            <p:spPr>
              <a:xfrm>
                <a:off x="3929654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8" name="Rectangle 257"/>
              <p:cNvSpPr/>
              <p:nvPr/>
            </p:nvSpPr>
            <p:spPr>
              <a:xfrm>
                <a:off x="2643202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9" name="Rectangle 258"/>
              <p:cNvSpPr/>
              <p:nvPr/>
            </p:nvSpPr>
            <p:spPr>
              <a:xfrm>
                <a:off x="3072508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0" name="Rectangle 259"/>
              <p:cNvSpPr/>
              <p:nvPr/>
            </p:nvSpPr>
            <p:spPr>
              <a:xfrm>
                <a:off x="3500348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1" name="Rectangle 260"/>
              <p:cNvSpPr/>
              <p:nvPr/>
            </p:nvSpPr>
            <p:spPr>
              <a:xfrm>
                <a:off x="3929654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4357494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3" name="Rectangle 262"/>
              <p:cNvSpPr/>
              <p:nvPr/>
            </p:nvSpPr>
            <p:spPr>
              <a:xfrm>
                <a:off x="3072508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3500348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5" name="Rectangle 264"/>
              <p:cNvSpPr/>
              <p:nvPr/>
            </p:nvSpPr>
            <p:spPr>
              <a:xfrm>
                <a:off x="3929654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6" name="Rectangle 265"/>
              <p:cNvSpPr/>
              <p:nvPr/>
            </p:nvSpPr>
            <p:spPr>
              <a:xfrm>
                <a:off x="4357494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7" name="Rectangle 266"/>
              <p:cNvSpPr/>
              <p:nvPr/>
            </p:nvSpPr>
            <p:spPr>
              <a:xfrm>
                <a:off x="4786800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8" name="Rectangle 267"/>
              <p:cNvSpPr/>
              <p:nvPr/>
            </p:nvSpPr>
            <p:spPr>
              <a:xfrm>
                <a:off x="3500348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69" name="Rectangle 268"/>
              <p:cNvSpPr/>
              <p:nvPr/>
            </p:nvSpPr>
            <p:spPr>
              <a:xfrm>
                <a:off x="3929654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0" name="Rectangle 269"/>
              <p:cNvSpPr/>
              <p:nvPr/>
            </p:nvSpPr>
            <p:spPr>
              <a:xfrm>
                <a:off x="4357494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1" name="Rectangle 270"/>
              <p:cNvSpPr/>
              <p:nvPr/>
            </p:nvSpPr>
            <p:spPr>
              <a:xfrm>
                <a:off x="4786800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2" name="Rectangle 271"/>
              <p:cNvSpPr/>
              <p:nvPr/>
            </p:nvSpPr>
            <p:spPr>
              <a:xfrm>
                <a:off x="5214641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3" name="Rectangle 272"/>
              <p:cNvSpPr/>
              <p:nvPr/>
            </p:nvSpPr>
            <p:spPr>
              <a:xfrm>
                <a:off x="5643946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4" name="Rectangle 273"/>
              <p:cNvSpPr/>
              <p:nvPr/>
            </p:nvSpPr>
            <p:spPr>
              <a:xfrm>
                <a:off x="6071787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5" name="Rectangle 274"/>
              <p:cNvSpPr/>
              <p:nvPr/>
            </p:nvSpPr>
            <p:spPr>
              <a:xfrm>
                <a:off x="6501093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6" name="Rectangle 275"/>
              <p:cNvSpPr/>
              <p:nvPr/>
            </p:nvSpPr>
            <p:spPr>
              <a:xfrm>
                <a:off x="6928933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>
              <a:xfrm>
                <a:off x="7358239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8" name="Rectangle 277"/>
              <p:cNvSpPr/>
              <p:nvPr/>
            </p:nvSpPr>
            <p:spPr>
              <a:xfrm>
                <a:off x="7786079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9" name="Rectangle 278"/>
              <p:cNvSpPr/>
              <p:nvPr/>
            </p:nvSpPr>
            <p:spPr>
              <a:xfrm>
                <a:off x="8215385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0" name="Rectangle 279"/>
              <p:cNvSpPr/>
              <p:nvPr/>
            </p:nvSpPr>
            <p:spPr>
              <a:xfrm>
                <a:off x="8643226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1" name="Rectangle 280"/>
              <p:cNvSpPr/>
              <p:nvPr/>
            </p:nvSpPr>
            <p:spPr>
              <a:xfrm>
                <a:off x="3929654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2" name="Rectangle 281"/>
              <p:cNvSpPr/>
              <p:nvPr/>
            </p:nvSpPr>
            <p:spPr>
              <a:xfrm>
                <a:off x="4357494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3" name="Rectangle 282"/>
              <p:cNvSpPr/>
              <p:nvPr/>
            </p:nvSpPr>
            <p:spPr>
              <a:xfrm>
                <a:off x="4786800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4" name="Rectangle 283"/>
              <p:cNvSpPr/>
              <p:nvPr/>
            </p:nvSpPr>
            <p:spPr>
              <a:xfrm>
                <a:off x="5214641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5" name="Rectangle 284"/>
              <p:cNvSpPr/>
              <p:nvPr/>
            </p:nvSpPr>
            <p:spPr>
              <a:xfrm>
                <a:off x="5643946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6071787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7" name="Rectangle 286"/>
              <p:cNvSpPr/>
              <p:nvPr/>
            </p:nvSpPr>
            <p:spPr>
              <a:xfrm>
                <a:off x="6501093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8" name="Rectangle 287"/>
              <p:cNvSpPr/>
              <p:nvPr/>
            </p:nvSpPr>
            <p:spPr>
              <a:xfrm>
                <a:off x="6928933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9" name="Rectangle 288"/>
              <p:cNvSpPr/>
              <p:nvPr/>
            </p:nvSpPr>
            <p:spPr>
              <a:xfrm>
                <a:off x="7358239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0" name="Rectangle 289"/>
              <p:cNvSpPr/>
              <p:nvPr/>
            </p:nvSpPr>
            <p:spPr>
              <a:xfrm>
                <a:off x="7786079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1" name="Rectangle 290"/>
              <p:cNvSpPr/>
              <p:nvPr/>
            </p:nvSpPr>
            <p:spPr>
              <a:xfrm>
                <a:off x="8215385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2" name="Rectangle 291"/>
              <p:cNvSpPr/>
              <p:nvPr/>
            </p:nvSpPr>
            <p:spPr>
              <a:xfrm>
                <a:off x="8643226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4357494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4" name="Rectangle 293"/>
              <p:cNvSpPr/>
              <p:nvPr/>
            </p:nvSpPr>
            <p:spPr>
              <a:xfrm>
                <a:off x="4786800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5" name="Rectangle 294"/>
              <p:cNvSpPr/>
              <p:nvPr/>
            </p:nvSpPr>
            <p:spPr>
              <a:xfrm>
                <a:off x="5214641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6" name="Rectangle 295"/>
              <p:cNvSpPr/>
              <p:nvPr/>
            </p:nvSpPr>
            <p:spPr>
              <a:xfrm>
                <a:off x="5643946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6071787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8" name="Rectangle 297"/>
              <p:cNvSpPr/>
              <p:nvPr/>
            </p:nvSpPr>
            <p:spPr>
              <a:xfrm>
                <a:off x="6501093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9" name="Rectangle 298"/>
              <p:cNvSpPr/>
              <p:nvPr/>
            </p:nvSpPr>
            <p:spPr>
              <a:xfrm>
                <a:off x="6928933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0" name="Rectangle 299"/>
              <p:cNvSpPr/>
              <p:nvPr/>
            </p:nvSpPr>
            <p:spPr>
              <a:xfrm>
                <a:off x="7358239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1" name="Rectangle 300"/>
              <p:cNvSpPr/>
              <p:nvPr/>
            </p:nvSpPr>
            <p:spPr>
              <a:xfrm>
                <a:off x="7786079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2" name="Rectangle 301"/>
              <p:cNvSpPr/>
              <p:nvPr/>
            </p:nvSpPr>
            <p:spPr>
              <a:xfrm>
                <a:off x="8215385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3" name="Rectangle 302"/>
              <p:cNvSpPr/>
              <p:nvPr/>
            </p:nvSpPr>
            <p:spPr>
              <a:xfrm>
                <a:off x="8643226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4" name="Rectangle 303"/>
              <p:cNvSpPr/>
              <p:nvPr/>
            </p:nvSpPr>
            <p:spPr>
              <a:xfrm>
                <a:off x="4786800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5" name="Rectangle 304"/>
              <p:cNvSpPr/>
              <p:nvPr/>
            </p:nvSpPr>
            <p:spPr>
              <a:xfrm>
                <a:off x="5214641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6" name="Rectangle 305"/>
              <p:cNvSpPr/>
              <p:nvPr/>
            </p:nvSpPr>
            <p:spPr>
              <a:xfrm>
                <a:off x="5643946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Rectangle 306"/>
              <p:cNvSpPr/>
              <p:nvPr/>
            </p:nvSpPr>
            <p:spPr>
              <a:xfrm>
                <a:off x="6071787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8" name="Rectangle 307"/>
              <p:cNvSpPr/>
              <p:nvPr/>
            </p:nvSpPr>
            <p:spPr>
              <a:xfrm>
                <a:off x="6501093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9" name="Rectangle 308"/>
              <p:cNvSpPr/>
              <p:nvPr/>
            </p:nvSpPr>
            <p:spPr>
              <a:xfrm>
                <a:off x="6928933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0" name="Rectangle 309"/>
              <p:cNvSpPr/>
              <p:nvPr/>
            </p:nvSpPr>
            <p:spPr>
              <a:xfrm>
                <a:off x="7358239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1" name="Rectangle 310"/>
              <p:cNvSpPr/>
              <p:nvPr/>
            </p:nvSpPr>
            <p:spPr>
              <a:xfrm>
                <a:off x="7786079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2" name="Rectangle 311"/>
              <p:cNvSpPr/>
              <p:nvPr/>
            </p:nvSpPr>
            <p:spPr>
              <a:xfrm>
                <a:off x="8215385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3" name="Rectangle 312"/>
              <p:cNvSpPr/>
              <p:nvPr/>
            </p:nvSpPr>
            <p:spPr>
              <a:xfrm>
                <a:off x="8643226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4" name="Rectangle 313"/>
              <p:cNvSpPr/>
              <p:nvPr/>
            </p:nvSpPr>
            <p:spPr>
              <a:xfrm>
                <a:off x="5214641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5" name="Rectangle 314"/>
              <p:cNvSpPr/>
              <p:nvPr/>
            </p:nvSpPr>
            <p:spPr>
              <a:xfrm>
                <a:off x="5643946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6" name="Rectangle 315"/>
              <p:cNvSpPr/>
              <p:nvPr/>
            </p:nvSpPr>
            <p:spPr>
              <a:xfrm>
                <a:off x="6071787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6501093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8" name="Rectangle 317"/>
              <p:cNvSpPr/>
              <p:nvPr/>
            </p:nvSpPr>
            <p:spPr>
              <a:xfrm>
                <a:off x="6928933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9" name="Rectangle 318"/>
              <p:cNvSpPr/>
              <p:nvPr/>
            </p:nvSpPr>
            <p:spPr>
              <a:xfrm>
                <a:off x="7358239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0" name="Rectangle 319"/>
              <p:cNvSpPr/>
              <p:nvPr/>
            </p:nvSpPr>
            <p:spPr>
              <a:xfrm>
                <a:off x="7786079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Rectangle 320"/>
              <p:cNvSpPr/>
              <p:nvPr/>
            </p:nvSpPr>
            <p:spPr>
              <a:xfrm>
                <a:off x="8215385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Rectangle 321"/>
              <p:cNvSpPr/>
              <p:nvPr/>
            </p:nvSpPr>
            <p:spPr>
              <a:xfrm>
                <a:off x="8643226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3" name="Rectangle 322"/>
              <p:cNvSpPr/>
              <p:nvPr/>
            </p:nvSpPr>
            <p:spPr>
              <a:xfrm>
                <a:off x="2213897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2213897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5" name="Rectangle 324"/>
              <p:cNvSpPr/>
              <p:nvPr/>
            </p:nvSpPr>
            <p:spPr>
              <a:xfrm>
                <a:off x="2643202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213897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7" name="Rectangle 326"/>
              <p:cNvSpPr/>
              <p:nvPr/>
            </p:nvSpPr>
            <p:spPr>
              <a:xfrm>
                <a:off x="2643202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8" name="Rectangle 327"/>
              <p:cNvSpPr/>
              <p:nvPr/>
            </p:nvSpPr>
            <p:spPr>
              <a:xfrm>
                <a:off x="3072508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9" name="Rectangle 328"/>
              <p:cNvSpPr/>
              <p:nvPr/>
            </p:nvSpPr>
            <p:spPr>
              <a:xfrm>
                <a:off x="3500348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0" name="Rectangle 329"/>
              <p:cNvSpPr/>
              <p:nvPr/>
            </p:nvSpPr>
            <p:spPr>
              <a:xfrm>
                <a:off x="3929654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1" name="Rectangle 330"/>
              <p:cNvSpPr/>
              <p:nvPr/>
            </p:nvSpPr>
            <p:spPr>
              <a:xfrm>
                <a:off x="4357494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2" name="Rectangle 331"/>
              <p:cNvSpPr/>
              <p:nvPr/>
            </p:nvSpPr>
            <p:spPr>
              <a:xfrm>
                <a:off x="4786800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Rectangle 332"/>
              <p:cNvSpPr/>
              <p:nvPr/>
            </p:nvSpPr>
            <p:spPr>
              <a:xfrm>
                <a:off x="5214641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Rectangle 333"/>
              <p:cNvSpPr/>
              <p:nvPr/>
            </p:nvSpPr>
            <p:spPr>
              <a:xfrm>
                <a:off x="5643946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5" name="Rectangle 334"/>
              <p:cNvSpPr/>
              <p:nvPr/>
            </p:nvSpPr>
            <p:spPr>
              <a:xfrm>
                <a:off x="6071787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6" name="Rectangle 335"/>
              <p:cNvSpPr/>
              <p:nvPr/>
            </p:nvSpPr>
            <p:spPr>
              <a:xfrm>
                <a:off x="6501093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7" name="Rectangle 336"/>
              <p:cNvSpPr/>
              <p:nvPr/>
            </p:nvSpPr>
            <p:spPr>
              <a:xfrm>
                <a:off x="6928933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8" name="Rectangle 337"/>
              <p:cNvSpPr/>
              <p:nvPr/>
            </p:nvSpPr>
            <p:spPr>
              <a:xfrm>
                <a:off x="7358239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9" name="Rectangle 338"/>
              <p:cNvSpPr/>
              <p:nvPr/>
            </p:nvSpPr>
            <p:spPr>
              <a:xfrm>
                <a:off x="7786079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40" name="Rectangle 339"/>
              <p:cNvSpPr/>
              <p:nvPr/>
            </p:nvSpPr>
            <p:spPr>
              <a:xfrm>
                <a:off x="8215385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41" name="Rectangle 340"/>
              <p:cNvSpPr/>
              <p:nvPr/>
            </p:nvSpPr>
            <p:spPr>
              <a:xfrm>
                <a:off x="8643226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344" name="343 - Ευθύγραμμο βέλος σύνδεσης"/>
            <p:cNvCxnSpPr/>
            <p:nvPr/>
          </p:nvCxnSpPr>
          <p:spPr>
            <a:xfrm>
              <a:off x="2381250" y="4143375"/>
              <a:ext cx="127000" cy="2857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5" name="344 - Ευθύγραμμο βέλος σύνδεσης"/>
            <p:cNvCxnSpPr/>
            <p:nvPr/>
          </p:nvCxnSpPr>
          <p:spPr>
            <a:xfrm>
              <a:off x="2809875" y="4429125"/>
              <a:ext cx="127000" cy="2857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B9EE10-0923-41A7-A5D7-83614CA8A81A}" type="slidenum">
              <a:rPr lang="en-GB"/>
              <a:pPr>
                <a:defRPr/>
              </a:pPr>
              <a:t>18</a:t>
            </a:fld>
            <a:endParaRPr lang="en-GB"/>
          </a:p>
        </p:txBody>
      </p:sp>
      <p:sp>
        <p:nvSpPr>
          <p:cNvPr id="27651" name="TextBox 2"/>
          <p:cNvSpPr txBox="1">
            <a:spLocks noChangeArrowheads="1"/>
          </p:cNvSpPr>
          <p:nvPr/>
        </p:nvSpPr>
        <p:spPr bwMode="auto">
          <a:xfrm>
            <a:off x="1857375" y="357188"/>
            <a:ext cx="66881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Calibri" pitchFamily="34" charset="0"/>
              </a:rPr>
              <a:t>Το ίδιο ισχύει και για τα stalls που είχαμε στους κύκλους 12, 13. </a:t>
            </a:r>
          </a:p>
        </p:txBody>
      </p:sp>
      <p:grpSp>
        <p:nvGrpSpPr>
          <p:cNvPr id="27652" name="Group 3"/>
          <p:cNvGrpSpPr>
            <a:grpSpLocks/>
          </p:cNvGrpSpPr>
          <p:nvPr/>
        </p:nvGrpSpPr>
        <p:grpSpPr bwMode="auto">
          <a:xfrm>
            <a:off x="0" y="928688"/>
            <a:ext cx="9829800" cy="2357437"/>
            <a:chOff x="-32" y="1571612"/>
            <a:chExt cx="9072563" cy="2357438"/>
          </a:xfrm>
        </p:grpSpPr>
        <p:sp>
          <p:nvSpPr>
            <p:cNvPr id="5" name="Rectangle 4"/>
            <p:cNvSpPr/>
            <p:nvPr/>
          </p:nvSpPr>
          <p:spPr>
            <a:xfrm>
              <a:off x="499604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499604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499604" y="25002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499604" y="27860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-32" y="1571612"/>
              <a:ext cx="476193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CC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-32" y="1928799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-32" y="2214549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-32" y="2500299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-32" y="2786050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99604" y="30718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-32" y="3071800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99604" y="33575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-32" y="3357550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928909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928909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928909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928909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928909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928909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1356750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356750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356750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356750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356750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786056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786056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213897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643202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072508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500348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929654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4357494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10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4786800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1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5214641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5214641" y="25002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5643946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5643946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6071787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6071787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6071787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6071787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6501093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501093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6501093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6501093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6928933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6928933" y="25002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6928933" y="27860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6928933" y="30718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358239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358239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7358239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358239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7358239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7786079" y="1571612"/>
              <a:ext cx="429306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7786079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7786079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7786079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7786079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99604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3929654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4357494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4786800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5214641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5643946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213897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2643202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3072508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3500348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929654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357494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4786800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5214641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5643946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928909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1356750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2643202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3072508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500348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1786056" y="2214549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2213897" y="2214549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1356750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643202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3929654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4357494" y="25002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786800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3072508" y="2500299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3500348" y="2500299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1786056" y="2500299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2213897" y="2500299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1786056" y="278605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2213897" y="278605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1786056" y="307180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2213897" y="307180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1786056" y="335755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2213897" y="335755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3072508" y="278605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3500348" y="278605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3072508" y="307180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3500348" y="307180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3072508" y="335755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500348" y="335755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643202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929654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4357494" y="27860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4786800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5214641" y="27860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5643946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929654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4357494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786800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5214641" y="30718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643946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3929654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2643202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2643202" y="30718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4357494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4786800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5214906" y="335755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5643531" y="335755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6071787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6071787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6501093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6501093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6928933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6928933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7358239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7358239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7786079" y="192879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7786079" y="2214549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6071787" y="335755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6501093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6928933" y="33575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499604" y="36433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-32" y="3643300"/>
              <a:ext cx="476193" cy="28575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928909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356750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1786056" y="364330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213897" y="364330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3072508" y="3643300"/>
              <a:ext cx="427841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500348" y="3643300"/>
              <a:ext cx="429305" cy="28575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3929654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2643202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8215385" y="1571612"/>
              <a:ext cx="427841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8215385" y="25002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8215385" y="27860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8215385" y="30718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8215385" y="335755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8643226" y="1571612"/>
              <a:ext cx="429305" cy="35718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8643226" y="25002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8643226" y="27860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8643226" y="30718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8643226" y="335755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8215385" y="192879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8215385" y="2214549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8643226" y="192879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8643226" y="2214549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4357494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4786800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6071787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5214906" y="364330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5643531" y="3643300"/>
              <a:ext cx="428625" cy="28575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6928933" y="36433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7358239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7786079" y="3643300"/>
              <a:ext cx="429306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8215385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8643226" y="3643300"/>
              <a:ext cx="429305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6501093" y="3643300"/>
              <a:ext cx="427841" cy="285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27653" name="345 - Ομάδα"/>
          <p:cNvGrpSpPr>
            <a:grpSpLocks/>
          </p:cNvGrpSpPr>
          <p:nvPr/>
        </p:nvGrpSpPr>
        <p:grpSpPr bwMode="auto">
          <a:xfrm>
            <a:off x="0" y="3571875"/>
            <a:ext cx="9829800" cy="2357438"/>
            <a:chOff x="0" y="3571875"/>
            <a:chExt cx="9829800" cy="2357438"/>
          </a:xfrm>
        </p:grpSpPr>
        <p:grpSp>
          <p:nvGrpSpPr>
            <p:cNvPr id="27654" name="Group 172"/>
            <p:cNvGrpSpPr>
              <a:grpSpLocks/>
            </p:cNvGrpSpPr>
            <p:nvPr/>
          </p:nvGrpSpPr>
          <p:grpSpPr bwMode="auto">
            <a:xfrm>
              <a:off x="0" y="3571875"/>
              <a:ext cx="9829800" cy="2357438"/>
              <a:chOff x="-32" y="4143394"/>
              <a:chExt cx="9072563" cy="2357438"/>
            </a:xfrm>
          </p:grpSpPr>
          <p:sp>
            <p:nvSpPr>
              <p:cNvPr id="174" name="Rectangle 173"/>
              <p:cNvSpPr/>
              <p:nvPr/>
            </p:nvSpPr>
            <p:spPr>
              <a:xfrm>
                <a:off x="499604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</a:p>
            </p:txBody>
          </p:sp>
          <p:sp>
            <p:nvSpPr>
              <p:cNvPr id="175" name="Rectangle 174"/>
              <p:cNvSpPr/>
              <p:nvPr/>
            </p:nvSpPr>
            <p:spPr>
              <a:xfrm>
                <a:off x="499604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6" name="Rectangle 175"/>
              <p:cNvSpPr/>
              <p:nvPr/>
            </p:nvSpPr>
            <p:spPr>
              <a:xfrm>
                <a:off x="499604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7" name="Rectangle 176"/>
              <p:cNvSpPr/>
              <p:nvPr/>
            </p:nvSpPr>
            <p:spPr>
              <a:xfrm>
                <a:off x="499604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8" name="Rectangle 177"/>
              <p:cNvSpPr/>
              <p:nvPr/>
            </p:nvSpPr>
            <p:spPr>
              <a:xfrm>
                <a:off x="-32" y="4143394"/>
                <a:ext cx="476193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800" b="1" dirty="0">
                    <a:solidFill>
                      <a:schemeClr val="tx1"/>
                    </a:solidFill>
                  </a:rPr>
                  <a:t>CC</a:t>
                </a:r>
                <a:endParaRPr lang="el-GR" sz="18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9" name="Rectangle 178"/>
              <p:cNvSpPr/>
              <p:nvPr/>
            </p:nvSpPr>
            <p:spPr>
              <a:xfrm>
                <a:off x="-32" y="45005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lw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-32" y="478633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sub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-32" y="50720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sw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-32" y="535783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sub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499604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-32" y="56435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sub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499604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" name="Rectangle 185"/>
              <p:cNvSpPr/>
              <p:nvPr/>
            </p:nvSpPr>
            <p:spPr>
              <a:xfrm>
                <a:off x="-32" y="592933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bne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7" name="Rectangle 186"/>
              <p:cNvSpPr/>
              <p:nvPr/>
            </p:nvSpPr>
            <p:spPr>
              <a:xfrm>
                <a:off x="928909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2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88" name="Rectangle 187"/>
              <p:cNvSpPr/>
              <p:nvPr/>
            </p:nvSpPr>
            <p:spPr>
              <a:xfrm>
                <a:off x="928909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928909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928909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1" name="Rectangle 190"/>
              <p:cNvSpPr/>
              <p:nvPr/>
            </p:nvSpPr>
            <p:spPr>
              <a:xfrm>
                <a:off x="928909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928909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1356750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3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1356750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5" name="Rectangle 194"/>
              <p:cNvSpPr/>
              <p:nvPr/>
            </p:nvSpPr>
            <p:spPr>
              <a:xfrm>
                <a:off x="1356750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1356750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1356750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1786056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4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1786056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0" name="Rectangle 199"/>
              <p:cNvSpPr/>
              <p:nvPr/>
            </p:nvSpPr>
            <p:spPr>
              <a:xfrm>
                <a:off x="2213897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5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1" name="Rectangle 200"/>
              <p:cNvSpPr/>
              <p:nvPr/>
            </p:nvSpPr>
            <p:spPr>
              <a:xfrm>
                <a:off x="2643202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6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2" name="Rectangle 201"/>
              <p:cNvSpPr/>
              <p:nvPr/>
            </p:nvSpPr>
            <p:spPr>
              <a:xfrm>
                <a:off x="3072508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7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3" name="Rectangle 202"/>
              <p:cNvSpPr/>
              <p:nvPr/>
            </p:nvSpPr>
            <p:spPr>
              <a:xfrm>
                <a:off x="3500348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8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4" name="Rectangle 203"/>
              <p:cNvSpPr/>
              <p:nvPr/>
            </p:nvSpPr>
            <p:spPr>
              <a:xfrm>
                <a:off x="3929654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9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5" name="Rectangle 204"/>
              <p:cNvSpPr/>
              <p:nvPr/>
            </p:nvSpPr>
            <p:spPr>
              <a:xfrm>
                <a:off x="4357494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10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4786800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1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Rectangle 206"/>
              <p:cNvSpPr/>
              <p:nvPr/>
            </p:nvSpPr>
            <p:spPr>
              <a:xfrm>
                <a:off x="5214641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2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5643946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3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6071787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4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6501093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5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1" name="Rectangle 210"/>
              <p:cNvSpPr/>
              <p:nvPr/>
            </p:nvSpPr>
            <p:spPr>
              <a:xfrm>
                <a:off x="6928933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6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2" name="Rectangle 211"/>
              <p:cNvSpPr/>
              <p:nvPr/>
            </p:nvSpPr>
            <p:spPr>
              <a:xfrm>
                <a:off x="7358239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7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Rectangle 212"/>
              <p:cNvSpPr/>
              <p:nvPr/>
            </p:nvSpPr>
            <p:spPr>
              <a:xfrm>
                <a:off x="7786079" y="4143394"/>
                <a:ext cx="429306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8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tangle 213"/>
              <p:cNvSpPr/>
              <p:nvPr/>
            </p:nvSpPr>
            <p:spPr>
              <a:xfrm>
                <a:off x="499604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2213897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6" name="Rectangle 215"/>
              <p:cNvSpPr/>
              <p:nvPr/>
            </p:nvSpPr>
            <p:spPr>
              <a:xfrm>
                <a:off x="2643202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17" name="Rectangle 216"/>
              <p:cNvSpPr/>
              <p:nvPr/>
            </p:nvSpPr>
            <p:spPr>
              <a:xfrm>
                <a:off x="3072508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18" name="Rectangle 217"/>
              <p:cNvSpPr/>
              <p:nvPr/>
            </p:nvSpPr>
            <p:spPr>
              <a:xfrm>
                <a:off x="3500348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3929654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4357494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1" name="Rectangle 220"/>
              <p:cNvSpPr/>
              <p:nvPr/>
            </p:nvSpPr>
            <p:spPr>
              <a:xfrm>
                <a:off x="4786800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2" name="Rectangle 221"/>
              <p:cNvSpPr/>
              <p:nvPr/>
            </p:nvSpPr>
            <p:spPr>
              <a:xfrm>
                <a:off x="5214641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3" name="Rectangle 222"/>
              <p:cNvSpPr/>
              <p:nvPr/>
            </p:nvSpPr>
            <p:spPr>
              <a:xfrm>
                <a:off x="5643946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4" name="Rectangle 223"/>
              <p:cNvSpPr/>
              <p:nvPr/>
            </p:nvSpPr>
            <p:spPr>
              <a:xfrm>
                <a:off x="928909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5" name="Rectangle 224"/>
              <p:cNvSpPr/>
              <p:nvPr/>
            </p:nvSpPr>
            <p:spPr>
              <a:xfrm>
                <a:off x="1356750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6" name="Rectangle 225"/>
              <p:cNvSpPr/>
              <p:nvPr/>
            </p:nvSpPr>
            <p:spPr>
              <a:xfrm>
                <a:off x="1786056" y="478633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7" name="Rectangle 226"/>
              <p:cNvSpPr/>
              <p:nvPr/>
            </p:nvSpPr>
            <p:spPr>
              <a:xfrm>
                <a:off x="1356750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8" name="Rectangle 227"/>
              <p:cNvSpPr/>
              <p:nvPr/>
            </p:nvSpPr>
            <p:spPr>
              <a:xfrm>
                <a:off x="1786056" y="507208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1786056" y="535783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0" name="Rectangle 229"/>
              <p:cNvSpPr/>
              <p:nvPr/>
            </p:nvSpPr>
            <p:spPr>
              <a:xfrm>
                <a:off x="1786056" y="564358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Rectangle 230"/>
              <p:cNvSpPr/>
              <p:nvPr/>
            </p:nvSpPr>
            <p:spPr>
              <a:xfrm>
                <a:off x="1786056" y="592933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2" name="Rectangle 231"/>
              <p:cNvSpPr/>
              <p:nvPr/>
            </p:nvSpPr>
            <p:spPr>
              <a:xfrm>
                <a:off x="6071787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3" name="Rectangle 232"/>
              <p:cNvSpPr/>
              <p:nvPr/>
            </p:nvSpPr>
            <p:spPr>
              <a:xfrm>
                <a:off x="6501093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4" name="Rectangle 233"/>
              <p:cNvSpPr/>
              <p:nvPr/>
            </p:nvSpPr>
            <p:spPr>
              <a:xfrm>
                <a:off x="6928933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5" name="Rectangle 234"/>
              <p:cNvSpPr/>
              <p:nvPr/>
            </p:nvSpPr>
            <p:spPr>
              <a:xfrm>
                <a:off x="7358239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6" name="Rectangle 235"/>
              <p:cNvSpPr/>
              <p:nvPr/>
            </p:nvSpPr>
            <p:spPr>
              <a:xfrm>
                <a:off x="7786079" y="4500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7" name="Rectangle 236"/>
              <p:cNvSpPr/>
              <p:nvPr/>
            </p:nvSpPr>
            <p:spPr>
              <a:xfrm>
                <a:off x="499604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8" name="Rectangle 237"/>
              <p:cNvSpPr/>
              <p:nvPr/>
            </p:nvSpPr>
            <p:spPr>
              <a:xfrm>
                <a:off x="-32" y="62150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lw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239" name="Rectangle 238"/>
              <p:cNvSpPr/>
              <p:nvPr/>
            </p:nvSpPr>
            <p:spPr>
              <a:xfrm>
                <a:off x="928909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40" name="Rectangle 239"/>
              <p:cNvSpPr/>
              <p:nvPr/>
            </p:nvSpPr>
            <p:spPr>
              <a:xfrm>
                <a:off x="1356750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41" name="Rectangle 240"/>
              <p:cNvSpPr/>
              <p:nvPr/>
            </p:nvSpPr>
            <p:spPr>
              <a:xfrm>
                <a:off x="1786056" y="621508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2" name="Rectangle 241"/>
              <p:cNvSpPr/>
              <p:nvPr/>
            </p:nvSpPr>
            <p:spPr>
              <a:xfrm>
                <a:off x="8215385" y="4143394"/>
                <a:ext cx="427841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9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3" name="Rectangle 242"/>
              <p:cNvSpPr/>
              <p:nvPr/>
            </p:nvSpPr>
            <p:spPr>
              <a:xfrm>
                <a:off x="8643226" y="4143394"/>
                <a:ext cx="429305" cy="357188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20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4" name="Rectangle 243"/>
              <p:cNvSpPr/>
              <p:nvPr/>
            </p:nvSpPr>
            <p:spPr>
              <a:xfrm>
                <a:off x="8215385" y="4500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45" name="Rectangle 244"/>
              <p:cNvSpPr/>
              <p:nvPr/>
            </p:nvSpPr>
            <p:spPr>
              <a:xfrm>
                <a:off x="8643226" y="4500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2213897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7" name="Rectangle 246"/>
              <p:cNvSpPr/>
              <p:nvPr/>
            </p:nvSpPr>
            <p:spPr>
              <a:xfrm>
                <a:off x="2643202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8" name="Rectangle 247"/>
              <p:cNvSpPr/>
              <p:nvPr/>
            </p:nvSpPr>
            <p:spPr>
              <a:xfrm>
                <a:off x="3072508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9" name="Rectangle 248"/>
              <p:cNvSpPr/>
              <p:nvPr/>
            </p:nvSpPr>
            <p:spPr>
              <a:xfrm>
                <a:off x="2213897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0" name="Rectangle 249"/>
              <p:cNvSpPr/>
              <p:nvPr/>
            </p:nvSpPr>
            <p:spPr>
              <a:xfrm>
                <a:off x="2643202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3072508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2" name="Rectangle 251"/>
              <p:cNvSpPr/>
              <p:nvPr/>
            </p:nvSpPr>
            <p:spPr>
              <a:xfrm>
                <a:off x="3500348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3" name="Rectangle 252"/>
              <p:cNvSpPr/>
              <p:nvPr/>
            </p:nvSpPr>
            <p:spPr>
              <a:xfrm>
                <a:off x="2213897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4" name="Rectangle 253"/>
              <p:cNvSpPr/>
              <p:nvPr/>
            </p:nvSpPr>
            <p:spPr>
              <a:xfrm>
                <a:off x="2643202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5" name="Rectangle 254"/>
              <p:cNvSpPr/>
              <p:nvPr/>
            </p:nvSpPr>
            <p:spPr>
              <a:xfrm>
                <a:off x="3072508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3500348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7" name="Rectangle 256"/>
              <p:cNvSpPr/>
              <p:nvPr/>
            </p:nvSpPr>
            <p:spPr>
              <a:xfrm>
                <a:off x="3929654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8" name="Rectangle 257"/>
              <p:cNvSpPr/>
              <p:nvPr/>
            </p:nvSpPr>
            <p:spPr>
              <a:xfrm>
                <a:off x="2643202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9" name="Rectangle 258"/>
              <p:cNvSpPr/>
              <p:nvPr/>
            </p:nvSpPr>
            <p:spPr>
              <a:xfrm>
                <a:off x="3072508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0" name="Rectangle 259"/>
              <p:cNvSpPr/>
              <p:nvPr/>
            </p:nvSpPr>
            <p:spPr>
              <a:xfrm>
                <a:off x="3500348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1" name="Rectangle 260"/>
              <p:cNvSpPr/>
              <p:nvPr/>
            </p:nvSpPr>
            <p:spPr>
              <a:xfrm>
                <a:off x="3929654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4357494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3" name="Rectangle 262"/>
              <p:cNvSpPr/>
              <p:nvPr/>
            </p:nvSpPr>
            <p:spPr>
              <a:xfrm>
                <a:off x="3072508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3500348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5" name="Rectangle 264"/>
              <p:cNvSpPr/>
              <p:nvPr/>
            </p:nvSpPr>
            <p:spPr>
              <a:xfrm>
                <a:off x="3929654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6" name="Rectangle 265"/>
              <p:cNvSpPr/>
              <p:nvPr/>
            </p:nvSpPr>
            <p:spPr>
              <a:xfrm>
                <a:off x="4357494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7" name="Rectangle 266"/>
              <p:cNvSpPr/>
              <p:nvPr/>
            </p:nvSpPr>
            <p:spPr>
              <a:xfrm>
                <a:off x="4786800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8" name="Rectangle 267"/>
              <p:cNvSpPr/>
              <p:nvPr/>
            </p:nvSpPr>
            <p:spPr>
              <a:xfrm>
                <a:off x="3500348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69" name="Rectangle 268"/>
              <p:cNvSpPr/>
              <p:nvPr/>
            </p:nvSpPr>
            <p:spPr>
              <a:xfrm>
                <a:off x="3929654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0" name="Rectangle 269"/>
              <p:cNvSpPr/>
              <p:nvPr/>
            </p:nvSpPr>
            <p:spPr>
              <a:xfrm>
                <a:off x="4357494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1" name="Rectangle 270"/>
              <p:cNvSpPr/>
              <p:nvPr/>
            </p:nvSpPr>
            <p:spPr>
              <a:xfrm>
                <a:off x="4786800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2" name="Rectangle 271"/>
              <p:cNvSpPr/>
              <p:nvPr/>
            </p:nvSpPr>
            <p:spPr>
              <a:xfrm>
                <a:off x="5214641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3" name="Rectangle 272"/>
              <p:cNvSpPr/>
              <p:nvPr/>
            </p:nvSpPr>
            <p:spPr>
              <a:xfrm>
                <a:off x="5643946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4" name="Rectangle 273"/>
              <p:cNvSpPr/>
              <p:nvPr/>
            </p:nvSpPr>
            <p:spPr>
              <a:xfrm>
                <a:off x="6071787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5" name="Rectangle 274"/>
              <p:cNvSpPr/>
              <p:nvPr/>
            </p:nvSpPr>
            <p:spPr>
              <a:xfrm>
                <a:off x="6501093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6" name="Rectangle 275"/>
              <p:cNvSpPr/>
              <p:nvPr/>
            </p:nvSpPr>
            <p:spPr>
              <a:xfrm>
                <a:off x="6928933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>
              <a:xfrm>
                <a:off x="7358239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8" name="Rectangle 277"/>
              <p:cNvSpPr/>
              <p:nvPr/>
            </p:nvSpPr>
            <p:spPr>
              <a:xfrm>
                <a:off x="7786079" y="4786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9" name="Rectangle 278"/>
              <p:cNvSpPr/>
              <p:nvPr/>
            </p:nvSpPr>
            <p:spPr>
              <a:xfrm>
                <a:off x="8215385" y="4786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0" name="Rectangle 279"/>
              <p:cNvSpPr/>
              <p:nvPr/>
            </p:nvSpPr>
            <p:spPr>
              <a:xfrm>
                <a:off x="8643226" y="4786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1" name="Rectangle 280"/>
              <p:cNvSpPr/>
              <p:nvPr/>
            </p:nvSpPr>
            <p:spPr>
              <a:xfrm>
                <a:off x="3929654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2" name="Rectangle 281"/>
              <p:cNvSpPr/>
              <p:nvPr/>
            </p:nvSpPr>
            <p:spPr>
              <a:xfrm>
                <a:off x="4357494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3" name="Rectangle 282"/>
              <p:cNvSpPr/>
              <p:nvPr/>
            </p:nvSpPr>
            <p:spPr>
              <a:xfrm>
                <a:off x="4786800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4" name="Rectangle 283"/>
              <p:cNvSpPr/>
              <p:nvPr/>
            </p:nvSpPr>
            <p:spPr>
              <a:xfrm>
                <a:off x="5214641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5" name="Rectangle 284"/>
              <p:cNvSpPr/>
              <p:nvPr/>
            </p:nvSpPr>
            <p:spPr>
              <a:xfrm>
                <a:off x="5643946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6071787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7" name="Rectangle 286"/>
              <p:cNvSpPr/>
              <p:nvPr/>
            </p:nvSpPr>
            <p:spPr>
              <a:xfrm>
                <a:off x="6501093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8" name="Rectangle 287"/>
              <p:cNvSpPr/>
              <p:nvPr/>
            </p:nvSpPr>
            <p:spPr>
              <a:xfrm>
                <a:off x="6928933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9" name="Rectangle 288"/>
              <p:cNvSpPr/>
              <p:nvPr/>
            </p:nvSpPr>
            <p:spPr>
              <a:xfrm>
                <a:off x="7358239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0" name="Rectangle 289"/>
              <p:cNvSpPr/>
              <p:nvPr/>
            </p:nvSpPr>
            <p:spPr>
              <a:xfrm>
                <a:off x="7786079" y="5072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1" name="Rectangle 290"/>
              <p:cNvSpPr/>
              <p:nvPr/>
            </p:nvSpPr>
            <p:spPr>
              <a:xfrm>
                <a:off x="8215385" y="5072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2" name="Rectangle 291"/>
              <p:cNvSpPr/>
              <p:nvPr/>
            </p:nvSpPr>
            <p:spPr>
              <a:xfrm>
                <a:off x="8643226" y="5072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>
              <a:xfrm>
                <a:off x="4357494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4" name="Rectangle 293"/>
              <p:cNvSpPr/>
              <p:nvPr/>
            </p:nvSpPr>
            <p:spPr>
              <a:xfrm>
                <a:off x="4786800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5" name="Rectangle 294"/>
              <p:cNvSpPr/>
              <p:nvPr/>
            </p:nvSpPr>
            <p:spPr>
              <a:xfrm>
                <a:off x="5214641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6" name="Rectangle 295"/>
              <p:cNvSpPr/>
              <p:nvPr/>
            </p:nvSpPr>
            <p:spPr>
              <a:xfrm>
                <a:off x="5643946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>
              <a:xfrm>
                <a:off x="6071787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8" name="Rectangle 297"/>
              <p:cNvSpPr/>
              <p:nvPr/>
            </p:nvSpPr>
            <p:spPr>
              <a:xfrm>
                <a:off x="6501093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9" name="Rectangle 298"/>
              <p:cNvSpPr/>
              <p:nvPr/>
            </p:nvSpPr>
            <p:spPr>
              <a:xfrm>
                <a:off x="6928933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0" name="Rectangle 299"/>
              <p:cNvSpPr/>
              <p:nvPr/>
            </p:nvSpPr>
            <p:spPr>
              <a:xfrm>
                <a:off x="7358239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1" name="Rectangle 300"/>
              <p:cNvSpPr/>
              <p:nvPr/>
            </p:nvSpPr>
            <p:spPr>
              <a:xfrm>
                <a:off x="7786079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2" name="Rectangle 301"/>
              <p:cNvSpPr/>
              <p:nvPr/>
            </p:nvSpPr>
            <p:spPr>
              <a:xfrm>
                <a:off x="8215385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3" name="Rectangle 302"/>
              <p:cNvSpPr/>
              <p:nvPr/>
            </p:nvSpPr>
            <p:spPr>
              <a:xfrm>
                <a:off x="8643226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4" name="Rectangle 303"/>
              <p:cNvSpPr/>
              <p:nvPr/>
            </p:nvSpPr>
            <p:spPr>
              <a:xfrm>
                <a:off x="4786800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5" name="Rectangle 304"/>
              <p:cNvSpPr/>
              <p:nvPr/>
            </p:nvSpPr>
            <p:spPr>
              <a:xfrm>
                <a:off x="5214641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6" name="Rectangle 305"/>
              <p:cNvSpPr/>
              <p:nvPr/>
            </p:nvSpPr>
            <p:spPr>
              <a:xfrm>
                <a:off x="5643946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Rectangle 306"/>
              <p:cNvSpPr/>
              <p:nvPr/>
            </p:nvSpPr>
            <p:spPr>
              <a:xfrm>
                <a:off x="6071787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8" name="Rectangle 307"/>
              <p:cNvSpPr/>
              <p:nvPr/>
            </p:nvSpPr>
            <p:spPr>
              <a:xfrm>
                <a:off x="6501093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09" name="Rectangle 308"/>
              <p:cNvSpPr/>
              <p:nvPr/>
            </p:nvSpPr>
            <p:spPr>
              <a:xfrm>
                <a:off x="6928933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0" name="Rectangle 309"/>
              <p:cNvSpPr/>
              <p:nvPr/>
            </p:nvSpPr>
            <p:spPr>
              <a:xfrm>
                <a:off x="7358239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1" name="Rectangle 310"/>
              <p:cNvSpPr/>
              <p:nvPr/>
            </p:nvSpPr>
            <p:spPr>
              <a:xfrm>
                <a:off x="7786079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2" name="Rectangle 311"/>
              <p:cNvSpPr/>
              <p:nvPr/>
            </p:nvSpPr>
            <p:spPr>
              <a:xfrm>
                <a:off x="8215385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3" name="Rectangle 312"/>
              <p:cNvSpPr/>
              <p:nvPr/>
            </p:nvSpPr>
            <p:spPr>
              <a:xfrm>
                <a:off x="8643226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4" name="Rectangle 313"/>
              <p:cNvSpPr/>
              <p:nvPr/>
            </p:nvSpPr>
            <p:spPr>
              <a:xfrm>
                <a:off x="5214641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5" name="Rectangle 314"/>
              <p:cNvSpPr/>
              <p:nvPr/>
            </p:nvSpPr>
            <p:spPr>
              <a:xfrm>
                <a:off x="5643946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6" name="Rectangle 315"/>
              <p:cNvSpPr/>
              <p:nvPr/>
            </p:nvSpPr>
            <p:spPr>
              <a:xfrm>
                <a:off x="6071787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7" name="Rectangle 316"/>
              <p:cNvSpPr/>
              <p:nvPr/>
            </p:nvSpPr>
            <p:spPr>
              <a:xfrm>
                <a:off x="6501093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8" name="Rectangle 317"/>
              <p:cNvSpPr/>
              <p:nvPr/>
            </p:nvSpPr>
            <p:spPr>
              <a:xfrm>
                <a:off x="6928933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19" name="Rectangle 318"/>
              <p:cNvSpPr/>
              <p:nvPr/>
            </p:nvSpPr>
            <p:spPr>
              <a:xfrm>
                <a:off x="7358239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0" name="Rectangle 319"/>
              <p:cNvSpPr/>
              <p:nvPr/>
            </p:nvSpPr>
            <p:spPr>
              <a:xfrm>
                <a:off x="7786079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Rectangle 320"/>
              <p:cNvSpPr/>
              <p:nvPr/>
            </p:nvSpPr>
            <p:spPr>
              <a:xfrm>
                <a:off x="8215385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Rectangle 321"/>
              <p:cNvSpPr/>
              <p:nvPr/>
            </p:nvSpPr>
            <p:spPr>
              <a:xfrm>
                <a:off x="8643226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3" name="Rectangle 322"/>
              <p:cNvSpPr/>
              <p:nvPr/>
            </p:nvSpPr>
            <p:spPr>
              <a:xfrm>
                <a:off x="2213897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4" name="Rectangle 323"/>
              <p:cNvSpPr/>
              <p:nvPr/>
            </p:nvSpPr>
            <p:spPr>
              <a:xfrm>
                <a:off x="2213897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5" name="Rectangle 324"/>
              <p:cNvSpPr/>
              <p:nvPr/>
            </p:nvSpPr>
            <p:spPr>
              <a:xfrm>
                <a:off x="2643202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>
              <a:xfrm>
                <a:off x="2213897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7" name="Rectangle 326"/>
              <p:cNvSpPr/>
              <p:nvPr/>
            </p:nvSpPr>
            <p:spPr>
              <a:xfrm>
                <a:off x="2643202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8" name="Rectangle 327"/>
              <p:cNvSpPr/>
              <p:nvPr/>
            </p:nvSpPr>
            <p:spPr>
              <a:xfrm>
                <a:off x="3072508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29" name="Rectangle 328"/>
              <p:cNvSpPr/>
              <p:nvPr/>
            </p:nvSpPr>
            <p:spPr>
              <a:xfrm>
                <a:off x="3500348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0" name="Rectangle 329"/>
              <p:cNvSpPr/>
              <p:nvPr/>
            </p:nvSpPr>
            <p:spPr>
              <a:xfrm>
                <a:off x="3929654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1" name="Rectangle 330"/>
              <p:cNvSpPr/>
              <p:nvPr/>
            </p:nvSpPr>
            <p:spPr>
              <a:xfrm>
                <a:off x="4357494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2" name="Rectangle 331"/>
              <p:cNvSpPr/>
              <p:nvPr/>
            </p:nvSpPr>
            <p:spPr>
              <a:xfrm>
                <a:off x="4786800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Rectangle 332"/>
              <p:cNvSpPr/>
              <p:nvPr/>
            </p:nvSpPr>
            <p:spPr>
              <a:xfrm>
                <a:off x="5214641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Rectangle 333"/>
              <p:cNvSpPr/>
              <p:nvPr/>
            </p:nvSpPr>
            <p:spPr>
              <a:xfrm>
                <a:off x="5643946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5" name="Rectangle 334"/>
              <p:cNvSpPr/>
              <p:nvPr/>
            </p:nvSpPr>
            <p:spPr>
              <a:xfrm>
                <a:off x="6071787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6" name="Rectangle 335"/>
              <p:cNvSpPr/>
              <p:nvPr/>
            </p:nvSpPr>
            <p:spPr>
              <a:xfrm>
                <a:off x="6501093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7" name="Rectangle 336"/>
              <p:cNvSpPr/>
              <p:nvPr/>
            </p:nvSpPr>
            <p:spPr>
              <a:xfrm>
                <a:off x="6928933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8" name="Rectangle 337"/>
              <p:cNvSpPr/>
              <p:nvPr/>
            </p:nvSpPr>
            <p:spPr>
              <a:xfrm>
                <a:off x="7358239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39" name="Rectangle 338"/>
              <p:cNvSpPr/>
              <p:nvPr/>
            </p:nvSpPr>
            <p:spPr>
              <a:xfrm>
                <a:off x="7786079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40" name="Rectangle 339"/>
              <p:cNvSpPr/>
              <p:nvPr/>
            </p:nvSpPr>
            <p:spPr>
              <a:xfrm>
                <a:off x="8215385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341" name="Rectangle 340"/>
              <p:cNvSpPr/>
              <p:nvPr/>
            </p:nvSpPr>
            <p:spPr>
              <a:xfrm>
                <a:off x="8643226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342" name="341 - Ευθύγραμμο βέλος σύνδεσης"/>
            <p:cNvCxnSpPr/>
            <p:nvPr/>
          </p:nvCxnSpPr>
          <p:spPr>
            <a:xfrm>
              <a:off x="2381250" y="4143375"/>
              <a:ext cx="127000" cy="2857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4" name="343 - Ευθύγραμμο βέλος σύνδεσης"/>
            <p:cNvCxnSpPr/>
            <p:nvPr/>
          </p:nvCxnSpPr>
          <p:spPr>
            <a:xfrm>
              <a:off x="2809875" y="4429125"/>
              <a:ext cx="127000" cy="2857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5" name="344 - Ευθύγραμμο βέλος σύνδεσης"/>
            <p:cNvCxnSpPr/>
            <p:nvPr/>
          </p:nvCxnSpPr>
          <p:spPr>
            <a:xfrm>
              <a:off x="4184650" y="5214938"/>
              <a:ext cx="125413" cy="2857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6F0B725-8BED-475D-9518-FB3D8E0B3172}" type="slidenum">
              <a:rPr lang="en-GB"/>
              <a:pPr>
                <a:defRPr/>
              </a:pPr>
              <a:t>19</a:t>
            </a:fld>
            <a:endParaRPr lang="en-GB" dirty="0"/>
          </a:p>
        </p:txBody>
      </p:sp>
      <p:sp>
        <p:nvSpPr>
          <p:cNvPr id="28675" name="TextBox 2"/>
          <p:cNvSpPr txBox="1">
            <a:spLocks noChangeArrowheads="1"/>
          </p:cNvSpPr>
          <p:nvPr/>
        </p:nvSpPr>
        <p:spPr bwMode="auto">
          <a:xfrm>
            <a:off x="1389063" y="4584700"/>
            <a:ext cx="781367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Arial" charset="0"/>
              </a:rPr>
              <a:t>Για τα πρώτα 99 </a:t>
            </a:r>
            <a:r>
              <a:rPr lang="en-US" sz="1800">
                <a:solidFill>
                  <a:schemeClr val="tx1"/>
                </a:solidFill>
                <a:latin typeface="Arial" charset="0"/>
              </a:rPr>
              <a:t>loops </a:t>
            </a:r>
            <a:r>
              <a:rPr lang="el-GR" sz="1800">
                <a:solidFill>
                  <a:schemeClr val="tx1"/>
                </a:solidFill>
                <a:latin typeface="Arial" charset="0"/>
              </a:rPr>
              <a:t>έχουμε 99 × 10</a:t>
            </a:r>
            <a:r>
              <a:rPr lang="en-US" sz="1800">
                <a:solidFill>
                  <a:schemeClr val="tx1"/>
                </a:solidFill>
                <a:latin typeface="Arial" charset="0"/>
              </a:rPr>
              <a:t>cc</a:t>
            </a:r>
            <a:r>
              <a:rPr lang="el-GR" sz="1800">
                <a:solidFill>
                  <a:schemeClr val="tx1"/>
                </a:solidFill>
                <a:latin typeface="Arial" charset="0"/>
              </a:rPr>
              <a:t> = 990</a:t>
            </a:r>
            <a:r>
              <a:rPr lang="en-US" sz="1800">
                <a:solidFill>
                  <a:schemeClr val="tx1"/>
                </a:solidFill>
                <a:latin typeface="Arial" charset="0"/>
              </a:rPr>
              <a:t>cc.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Arial" charset="0"/>
              </a:rPr>
              <a:t>Για την 100η επανάληψη έχουμε 11</a:t>
            </a:r>
            <a:r>
              <a:rPr lang="en-US" sz="1800">
                <a:solidFill>
                  <a:schemeClr val="tx1"/>
                </a:solidFill>
                <a:latin typeface="Arial" charset="0"/>
              </a:rPr>
              <a:t>cc.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n-US" sz="1800">
              <a:solidFill>
                <a:schemeClr val="tx1"/>
              </a:solidFill>
              <a:latin typeface="Arial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Arial" charset="0"/>
              </a:rPr>
              <a:t>Συνολικά απαιτούνται </a:t>
            </a:r>
            <a:r>
              <a:rPr lang="el-GR" sz="1800">
                <a:solidFill>
                  <a:srgbClr val="FF0000"/>
                </a:solidFill>
                <a:latin typeface="Arial" charset="0"/>
              </a:rPr>
              <a:t>990</a:t>
            </a:r>
            <a:r>
              <a:rPr lang="en-US" sz="1800">
                <a:solidFill>
                  <a:srgbClr val="FF0000"/>
                </a:solidFill>
                <a:latin typeface="Arial" charset="0"/>
              </a:rPr>
              <a:t>cc </a:t>
            </a:r>
            <a:r>
              <a:rPr lang="el-GR" sz="1800">
                <a:solidFill>
                  <a:srgbClr val="FF0000"/>
                </a:solidFill>
                <a:latin typeface="Arial" charset="0"/>
              </a:rPr>
              <a:t>+</a:t>
            </a:r>
            <a:r>
              <a:rPr lang="en-US" sz="1800">
                <a:solidFill>
                  <a:srgbClr val="FF0000"/>
                </a:solidFill>
                <a:latin typeface="Arial" charset="0"/>
              </a:rPr>
              <a:t> </a:t>
            </a:r>
            <a:r>
              <a:rPr lang="el-GR" sz="1800">
                <a:solidFill>
                  <a:srgbClr val="FF0000"/>
                </a:solidFill>
                <a:latin typeface="Arial" charset="0"/>
              </a:rPr>
              <a:t>11</a:t>
            </a:r>
            <a:r>
              <a:rPr lang="en-US" sz="1800">
                <a:solidFill>
                  <a:srgbClr val="FF0000"/>
                </a:solidFill>
                <a:latin typeface="Arial" charset="0"/>
              </a:rPr>
              <a:t>cc</a:t>
            </a:r>
            <a:r>
              <a:rPr lang="el-GR" sz="1800">
                <a:solidFill>
                  <a:srgbClr val="FF0000"/>
                </a:solidFill>
                <a:latin typeface="Arial" charset="0"/>
              </a:rPr>
              <a:t> = </a:t>
            </a:r>
            <a:r>
              <a:rPr lang="el-GR" sz="1800" b="1">
                <a:solidFill>
                  <a:srgbClr val="FF0000"/>
                </a:solidFill>
                <a:latin typeface="Arial" charset="0"/>
              </a:rPr>
              <a:t>1001</a:t>
            </a:r>
            <a:r>
              <a:rPr lang="en-US" sz="1800" b="1">
                <a:solidFill>
                  <a:srgbClr val="FF0000"/>
                </a:solidFill>
                <a:latin typeface="Arial" charset="0"/>
              </a:rPr>
              <a:t>cc</a:t>
            </a:r>
            <a:r>
              <a:rPr lang="el-GR" sz="1800" b="1">
                <a:solidFill>
                  <a:schemeClr val="tx1"/>
                </a:solidFill>
                <a:latin typeface="Arial" charset="0"/>
              </a:rPr>
              <a:t> </a:t>
            </a:r>
            <a:r>
              <a:rPr lang="el-GR" sz="1800">
                <a:solidFill>
                  <a:schemeClr val="tx1"/>
                </a:solidFill>
                <a:latin typeface="Arial" charset="0"/>
              </a:rPr>
              <a:t>για την εκτέλεση του βρόχου.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cxnSp>
        <p:nvCxnSpPr>
          <p:cNvPr id="174" name="Straight Arrow Connector 173"/>
          <p:cNvCxnSpPr/>
          <p:nvPr/>
        </p:nvCxnSpPr>
        <p:spPr>
          <a:xfrm>
            <a:off x="500063" y="3998913"/>
            <a:ext cx="4668837" cy="1587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8677" name="Rectangle 174"/>
          <p:cNvSpPr>
            <a:spLocks noChangeArrowheads="1"/>
          </p:cNvSpPr>
          <p:nvPr/>
        </p:nvSpPr>
        <p:spPr bwMode="auto">
          <a:xfrm>
            <a:off x="2024063" y="4062413"/>
            <a:ext cx="2058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 b="1">
                <a:solidFill>
                  <a:schemeClr val="tx1"/>
                </a:solidFill>
                <a:latin typeface="Calibri" pitchFamily="34" charset="0"/>
              </a:rPr>
              <a:t>10 κύκλοι ρολογιού</a:t>
            </a:r>
            <a:endParaRPr lang="el-GR" sz="1800" b="1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28678" name="TextBox 2"/>
          <p:cNvSpPr txBox="1">
            <a:spLocks noChangeArrowheads="1"/>
          </p:cNvSpPr>
          <p:nvPr/>
        </p:nvSpPr>
        <p:spPr bwMode="auto">
          <a:xfrm>
            <a:off x="1389063" y="5870575"/>
            <a:ext cx="4767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Arial" charset="0"/>
              </a:rPr>
              <a:t>Χωρίς την προώθηση χρειαστήκαμε </a:t>
            </a:r>
            <a:r>
              <a:rPr lang="el-GR" sz="1800" b="1">
                <a:solidFill>
                  <a:schemeClr val="tx1"/>
                </a:solidFill>
                <a:latin typeface="Arial" charset="0"/>
              </a:rPr>
              <a:t>1501</a:t>
            </a:r>
            <a:r>
              <a:rPr lang="en-US" sz="1800" b="1">
                <a:solidFill>
                  <a:schemeClr val="tx1"/>
                </a:solidFill>
                <a:latin typeface="Arial" charset="0"/>
              </a:rPr>
              <a:t>cc. </a:t>
            </a:r>
            <a:endParaRPr lang="el-GR" sz="1800" b="1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78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2 – Υπολογισμός Χρόνου</a:t>
            </a:r>
          </a:p>
        </p:txBody>
      </p:sp>
      <p:grpSp>
        <p:nvGrpSpPr>
          <p:cNvPr id="28680" name="181 - Ομάδα"/>
          <p:cNvGrpSpPr>
            <a:grpSpLocks/>
          </p:cNvGrpSpPr>
          <p:nvPr/>
        </p:nvGrpSpPr>
        <p:grpSpPr bwMode="auto">
          <a:xfrm>
            <a:off x="0" y="1427163"/>
            <a:ext cx="9829800" cy="2357437"/>
            <a:chOff x="0" y="1427163"/>
            <a:chExt cx="9829800" cy="2357437"/>
          </a:xfrm>
        </p:grpSpPr>
        <p:grpSp>
          <p:nvGrpSpPr>
            <p:cNvPr id="28681" name="Group 3"/>
            <p:cNvGrpSpPr>
              <a:grpSpLocks/>
            </p:cNvGrpSpPr>
            <p:nvPr/>
          </p:nvGrpSpPr>
          <p:grpSpPr bwMode="auto">
            <a:xfrm>
              <a:off x="0" y="1427163"/>
              <a:ext cx="9829800" cy="2357437"/>
              <a:chOff x="-32" y="4143394"/>
              <a:chExt cx="9072563" cy="2357438"/>
            </a:xfrm>
          </p:grpSpPr>
          <p:sp>
            <p:nvSpPr>
              <p:cNvPr id="5" name="Rectangle 4"/>
              <p:cNvSpPr/>
              <p:nvPr/>
            </p:nvSpPr>
            <p:spPr>
              <a:xfrm>
                <a:off x="499604" y="4143394"/>
                <a:ext cx="429305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</a:p>
            </p:txBody>
          </p:sp>
          <p:sp>
            <p:nvSpPr>
              <p:cNvPr id="6" name="Rectangle 5"/>
              <p:cNvSpPr/>
              <p:nvPr/>
            </p:nvSpPr>
            <p:spPr>
              <a:xfrm>
                <a:off x="499604" y="45005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499604" y="50720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8" name="Rectangle 7"/>
              <p:cNvSpPr/>
              <p:nvPr/>
            </p:nvSpPr>
            <p:spPr>
              <a:xfrm>
                <a:off x="499604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-32" y="4143394"/>
                <a:ext cx="476193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800" b="1" dirty="0">
                    <a:solidFill>
                      <a:schemeClr val="tx1"/>
                    </a:solidFill>
                  </a:rPr>
                  <a:t>CC</a:t>
                </a:r>
                <a:endParaRPr lang="el-GR" sz="18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-32" y="4500581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lw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1" name="Rectangle 10"/>
              <p:cNvSpPr/>
              <p:nvPr/>
            </p:nvSpPr>
            <p:spPr>
              <a:xfrm>
                <a:off x="-32" y="4786331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sub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-32" y="5072081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sw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-32" y="535783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sub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499604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-32" y="56435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sub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499604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-32" y="592933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bne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928909" y="4143394"/>
                <a:ext cx="427841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2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928909" y="45005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928909" y="50720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928909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928909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928909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1356750" y="4143394"/>
                <a:ext cx="429306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3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1356750" y="45005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1356750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1356750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1356750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1786056" y="4143394"/>
                <a:ext cx="427841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4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Rectangle 29"/>
              <p:cNvSpPr/>
              <p:nvPr/>
            </p:nvSpPr>
            <p:spPr>
              <a:xfrm>
                <a:off x="1786056" y="45005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2213897" y="4143394"/>
                <a:ext cx="429305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5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2643202" y="4143394"/>
                <a:ext cx="429306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6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3072508" y="4143394"/>
                <a:ext cx="427841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7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3500348" y="4143394"/>
                <a:ext cx="429305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8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3929654" y="4143394"/>
                <a:ext cx="427841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9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4357494" y="4143394"/>
                <a:ext cx="429306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10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4786800" y="4143394"/>
                <a:ext cx="427841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1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5214641" y="4143394"/>
                <a:ext cx="429305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2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5643946" y="4143394"/>
                <a:ext cx="427841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3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6071787" y="4143394"/>
                <a:ext cx="429306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4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6501093" y="4143394"/>
                <a:ext cx="427841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5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6928933" y="4143394"/>
                <a:ext cx="429305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6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7358239" y="4143394"/>
                <a:ext cx="427841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7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7786079" y="4143394"/>
                <a:ext cx="429306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8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499604" y="478633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213897" y="45005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2643202" y="45005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3072508" y="45005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3500348" y="45005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3929654" y="45005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4357494" y="45005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4786800" y="45005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5214641" y="45005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5643946" y="45005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928909" y="478633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1356750" y="478633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1786056" y="4786331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356750" y="50720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1786056" y="5072081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786056" y="535783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1786056" y="564358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786056" y="592933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6071787" y="45005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6501093" y="45005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6928933" y="45005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7358239" y="45005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7786079" y="45005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499604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-32" y="6215082"/>
                <a:ext cx="476193" cy="285750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200" b="1" dirty="0" err="1">
                    <a:solidFill>
                      <a:schemeClr val="tx1"/>
                    </a:solidFill>
                    <a:latin typeface="Courier New" pitchFamily="49" charset="0"/>
                    <a:cs typeface="Courier New" pitchFamily="49" charset="0"/>
                  </a:rPr>
                  <a:t>lw</a:t>
                </a:r>
                <a:endPara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endParaRP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928909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Rectangle 70"/>
              <p:cNvSpPr/>
              <p:nvPr/>
            </p:nvSpPr>
            <p:spPr>
              <a:xfrm>
                <a:off x="1356750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1786056" y="6215082"/>
                <a:ext cx="427841" cy="285750"/>
              </a:xfrm>
              <a:prstGeom prst="rect">
                <a:avLst/>
              </a:prstGeom>
              <a:blipFill>
                <a:blip r:embed="rId2" cstate="print"/>
                <a:stretch>
                  <a:fillRect/>
                </a:stretch>
              </a:blip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8215385" y="4143394"/>
                <a:ext cx="427841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l-GR" sz="1000" b="1" dirty="0">
                    <a:solidFill>
                      <a:schemeClr val="tx1"/>
                    </a:solidFill>
                  </a:rPr>
                  <a:t>1</a:t>
                </a:r>
                <a:r>
                  <a:rPr lang="en-US" sz="1000" b="1" dirty="0">
                    <a:solidFill>
                      <a:schemeClr val="tx1"/>
                    </a:solidFill>
                  </a:rPr>
                  <a:t>9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8643226" y="4143394"/>
                <a:ext cx="429305" cy="357187"/>
              </a:xfrm>
              <a:prstGeom prst="rect">
                <a:avLst/>
              </a:prstGeom>
              <a:solidFill>
                <a:schemeClr val="accent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20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8215385" y="45005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8643226" y="45005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2213897" y="478633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2643202" y="478633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3072508" y="478633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2213897" y="50720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2643202" y="50720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3072508" y="50720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3500348" y="50720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213897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2643202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3072508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3500348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3929654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2643202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3072508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3500348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3929654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4357494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3072508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3500348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3929654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4357494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4786800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3500348" y="478633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3929654" y="478633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4357494" y="478633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4786800" y="478633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5214641" y="478633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5643946" y="478633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6071787" y="478633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6501093" y="478633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6928933" y="478633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7358239" y="478633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7786079" y="478633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8215385" y="478633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8643226" y="478633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3929654" y="50720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4357494" y="50720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4786800" y="50720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5214641" y="50720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5643946" y="50720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6071787" y="50720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6501093" y="50720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6928933" y="50720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7358239" y="50720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7786079" y="5072081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8215385" y="5072081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8643226" y="5072081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4357494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4786800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5214641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5643946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6071787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6501093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6928933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7358239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7786079" y="53578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8215385" y="53578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8643226" y="53578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4786800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5214641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5643946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6071787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6501093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6928933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7358239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2" name="Rectangle 141"/>
              <p:cNvSpPr/>
              <p:nvPr/>
            </p:nvSpPr>
            <p:spPr>
              <a:xfrm>
                <a:off x="7786079" y="56435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8215385" y="56435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Rectangle 143"/>
              <p:cNvSpPr/>
              <p:nvPr/>
            </p:nvSpPr>
            <p:spPr>
              <a:xfrm>
                <a:off x="8643226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Rectangle 144"/>
              <p:cNvSpPr/>
              <p:nvPr/>
            </p:nvSpPr>
            <p:spPr>
              <a:xfrm>
                <a:off x="5214641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6" name="Rectangle 145"/>
              <p:cNvSpPr/>
              <p:nvPr/>
            </p:nvSpPr>
            <p:spPr>
              <a:xfrm>
                <a:off x="5643946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6071787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tangle 147"/>
              <p:cNvSpPr/>
              <p:nvPr/>
            </p:nvSpPr>
            <p:spPr>
              <a:xfrm>
                <a:off x="6501093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9" name="Rectangle 148"/>
              <p:cNvSpPr/>
              <p:nvPr/>
            </p:nvSpPr>
            <p:spPr>
              <a:xfrm>
                <a:off x="6928933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7358239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7786079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8215385" y="592933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8643226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2213897" y="56435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2213897" y="592933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6" name="Rectangle 155"/>
              <p:cNvSpPr/>
              <p:nvPr/>
            </p:nvSpPr>
            <p:spPr>
              <a:xfrm>
                <a:off x="2643202" y="592933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Rectangle 156"/>
              <p:cNvSpPr/>
              <p:nvPr/>
            </p:nvSpPr>
            <p:spPr>
              <a:xfrm>
                <a:off x="2213897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Rectangle 157"/>
              <p:cNvSpPr/>
              <p:nvPr/>
            </p:nvSpPr>
            <p:spPr>
              <a:xfrm>
                <a:off x="2643202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59" name="Rectangle 158"/>
              <p:cNvSpPr/>
              <p:nvPr/>
            </p:nvSpPr>
            <p:spPr>
              <a:xfrm>
                <a:off x="3072508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Rectangle 159"/>
              <p:cNvSpPr/>
              <p:nvPr/>
            </p:nvSpPr>
            <p:spPr>
              <a:xfrm>
                <a:off x="3500348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1" name="Rectangle 160"/>
              <p:cNvSpPr/>
              <p:nvPr/>
            </p:nvSpPr>
            <p:spPr>
              <a:xfrm>
                <a:off x="3929654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4357494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3" name="Rectangle 162"/>
              <p:cNvSpPr/>
              <p:nvPr/>
            </p:nvSpPr>
            <p:spPr>
              <a:xfrm>
                <a:off x="4786800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IF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5214641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ID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5" name="Rectangle 164"/>
              <p:cNvSpPr/>
              <p:nvPr/>
            </p:nvSpPr>
            <p:spPr>
              <a:xfrm>
                <a:off x="5643946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EX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6071787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M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6501093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sz="1000" b="1" dirty="0">
                    <a:solidFill>
                      <a:schemeClr val="tx1"/>
                    </a:solidFill>
                  </a:rPr>
                  <a:t>WB</a:t>
                </a:r>
                <a:endParaRPr lang="el-GR" sz="1000" b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6928933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7358239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7786079" y="6215082"/>
                <a:ext cx="429306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8215385" y="6215082"/>
                <a:ext cx="427841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tangle 171"/>
              <p:cNvSpPr/>
              <p:nvPr/>
            </p:nvSpPr>
            <p:spPr>
              <a:xfrm>
                <a:off x="8643226" y="6215082"/>
                <a:ext cx="429305" cy="28575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lang="el-GR" sz="1000" b="1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179" name="178 - Ευθύγραμμο βέλος σύνδεσης"/>
            <p:cNvCxnSpPr/>
            <p:nvPr/>
          </p:nvCxnSpPr>
          <p:spPr>
            <a:xfrm>
              <a:off x="2381250" y="2000250"/>
              <a:ext cx="127000" cy="2857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179 - Ευθύγραμμο βέλος σύνδεσης"/>
            <p:cNvCxnSpPr/>
            <p:nvPr/>
          </p:nvCxnSpPr>
          <p:spPr>
            <a:xfrm>
              <a:off x="2809875" y="2286000"/>
              <a:ext cx="127000" cy="2857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180 - Ευθύγραμμο βέλος σύνδεσης"/>
            <p:cNvCxnSpPr/>
            <p:nvPr/>
          </p:nvCxnSpPr>
          <p:spPr>
            <a:xfrm>
              <a:off x="4184650" y="3071813"/>
              <a:ext cx="125413" cy="2857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D5F6C3-59B4-48A8-8435-E2564F092B93}" type="slidenum">
              <a:rPr lang="en-GB">
                <a:latin typeface="Calibri" pitchFamily="34" charset="0"/>
              </a:rPr>
              <a:pPr>
                <a:defRPr/>
              </a:pPr>
              <a:t>2</a:t>
            </a:fld>
            <a:endParaRPr lang="en-GB">
              <a:latin typeface="Calibri" pitchFamily="34" charset="0"/>
            </a:endParaRPr>
          </a:p>
        </p:txBody>
      </p:sp>
      <p:sp>
        <p:nvSpPr>
          <p:cNvPr id="11267" name="TextBox 4"/>
          <p:cNvSpPr txBox="1">
            <a:spLocks noChangeArrowheads="1"/>
          </p:cNvSpPr>
          <p:nvPr/>
        </p:nvSpPr>
        <p:spPr bwMode="auto">
          <a:xfrm>
            <a:off x="3794125" y="3633788"/>
            <a:ext cx="5303838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$1: 500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$7: 5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 sz="2000" dirty="0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  <a:p>
            <a:pPr marL="230188" indent="-230188"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Δεν υπάρχει 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cache miss</a:t>
            </a:r>
          </a:p>
          <a:p>
            <a:pPr marL="230188" indent="-230188"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Cache hit </a:t>
            </a: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σε 1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cc</a:t>
            </a:r>
          </a:p>
          <a:p>
            <a:pPr marL="230188" indent="-230188"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branches </a:t>
            </a: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γίνονται 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resolve </a:t>
            </a: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στο 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MEM stage</a:t>
            </a:r>
            <a:endParaRPr lang="pt-BR" sz="2000" dirty="0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11268" name="TextBox 2"/>
          <p:cNvSpPr txBox="1">
            <a:spLocks noChangeArrowheads="1"/>
          </p:cNvSpPr>
          <p:nvPr/>
        </p:nvSpPr>
        <p:spPr bwMode="auto">
          <a:xfrm>
            <a:off x="541338" y="3286125"/>
            <a:ext cx="1858962" cy="2554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Rep: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lw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sub $2,$2,$5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sw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sub $3,$3,$6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sub $1,$1,$7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 bne $1,$0, Rep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Exit: </a:t>
            </a:r>
            <a:endParaRPr lang="el-GR" sz="20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1269" name="TextBox 7"/>
          <p:cNvSpPr txBox="1">
            <a:spLocks noChangeArrowheads="1"/>
          </p:cNvSpPr>
          <p:nvPr/>
        </p:nvSpPr>
        <p:spPr bwMode="auto">
          <a:xfrm>
            <a:off x="2786063" y="1643063"/>
            <a:ext cx="1860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3200">
                <a:solidFill>
                  <a:schemeClr val="tx1"/>
                </a:solidFill>
                <a:latin typeface="Calibri" pitchFamily="34" charset="0"/>
              </a:rPr>
              <a:t>Δεδομένα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1270" name="TextBox 8"/>
          <p:cNvSpPr txBox="1">
            <a:spLocks noChangeArrowheads="1"/>
          </p:cNvSpPr>
          <p:nvPr/>
        </p:nvSpPr>
        <p:spPr bwMode="auto">
          <a:xfrm>
            <a:off x="387350" y="2714625"/>
            <a:ext cx="2478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Έχουμε ένα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...</a:t>
            </a:r>
            <a:endParaRPr lang="el-GR" sz="14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1271" name="TextBox 10"/>
          <p:cNvSpPr txBox="1">
            <a:spLocks noChangeArrowheads="1"/>
          </p:cNvSpPr>
          <p:nvPr/>
        </p:nvSpPr>
        <p:spPr bwMode="auto">
          <a:xfrm>
            <a:off x="3844206" y="2786063"/>
            <a:ext cx="49260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και αυτή την αρχική κατάσταση στους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καταχωρητές</a:t>
            </a:r>
            <a:endParaRPr lang="el-GR" sz="14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0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1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80" name="TextBox 2"/>
          <p:cNvSpPr txBox="1">
            <a:spLocks noChangeArrowheads="1"/>
          </p:cNvSpPr>
          <p:nvPr/>
        </p:nvSpPr>
        <p:spPr bwMode="auto">
          <a:xfrm>
            <a:off x="217229" y="2133601"/>
            <a:ext cx="4431983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LOOP: LW 	$t0, 	0($t3)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 	$t2, 	$t0, 0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LW 	$t1, 	4($t3)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 	$t2, 	$t2,	 $t1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SW 	$t2, 	0($t3)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 	$t2, 	$t0,	 $t0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SW 	$t2, 	128($t3)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 	$t3, 	$t3, 8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SUBI 	$t9, 	$t9, 4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en-US" sz="2000" dirty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BNEZ 	$t9, 	LOOP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EXIT:</a:t>
            </a:r>
            <a:endParaRPr lang="el-GR" sz="16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75781" name="TextBox 7"/>
          <p:cNvSpPr txBox="1">
            <a:spLocks noChangeArrowheads="1"/>
          </p:cNvSpPr>
          <p:nvPr/>
        </p:nvSpPr>
        <p:spPr bwMode="auto">
          <a:xfrm>
            <a:off x="3963036" y="923279"/>
            <a:ext cx="18603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3200" dirty="0">
                <a:solidFill>
                  <a:schemeClr val="tx1"/>
                </a:solidFill>
                <a:latin typeface="Calibri" pitchFamily="34" charset="0"/>
              </a:rPr>
              <a:t>Δεδομένα</a:t>
            </a:r>
            <a:endParaRPr lang="el-GR" sz="18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5782" name="TextBox 8"/>
          <p:cNvSpPr txBox="1">
            <a:spLocks noChangeArrowheads="1"/>
          </p:cNvSpPr>
          <p:nvPr/>
        </p:nvSpPr>
        <p:spPr bwMode="auto">
          <a:xfrm>
            <a:off x="247690" y="1600201"/>
            <a:ext cx="24779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Έχουμε ένα 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loop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...</a:t>
            </a:r>
            <a:endParaRPr lang="el-GR" sz="14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F6F0B725-8BED-475D-9518-FB3D8E0B3172}" type="slidenum">
              <a:rPr lang="en-GB"/>
              <a:pPr>
                <a:defRPr/>
              </a:pPr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40981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80" name="TextBox 2"/>
          <p:cNvSpPr txBox="1">
            <a:spLocks noChangeArrowheads="1"/>
          </p:cNvSpPr>
          <p:nvPr/>
        </p:nvSpPr>
        <p:spPr bwMode="auto">
          <a:xfrm>
            <a:off x="217229" y="2133601"/>
            <a:ext cx="4431983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LOOP: LW 	$t0, 	0($t3)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 	$t2, 	$t0, 0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LW 	$t1, 	4($t3)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 	$t2, 	$t2,	 $t1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SW 	$t2, 	0($t3)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 	$t2, 	$t0,	 $t0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SW 	$t2, 	128($t3)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 	$t3, 	$t3, 8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SUBI 	$t9, 	$t9, 4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en-US" sz="2000" dirty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BNEZ 	$t9, 	LOOP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EXIT:</a:t>
            </a:r>
            <a:endParaRPr lang="el-GR" sz="16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75781" name="TextBox 7"/>
          <p:cNvSpPr txBox="1">
            <a:spLocks noChangeArrowheads="1"/>
          </p:cNvSpPr>
          <p:nvPr/>
        </p:nvSpPr>
        <p:spPr bwMode="auto">
          <a:xfrm>
            <a:off x="3963036" y="923279"/>
            <a:ext cx="18603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3200" dirty="0">
                <a:solidFill>
                  <a:schemeClr val="tx1"/>
                </a:solidFill>
                <a:latin typeface="Calibri" pitchFamily="34" charset="0"/>
              </a:rPr>
              <a:t>Δεδομένα</a:t>
            </a:r>
            <a:endParaRPr lang="el-GR" sz="18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5782" name="TextBox 8"/>
          <p:cNvSpPr txBox="1">
            <a:spLocks noChangeArrowheads="1"/>
          </p:cNvSpPr>
          <p:nvPr/>
        </p:nvSpPr>
        <p:spPr bwMode="auto">
          <a:xfrm>
            <a:off x="247690" y="1600201"/>
            <a:ext cx="24779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Έχουμε ένα 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loop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...</a:t>
            </a:r>
            <a:endParaRPr lang="el-GR" sz="14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" name="TextBox 4"/>
          <p:cNvSpPr txBox="1">
            <a:spLocks noChangeArrowheads="1"/>
          </p:cNvSpPr>
          <p:nvPr/>
        </p:nvSpPr>
        <p:spPr bwMode="auto">
          <a:xfrm>
            <a:off x="5284047" y="2903041"/>
            <a:ext cx="4679413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 dirty="0" smtClean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$</a:t>
            </a:r>
            <a:r>
              <a:rPr lang="en-US" sz="2000" dirty="0" smtClean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t9</a:t>
            </a:r>
            <a:r>
              <a:rPr lang="el-GR" sz="2000" dirty="0" smtClean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= </a:t>
            </a:r>
            <a:r>
              <a:rPr lang="en-US" sz="2000" dirty="0" smtClean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256</a:t>
            </a:r>
            <a:endParaRPr lang="pt-BR" sz="2000" dirty="0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 sz="2000" dirty="0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Δεν υπάρχει 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cache miss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Cache hit </a:t>
            </a: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σε 1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cc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branches </a:t>
            </a: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γίνονται 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resolve </a:t>
            </a:r>
            <a:r>
              <a:rPr lang="el-GR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στο </a:t>
            </a:r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MEM stage</a:t>
            </a:r>
            <a:endParaRPr lang="pt-BR" sz="2000" dirty="0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9" name="TextBox 10"/>
          <p:cNvSpPr txBox="1">
            <a:spLocks noChangeArrowheads="1"/>
          </p:cNvSpPr>
          <p:nvPr/>
        </p:nvSpPr>
        <p:spPr bwMode="auto">
          <a:xfrm>
            <a:off x="5192898" y="2312620"/>
            <a:ext cx="54116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και αυτή την αρχική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κατάσταση</a:t>
            </a:r>
            <a:endParaRPr lang="el-GR" sz="14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16151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217229" y="914401"/>
            <a:ext cx="4431983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LOOP: LW 	$t0, 	0($t3)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 	$t2, 	$t0, 0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LW 	$t1, 	4($t3)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 	$t2, 	$t2,	 $t1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SW 	$t2, 	0($t3)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 	$t2, 	$t0,	 $t0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SW 	$t2, 	128($t3)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 	$t3, 	$t3, 8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SUBI 	$t9, 	$t9, 4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en-US" sz="2000" dirty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BNEZ 	$t9, 	LOOP</a:t>
            </a:r>
          </a:p>
          <a:p>
            <a:pPr eaLnBrk="1" hangingPunct="1"/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EXIT:</a:t>
            </a:r>
            <a:endParaRPr lang="el-GR" sz="16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2146645" y="4646552"/>
            <a:ext cx="66235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Ο βρόχος θα εκτελεστεί για </a:t>
            </a:r>
            <a:r>
              <a:rPr lang="en-US" dirty="0" smtClean="0">
                <a:solidFill>
                  <a:schemeClr val="tx1"/>
                </a:solidFill>
                <a:latin typeface="Calibri" pitchFamily="34" charset="0"/>
              </a:rPr>
              <a:t>256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/ 4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=</a:t>
            </a:r>
            <a:r>
              <a:rPr lang="en-US" dirty="0" smtClean="0">
                <a:solidFill>
                  <a:schemeClr val="tx1"/>
                </a:solidFill>
                <a:latin typeface="Calibri" pitchFamily="34" charset="0"/>
              </a:rPr>
              <a:t> 64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φορές. </a:t>
            </a:r>
            <a:endParaRPr lang="el-GR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6" name="TextBox 3"/>
          <p:cNvSpPr txBox="1">
            <a:spLocks noChangeArrowheads="1"/>
          </p:cNvSpPr>
          <p:nvPr/>
        </p:nvSpPr>
        <p:spPr bwMode="auto">
          <a:xfrm>
            <a:off x="6192242" y="1447800"/>
            <a:ext cx="1569660" cy="40011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 dirty="0" smtClean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$</a:t>
            </a:r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t9</a:t>
            </a:r>
            <a:r>
              <a:rPr lang="el-GR" sz="2000" dirty="0" smtClean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l-GR" sz="20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= </a:t>
            </a:r>
            <a:r>
              <a:rPr lang="en-US" sz="2000" dirty="0" smtClean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256</a:t>
            </a:r>
            <a:endParaRPr lang="pt-BR" sz="2000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" name="TextBox 5"/>
          <p:cNvSpPr txBox="1">
            <a:spLocks noChangeArrowheads="1"/>
          </p:cNvSpPr>
          <p:nvPr/>
        </p:nvSpPr>
        <p:spPr bwMode="auto">
          <a:xfrm>
            <a:off x="6040094" y="2813874"/>
            <a:ext cx="32175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 dirty="0" smtClean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$</a:t>
            </a:r>
            <a:r>
              <a:rPr lang="en-US" sz="1800" dirty="0" smtClean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t9</a:t>
            </a:r>
            <a:r>
              <a:rPr lang="el-GR" sz="1800" dirty="0" smtClean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l-GR" sz="1800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= </a:t>
            </a:r>
            <a:r>
              <a:rPr lang="en-US" sz="1800" dirty="0" smtClean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256, 252</a:t>
            </a:r>
            <a:r>
              <a:rPr lang="el-GR" sz="1800" dirty="0" smtClean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, </a:t>
            </a:r>
            <a:r>
              <a:rPr lang="el-GR" sz="1800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..., 0</a:t>
            </a: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4492585" y="2996952"/>
            <a:ext cx="853153" cy="158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59646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2"/>
          <p:cNvSpPr txBox="1">
            <a:spLocks noChangeArrowheads="1"/>
          </p:cNvSpPr>
          <p:nvPr/>
        </p:nvSpPr>
        <p:spPr bwMode="auto">
          <a:xfrm>
            <a:off x="63643" y="785813"/>
            <a:ext cx="9678818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 u="sng" dirty="0" smtClean="0">
                <a:solidFill>
                  <a:schemeClr val="tx1"/>
                </a:solidFill>
                <a:latin typeface="Calibri" pitchFamily="34" charset="0"/>
              </a:rPr>
              <a:t>1</a:t>
            </a:r>
            <a:r>
              <a:rPr lang="el-GR" b="1" u="sng" baseline="30000" dirty="0" smtClean="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 b="1" u="sng" dirty="0" smtClean="0">
                <a:solidFill>
                  <a:schemeClr val="tx1"/>
                </a:solidFill>
                <a:latin typeface="Calibri" pitchFamily="34" charset="0"/>
              </a:rPr>
              <a:t> Ζητούμενο</a:t>
            </a:r>
            <a:r>
              <a:rPr lang="el-GR" b="1" dirty="0" smtClean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: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Για το 1</a:t>
            </a:r>
            <a:r>
              <a:rPr lang="el-GR" baseline="30000" dirty="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 dirty="0" err="1">
                <a:solidFill>
                  <a:schemeClr val="tx1"/>
                </a:solidFill>
                <a:latin typeface="Calibri" pitchFamily="34" charset="0"/>
              </a:rPr>
              <a:t>lw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 dirty="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 dirty="0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Να δείξετε τα </a:t>
            </a:r>
            <a:r>
              <a:rPr lang="el-GR" b="1" dirty="0">
                <a:solidFill>
                  <a:schemeClr val="tx1"/>
                </a:solidFill>
                <a:latin typeface="Calibri" pitchFamily="34" charset="0"/>
              </a:rPr>
              <a:t>διάφορα στάδια του pipeline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(διάγραμμα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χρονισμού) που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περνάνε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οι εντολές. Υποθέστε ότι η αρχιτεκτονική δε διαθέτει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σχήμα προώθησης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.</a:t>
            </a:r>
          </a:p>
        </p:txBody>
      </p:sp>
      <p:grpSp>
        <p:nvGrpSpPr>
          <p:cNvPr id="6" name="Group 44"/>
          <p:cNvGrpSpPr>
            <a:grpSpLocks/>
          </p:cNvGrpSpPr>
          <p:nvPr/>
        </p:nvGrpSpPr>
        <p:grpSpPr bwMode="auto">
          <a:xfrm>
            <a:off x="671687" y="3178970"/>
            <a:ext cx="8385329" cy="2500313"/>
            <a:chOff x="878" y="2565"/>
            <a:chExt cx="4875" cy="1575"/>
          </a:xfrm>
        </p:grpSpPr>
        <p:sp>
          <p:nvSpPr>
            <p:cNvPr id="7" name="Rectangle 6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7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4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23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79858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6480767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2476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4166649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29168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5351061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29703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5865864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2" name="Oval 1"/>
          <p:cNvSpPr/>
          <p:nvPr/>
        </p:nvSpPr>
        <p:spPr>
          <a:xfrm>
            <a:off x="165127" y="12954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577943" y="17526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5535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8707560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Oval 5"/>
          <p:cNvSpPr/>
          <p:nvPr/>
        </p:nvSpPr>
        <p:spPr>
          <a:xfrm>
            <a:off x="165127" y="12954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77943" y="17526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9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39594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6477164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79946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B0B8149-5E53-4174-A4DC-0C6685F4CC22}" type="slidenum">
              <a:rPr lang="en-GB">
                <a:latin typeface="Calibri" pitchFamily="34" charset="0"/>
              </a:rPr>
              <a:pPr>
                <a:defRPr/>
              </a:pPr>
              <a:t>3</a:t>
            </a:fld>
            <a:endParaRPr lang="en-GB">
              <a:latin typeface="Calibri" pitchFamily="34" charset="0"/>
            </a:endParaRPr>
          </a:p>
        </p:txBody>
      </p:sp>
      <p:sp>
        <p:nvSpPr>
          <p:cNvPr id="12291" name="TextBox 2"/>
          <p:cNvSpPr txBox="1">
            <a:spLocks noChangeArrowheads="1"/>
          </p:cNvSpPr>
          <p:nvPr/>
        </p:nvSpPr>
        <p:spPr bwMode="auto">
          <a:xfrm>
            <a:off x="211138" y="785813"/>
            <a:ext cx="8769350" cy="267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Ζητούμενο Α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: Για το 1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lw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Να δείξετε τα </a:t>
            </a: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διάφορα στάδια του pipeline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(Διάγραμμα χρονισμού)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που περνάνε οι εντολές.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Υποδείξτε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και </a:t>
            </a: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εξηγείστε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τα </a:t>
            </a: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πιθανά hazards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που μπορούν να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προκύψουν κατά την εκτέλεση, καθώς και τον τρόπο που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αντιμετωπίζονται.</a:t>
            </a:r>
          </a:p>
        </p:txBody>
      </p:sp>
      <p:grpSp>
        <p:nvGrpSpPr>
          <p:cNvPr id="12292" name="Group 44"/>
          <p:cNvGrpSpPr>
            <a:grpSpLocks/>
          </p:cNvGrpSpPr>
          <p:nvPr/>
        </p:nvGrpSpPr>
        <p:grpSpPr bwMode="auto">
          <a:xfrm>
            <a:off x="1393825" y="3429000"/>
            <a:ext cx="7739063" cy="2500313"/>
            <a:chOff x="878" y="2565"/>
            <a:chExt cx="4875" cy="1575"/>
          </a:xfrm>
        </p:grpSpPr>
        <p:sp>
          <p:nvSpPr>
            <p:cNvPr id="4" name="Rectangle 3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1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5691030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0334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9318702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Oval 5"/>
          <p:cNvSpPr/>
          <p:nvPr/>
        </p:nvSpPr>
        <p:spPr>
          <a:xfrm>
            <a:off x="165127" y="22098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038854" y="26670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9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44006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5022542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Oval 5"/>
          <p:cNvSpPr/>
          <p:nvPr/>
        </p:nvSpPr>
        <p:spPr>
          <a:xfrm>
            <a:off x="165127" y="22098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038854" y="26670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9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89843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5239619"/>
              </p:ext>
            </p:extLst>
          </p:nvPr>
        </p:nvGraphicFramePr>
        <p:xfrm>
          <a:off x="247690" y="762000"/>
          <a:ext cx="9412209" cy="5395910"/>
        </p:xfrm>
        <a:graphic>
          <a:graphicData uri="http://schemas.openxmlformats.org/drawingml/2006/table">
            <a:tbl>
              <a:tblPr/>
              <a:tblGrid>
                <a:gridCol w="1262681"/>
                <a:gridCol w="265674"/>
                <a:gridCol w="279220"/>
                <a:gridCol w="302346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  <a:gridCol w="347728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 dirty="0" smtClean="0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endParaRPr lang="el-GR" sz="1400" b="1" i="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4 - TextBox"/>
          <p:cNvSpPr txBox="1">
            <a:spLocks noChangeArrowheads="1"/>
          </p:cNvSpPr>
          <p:nvPr/>
        </p:nvSpPr>
        <p:spPr bwMode="auto">
          <a:xfrm>
            <a:off x="495379" y="6172200"/>
            <a:ext cx="49555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2000" dirty="0">
                <a:solidFill>
                  <a:schemeClr val="tx1"/>
                </a:solidFill>
              </a:rPr>
              <a:t>Total Cycles = </a:t>
            </a:r>
            <a:r>
              <a:rPr lang="en-US" sz="2000" b="1" dirty="0" smtClean="0">
                <a:solidFill>
                  <a:srgbClr val="FF0000"/>
                </a:solidFill>
              </a:rPr>
              <a:t>63*23+24 </a:t>
            </a:r>
            <a:r>
              <a:rPr lang="en-US" sz="2000" b="1" dirty="0">
                <a:solidFill>
                  <a:srgbClr val="FF0000"/>
                </a:solidFill>
              </a:rPr>
              <a:t>= </a:t>
            </a:r>
            <a:r>
              <a:rPr lang="en-US" sz="2000" b="1" dirty="0" smtClean="0">
                <a:solidFill>
                  <a:srgbClr val="FF0000"/>
                </a:solidFill>
              </a:rPr>
              <a:t>1473</a:t>
            </a:r>
            <a:endParaRPr lang="el-GR" sz="2000" b="1" dirty="0">
              <a:solidFill>
                <a:srgbClr val="FF0000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165127" y="26670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65127" y="3124200"/>
            <a:ext cx="495379" cy="22860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165127" y="3581400"/>
            <a:ext cx="495379" cy="228600"/>
          </a:xfrm>
          <a:prstGeom prst="ellipse">
            <a:avLst/>
          </a:pr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65127" y="4038600"/>
            <a:ext cx="495379" cy="228600"/>
          </a:xfrm>
          <a:prstGeom prst="ellipse">
            <a:avLst/>
          </a:pr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65127" y="4953000"/>
            <a:ext cx="495379" cy="228600"/>
          </a:xfrm>
          <a:prstGeom prst="ellipse">
            <a:avLst/>
          </a:pr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165127" y="5410200"/>
            <a:ext cx="495379" cy="228600"/>
          </a:xfrm>
          <a:prstGeom prst="ellipse">
            <a:avLst/>
          </a:pr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03139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2"/>
          <p:cNvSpPr txBox="1">
            <a:spLocks noChangeArrowheads="1"/>
          </p:cNvSpPr>
          <p:nvPr/>
        </p:nvSpPr>
        <p:spPr bwMode="auto">
          <a:xfrm>
            <a:off x="63643" y="785813"/>
            <a:ext cx="9678818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n-US" b="1" u="sng" dirty="0">
                <a:solidFill>
                  <a:schemeClr val="tx1"/>
                </a:solidFill>
                <a:latin typeface="Calibri" pitchFamily="34" charset="0"/>
              </a:rPr>
              <a:t>2</a:t>
            </a:r>
            <a:r>
              <a:rPr lang="el-GR" b="1" u="sng" baseline="30000" dirty="0" smtClean="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 b="1" u="sng" dirty="0" smtClean="0">
                <a:solidFill>
                  <a:schemeClr val="tx1"/>
                </a:solidFill>
                <a:latin typeface="Calibri" pitchFamily="34" charset="0"/>
              </a:rPr>
              <a:t> Ζητούμενο</a:t>
            </a:r>
            <a:r>
              <a:rPr lang="el-GR" b="1" dirty="0" smtClean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: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Για το 1</a:t>
            </a:r>
            <a:r>
              <a:rPr lang="el-GR" baseline="30000" dirty="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 dirty="0" err="1">
                <a:solidFill>
                  <a:schemeClr val="tx1"/>
                </a:solidFill>
                <a:latin typeface="Calibri" pitchFamily="34" charset="0"/>
              </a:rPr>
              <a:t>lw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 dirty="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 dirty="0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Να δείξετε τα </a:t>
            </a:r>
            <a:r>
              <a:rPr lang="el-GR" b="1" dirty="0">
                <a:solidFill>
                  <a:schemeClr val="tx1"/>
                </a:solidFill>
                <a:latin typeface="Calibri" pitchFamily="34" charset="0"/>
              </a:rPr>
              <a:t>διάφορα στάδια του pipeline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(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δ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ιάγραμμα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χρονισμού) που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περνάνε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οι εντολές. Υποθέστε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τώρα ότι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η αρχιτεκτονική </a:t>
            </a:r>
            <a:r>
              <a:rPr lang="el-GR" b="1" u="sng" dirty="0" smtClean="0">
                <a:solidFill>
                  <a:schemeClr val="tx1"/>
                </a:solidFill>
                <a:latin typeface="Calibri" pitchFamily="34" charset="0"/>
              </a:rPr>
              <a:t>διαθέτει σχήμα προώθησης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.</a:t>
            </a:r>
          </a:p>
        </p:txBody>
      </p:sp>
      <p:grpSp>
        <p:nvGrpSpPr>
          <p:cNvPr id="6" name="Group 44"/>
          <p:cNvGrpSpPr>
            <a:grpSpLocks/>
          </p:cNvGrpSpPr>
          <p:nvPr/>
        </p:nvGrpSpPr>
        <p:grpSpPr bwMode="auto">
          <a:xfrm>
            <a:off x="671687" y="3178970"/>
            <a:ext cx="8385329" cy="2500313"/>
            <a:chOff x="878" y="2565"/>
            <a:chExt cx="4875" cy="1575"/>
          </a:xfrm>
        </p:grpSpPr>
        <p:sp>
          <p:nvSpPr>
            <p:cNvPr id="7" name="Rectangle 6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7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4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1595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4305432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9273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6010222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6137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515281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68267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096489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2680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907364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061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9B428D6-FF28-4852-8F90-D77234DC352F}" type="slidenum">
              <a:rPr lang="en-GB"/>
              <a:pPr>
                <a:defRPr/>
              </a:pPr>
              <a:t>4</a:t>
            </a:fld>
            <a:endParaRPr lang="en-GB"/>
          </a:p>
        </p:txBody>
      </p:sp>
      <p:sp>
        <p:nvSpPr>
          <p:cNvPr id="13315" name="TextBox 49"/>
          <p:cNvSpPr txBox="1">
            <a:spLocks noChangeArrowheads="1"/>
          </p:cNvSpPr>
          <p:nvPr/>
        </p:nvSpPr>
        <p:spPr bwMode="auto">
          <a:xfrm>
            <a:off x="309563" y="1071563"/>
            <a:ext cx="90741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Ζητούμενο Β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: Πόσοι κύκλοι απαιτούνται συνολικά για να ολοκληρωθεί ο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βρόχος (για όλες τις επαναλήψεις του, όχι μόνο για την 1η);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13316" name="Group 91"/>
          <p:cNvGrpSpPr>
            <a:grpSpLocks/>
          </p:cNvGrpSpPr>
          <p:nvPr/>
        </p:nvGrpSpPr>
        <p:grpSpPr bwMode="auto">
          <a:xfrm>
            <a:off x="2720975" y="2786063"/>
            <a:ext cx="6811963" cy="2643187"/>
            <a:chOff x="1285852" y="4071942"/>
            <a:chExt cx="7143800" cy="2500330"/>
          </a:xfrm>
        </p:grpSpPr>
        <p:sp>
          <p:nvSpPr>
            <p:cNvPr id="52" name="Rectangle 51"/>
            <p:cNvSpPr/>
            <p:nvPr/>
          </p:nvSpPr>
          <p:spPr>
            <a:xfrm>
              <a:off x="2427928" y="4071942"/>
              <a:ext cx="859054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3286982" y="4071942"/>
              <a:ext cx="855724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4142706" y="4071942"/>
              <a:ext cx="857390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5000096" y="4071942"/>
              <a:ext cx="859054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859149" y="4071942"/>
              <a:ext cx="855724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6714874" y="4071942"/>
              <a:ext cx="857389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7572262" y="4071942"/>
              <a:ext cx="857390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2427928" y="4572008"/>
              <a:ext cx="859054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IF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3286982" y="4572008"/>
              <a:ext cx="855724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ID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4142706" y="4572008"/>
              <a:ext cx="857390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EX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5000096" y="4572008"/>
              <a:ext cx="859054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MEM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5859149" y="4572008"/>
              <a:ext cx="855724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WB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6714874" y="4572008"/>
              <a:ext cx="857389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7572262" y="4572008"/>
              <a:ext cx="857390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2427928" y="5072074"/>
              <a:ext cx="859054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7572262" y="5072074"/>
              <a:ext cx="857390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2427928" y="5572140"/>
              <a:ext cx="859054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3286982" y="5572140"/>
              <a:ext cx="855724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4142706" y="5572140"/>
              <a:ext cx="857390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...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5000096" y="5572140"/>
              <a:ext cx="859054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...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5859149" y="5572140"/>
              <a:ext cx="855724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...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6714874" y="5572140"/>
              <a:ext cx="857389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...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7572262" y="5572140"/>
              <a:ext cx="857390" cy="50006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...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2427928" y="6072206"/>
              <a:ext cx="859054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286982" y="6072206"/>
              <a:ext cx="855724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4142706" y="6072206"/>
              <a:ext cx="857390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5000096" y="6072206"/>
              <a:ext cx="859054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5859149" y="6072206"/>
              <a:ext cx="855724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6714874" y="6072206"/>
              <a:ext cx="857389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7572262" y="6072206"/>
              <a:ext cx="857390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1285852" y="4071942"/>
              <a:ext cx="1142076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1285852" y="4572008"/>
              <a:ext cx="1142076" cy="50006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1285852" y="5072074"/>
              <a:ext cx="1142076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285852" y="5572140"/>
              <a:ext cx="1142076" cy="500067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4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1285852" y="6072206"/>
              <a:ext cx="1142076" cy="500066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...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3286982" y="5072074"/>
              <a:ext cx="855724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IF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4142706" y="5072074"/>
              <a:ext cx="857390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ID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5000096" y="5072074"/>
              <a:ext cx="859054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EX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5859149" y="5072074"/>
              <a:ext cx="855724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MEM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6714874" y="5072074"/>
              <a:ext cx="857389" cy="50006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400" b="1" dirty="0">
                  <a:solidFill>
                    <a:schemeClr val="tx1"/>
                  </a:solidFill>
                </a:rPr>
                <a:t>WB</a:t>
              </a:r>
              <a:endParaRPr lang="el-GR" sz="1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3317" name="TextBox 2"/>
          <p:cNvSpPr txBox="1">
            <a:spLocks noChangeArrowheads="1"/>
          </p:cNvSpPr>
          <p:nvPr/>
        </p:nvSpPr>
        <p:spPr bwMode="auto">
          <a:xfrm>
            <a:off x="155575" y="2571750"/>
            <a:ext cx="2589213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Rep: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lw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$2,$2,$5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$3,$3,$6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$1,$1,$7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bne $1,$0, Rep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Exit: 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48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1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6156662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100617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3558602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08203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7389469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6 - Ευθύγραμμο βέλος σύνδεσης"/>
          <p:cNvCxnSpPr/>
          <p:nvPr/>
        </p:nvCxnSpPr>
        <p:spPr>
          <a:xfrm>
            <a:off x="5118920" y="2362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0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16663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4194592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6 - Ευθύγραμμο βέλος σύνδεσης"/>
          <p:cNvCxnSpPr/>
          <p:nvPr/>
        </p:nvCxnSpPr>
        <p:spPr>
          <a:xfrm>
            <a:off x="5118920" y="2362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6 - Ευθύγραμμο βέλος σύνδεσης"/>
          <p:cNvCxnSpPr/>
          <p:nvPr/>
        </p:nvCxnSpPr>
        <p:spPr>
          <a:xfrm>
            <a:off x="5573018" y="2819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90585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7083038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6 - Ευθύγραμμο βέλος σύνδεσης"/>
          <p:cNvCxnSpPr/>
          <p:nvPr/>
        </p:nvCxnSpPr>
        <p:spPr>
          <a:xfrm>
            <a:off x="5118920" y="2362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6 - Ευθύγραμμο βέλος σύνδεσης"/>
          <p:cNvCxnSpPr/>
          <p:nvPr/>
        </p:nvCxnSpPr>
        <p:spPr>
          <a:xfrm>
            <a:off x="5573018" y="2819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8263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3394878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6 - Ευθύγραμμο βέλος σύνδεσης"/>
          <p:cNvCxnSpPr/>
          <p:nvPr/>
        </p:nvCxnSpPr>
        <p:spPr>
          <a:xfrm>
            <a:off x="5118920" y="2362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6 - Ευθύγραμμο βέλος σύνδεσης"/>
          <p:cNvCxnSpPr/>
          <p:nvPr/>
        </p:nvCxnSpPr>
        <p:spPr>
          <a:xfrm>
            <a:off x="5573018" y="2819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6 - Ευθύγραμμο βέλος σύνδεσης"/>
          <p:cNvCxnSpPr/>
          <p:nvPr/>
        </p:nvCxnSpPr>
        <p:spPr>
          <a:xfrm>
            <a:off x="6522495" y="37338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0502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7210973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6 - Ευθύγραμμο βέλος σύνδεσης"/>
          <p:cNvCxnSpPr/>
          <p:nvPr/>
        </p:nvCxnSpPr>
        <p:spPr>
          <a:xfrm>
            <a:off x="5118920" y="2362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6 - Ευθύγραμμο βέλος σύνδεσης"/>
          <p:cNvCxnSpPr/>
          <p:nvPr/>
        </p:nvCxnSpPr>
        <p:spPr>
          <a:xfrm>
            <a:off x="5573018" y="2819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6 - Ευθύγραμμο βέλος σύνδεσης"/>
          <p:cNvCxnSpPr/>
          <p:nvPr/>
        </p:nvCxnSpPr>
        <p:spPr>
          <a:xfrm>
            <a:off x="6522495" y="37338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43626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4355148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6 - Ευθύγραμμο βέλος σύνδεσης"/>
          <p:cNvCxnSpPr/>
          <p:nvPr/>
        </p:nvCxnSpPr>
        <p:spPr>
          <a:xfrm>
            <a:off x="5118920" y="2362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6 - Ευθύγραμμο βέλος σύνδεσης"/>
          <p:cNvCxnSpPr/>
          <p:nvPr/>
        </p:nvCxnSpPr>
        <p:spPr>
          <a:xfrm>
            <a:off x="5573018" y="2819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6 - Ευθύγραμμο βέλος σύνδεσης"/>
          <p:cNvCxnSpPr/>
          <p:nvPr/>
        </p:nvCxnSpPr>
        <p:spPr>
          <a:xfrm>
            <a:off x="6522495" y="37338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6909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0189791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6 - Ευθύγραμμο βέλος σύνδεσης"/>
          <p:cNvCxnSpPr/>
          <p:nvPr/>
        </p:nvCxnSpPr>
        <p:spPr>
          <a:xfrm>
            <a:off x="5118920" y="2362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6 - Ευθύγραμμο βέλος σύνδεσης"/>
          <p:cNvCxnSpPr/>
          <p:nvPr/>
        </p:nvCxnSpPr>
        <p:spPr>
          <a:xfrm>
            <a:off x="5573018" y="2819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6 - Ευθύγραμμο βέλος σύνδεσης"/>
          <p:cNvCxnSpPr/>
          <p:nvPr/>
        </p:nvCxnSpPr>
        <p:spPr>
          <a:xfrm>
            <a:off x="6522495" y="37338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6 - Ευθύγραμμο βέλος σύνδεσης"/>
          <p:cNvCxnSpPr/>
          <p:nvPr/>
        </p:nvCxnSpPr>
        <p:spPr>
          <a:xfrm>
            <a:off x="8008633" y="5105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3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06183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9169831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6 - Ευθύγραμμο βέλος σύνδεσης"/>
          <p:cNvCxnSpPr/>
          <p:nvPr/>
        </p:nvCxnSpPr>
        <p:spPr>
          <a:xfrm>
            <a:off x="5118920" y="2362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6 - Ευθύγραμμο βέλος σύνδεσης"/>
          <p:cNvCxnSpPr/>
          <p:nvPr/>
        </p:nvCxnSpPr>
        <p:spPr>
          <a:xfrm>
            <a:off x="5573018" y="2819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6 - Ευθύγραμμο βέλος σύνδεσης"/>
          <p:cNvCxnSpPr/>
          <p:nvPr/>
        </p:nvCxnSpPr>
        <p:spPr>
          <a:xfrm>
            <a:off x="6522495" y="37338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6 - Ευθύγραμμο βέλος σύνδεσης"/>
          <p:cNvCxnSpPr/>
          <p:nvPr/>
        </p:nvCxnSpPr>
        <p:spPr>
          <a:xfrm>
            <a:off x="8008633" y="5105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3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7027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4F4ABA8-1031-4CD1-9AF8-E2000CF68E0A}" type="slidenum">
              <a:rPr lang="en-GB"/>
              <a:pPr>
                <a:defRPr/>
              </a:pPr>
              <a:t>5</a:t>
            </a:fld>
            <a:endParaRPr lang="en-GB"/>
          </a:p>
        </p:txBody>
      </p:sp>
      <p:sp>
        <p:nvSpPr>
          <p:cNvPr id="14339" name="Rectangle 2"/>
          <p:cNvSpPr>
            <a:spLocks noChangeArrowheads="1"/>
          </p:cNvSpPr>
          <p:nvPr/>
        </p:nvSpPr>
        <p:spPr bwMode="auto">
          <a:xfrm>
            <a:off x="1160463" y="3857625"/>
            <a:ext cx="7896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Ο βρόχος θα εκτελεστεί για 500 / 5 = 100 επαναλήψεις. </a:t>
            </a:r>
          </a:p>
        </p:txBody>
      </p:sp>
      <p:sp>
        <p:nvSpPr>
          <p:cNvPr id="14340" name="TextBox 2"/>
          <p:cNvSpPr txBox="1">
            <a:spLocks noChangeArrowheads="1"/>
          </p:cNvSpPr>
          <p:nvPr/>
        </p:nvSpPr>
        <p:spPr bwMode="auto">
          <a:xfrm>
            <a:off x="1238250" y="1285875"/>
            <a:ext cx="25908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Rep: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lw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$2,$2,$5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sw $2,100($3)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sub $3,$3,$6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  </a:t>
            </a:r>
            <a:r>
              <a:rPr lang="pt-BR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sub $1,$1,$7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  bne $1,$0, Rep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Exit: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4341" name="TextBox 3"/>
          <p:cNvSpPr txBox="1">
            <a:spLocks noChangeArrowheads="1"/>
          </p:cNvSpPr>
          <p:nvPr/>
        </p:nvSpPr>
        <p:spPr bwMode="auto">
          <a:xfrm>
            <a:off x="5030788" y="1285875"/>
            <a:ext cx="3487737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$1: 500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$7: 5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Δεν υπάρχει </a:t>
            </a:r>
            <a:r>
              <a:rPr lang="en-US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cache miss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n-US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cache hit </a:t>
            </a:r>
            <a:r>
              <a:rPr lang="el-GR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σε 1</a:t>
            </a:r>
            <a:r>
              <a:rPr lang="en-US" sz="18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cc</a:t>
            </a:r>
            <a:endParaRPr lang="pt-BR" sz="18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4342" name="TextBox 5"/>
          <p:cNvSpPr txBox="1">
            <a:spLocks noChangeArrowheads="1"/>
          </p:cNvSpPr>
          <p:nvPr/>
        </p:nvSpPr>
        <p:spPr bwMode="auto">
          <a:xfrm>
            <a:off x="4489450" y="2651125"/>
            <a:ext cx="438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$1 = 500, 495, 490, 485, ...</a:t>
            </a: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3286125" y="2819400"/>
            <a:ext cx="785813" cy="158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9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1 –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Απάντηση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0211655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4 - TextBox"/>
          <p:cNvSpPr txBox="1">
            <a:spLocks noChangeArrowheads="1"/>
          </p:cNvSpPr>
          <p:nvPr/>
        </p:nvSpPr>
        <p:spPr bwMode="auto">
          <a:xfrm>
            <a:off x="495379" y="6172200"/>
            <a:ext cx="49555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2000" dirty="0">
                <a:solidFill>
                  <a:schemeClr val="tx1"/>
                </a:solidFill>
              </a:rPr>
              <a:t>Total Cycles = </a:t>
            </a:r>
            <a:r>
              <a:rPr lang="en-US" sz="2000" b="1" dirty="0" smtClean="0">
                <a:solidFill>
                  <a:srgbClr val="FF0000"/>
                </a:solidFill>
              </a:rPr>
              <a:t>63*15+16 </a:t>
            </a:r>
            <a:r>
              <a:rPr lang="en-US" sz="2000" b="1" dirty="0">
                <a:solidFill>
                  <a:srgbClr val="FF0000"/>
                </a:solidFill>
              </a:rPr>
              <a:t>= </a:t>
            </a:r>
            <a:r>
              <a:rPr lang="en-US" sz="2000" b="1" dirty="0" smtClean="0">
                <a:solidFill>
                  <a:srgbClr val="FF0000"/>
                </a:solidFill>
              </a:rPr>
              <a:t>961</a:t>
            </a:r>
            <a:endParaRPr lang="el-GR" sz="2000" b="1" dirty="0">
              <a:solidFill>
                <a:srgbClr val="FF0000"/>
              </a:solidFill>
            </a:endParaRPr>
          </a:p>
        </p:txBody>
      </p:sp>
      <p:cxnSp>
        <p:nvCxnSpPr>
          <p:cNvPr id="7" name="6 - Ευθύγραμμο βέλος σύνδεσης"/>
          <p:cNvCxnSpPr/>
          <p:nvPr/>
        </p:nvCxnSpPr>
        <p:spPr>
          <a:xfrm>
            <a:off x="3615949" y="1465368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6 - Ευθύγραμμο βέλος σύνδεσης"/>
          <p:cNvCxnSpPr/>
          <p:nvPr/>
        </p:nvCxnSpPr>
        <p:spPr>
          <a:xfrm>
            <a:off x="5118920" y="2362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6 - Ευθύγραμμο βέλος σύνδεσης"/>
          <p:cNvCxnSpPr/>
          <p:nvPr/>
        </p:nvCxnSpPr>
        <p:spPr>
          <a:xfrm>
            <a:off x="5573018" y="2819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6 - Ευθύγραμμο βέλος σύνδεσης"/>
          <p:cNvCxnSpPr/>
          <p:nvPr/>
        </p:nvCxnSpPr>
        <p:spPr>
          <a:xfrm>
            <a:off x="6522495" y="37338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6 - Ευθύγραμμο βέλος σύνδεσης"/>
          <p:cNvCxnSpPr/>
          <p:nvPr/>
        </p:nvCxnSpPr>
        <p:spPr>
          <a:xfrm>
            <a:off x="8008633" y="51054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3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36703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2"/>
          <p:cNvSpPr txBox="1">
            <a:spLocks noChangeArrowheads="1"/>
          </p:cNvSpPr>
          <p:nvPr/>
        </p:nvSpPr>
        <p:spPr bwMode="auto">
          <a:xfrm>
            <a:off x="63643" y="785813"/>
            <a:ext cx="9678818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n-US" b="1" u="sng" dirty="0" smtClean="0">
                <a:solidFill>
                  <a:schemeClr val="tx1"/>
                </a:solidFill>
                <a:latin typeface="Calibri" pitchFamily="34" charset="0"/>
              </a:rPr>
              <a:t>3</a:t>
            </a:r>
            <a:r>
              <a:rPr lang="el-GR" b="1" u="sng" baseline="30000" dirty="0" smtClean="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 b="1" u="sng" dirty="0" smtClean="0">
                <a:solidFill>
                  <a:schemeClr val="tx1"/>
                </a:solidFill>
                <a:latin typeface="Calibri" pitchFamily="34" charset="0"/>
              </a:rPr>
              <a:t> Ζητούμενο</a:t>
            </a:r>
            <a:r>
              <a:rPr lang="el-GR" b="1" dirty="0" smtClean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: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Για το 1</a:t>
            </a:r>
            <a:r>
              <a:rPr lang="el-GR" baseline="30000" dirty="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 dirty="0" err="1">
                <a:solidFill>
                  <a:schemeClr val="tx1"/>
                </a:solidFill>
                <a:latin typeface="Calibri" pitchFamily="34" charset="0"/>
              </a:rPr>
              <a:t>lw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 dirty="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 dirty="0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 dirty="0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 dirty="0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dirty="0" smtClean="0">
                <a:solidFill>
                  <a:schemeClr val="tx1"/>
                </a:solidFill>
                <a:latin typeface="Calibri" pitchFamily="34" charset="0"/>
              </a:rPr>
              <a:t>Προσπαθήστε να πετύχετε καλύτερη απόδοση τροποποιώντας τον κώδικα, χωρίς όμως να αλλάξετε τη σημασιολογία του προγράμματος.</a:t>
            </a:r>
            <a:endParaRPr lang="el-GR" dirty="0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6" name="Group 44"/>
          <p:cNvGrpSpPr>
            <a:grpSpLocks/>
          </p:cNvGrpSpPr>
          <p:nvPr/>
        </p:nvGrpSpPr>
        <p:grpSpPr bwMode="auto">
          <a:xfrm>
            <a:off x="671687" y="3178970"/>
            <a:ext cx="8385329" cy="2500313"/>
            <a:chOff x="878" y="2565"/>
            <a:chExt cx="4875" cy="1575"/>
          </a:xfrm>
        </p:grpSpPr>
        <p:sp>
          <p:nvSpPr>
            <p:cNvPr id="7" name="Rectangle 6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8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49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51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46222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172035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4($t3)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128($t3)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dirty="0" smtClean="0"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aseline="0" dirty="0" smtClean="0"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dirty="0" smtClean="0"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kern="120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kern="1200" baseline="0" dirty="0" smtClean="0">
                          <a:solidFill>
                            <a:schemeClr val="tx1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kern="1200" dirty="0" smtClean="0">
                        <a:solidFill>
                          <a:schemeClr val="tx1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4 - TextBox"/>
          <p:cNvSpPr txBox="1">
            <a:spLocks noChangeArrowheads="1"/>
          </p:cNvSpPr>
          <p:nvPr/>
        </p:nvSpPr>
        <p:spPr bwMode="auto">
          <a:xfrm>
            <a:off x="495379" y="6172200"/>
            <a:ext cx="49555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2000" dirty="0">
                <a:solidFill>
                  <a:schemeClr val="tx1"/>
                </a:solidFill>
              </a:rPr>
              <a:t>Total Cycles = </a:t>
            </a:r>
            <a:r>
              <a:rPr lang="en-US" sz="2000" b="1" dirty="0" smtClean="0">
                <a:solidFill>
                  <a:srgbClr val="FF0000"/>
                </a:solidFill>
              </a:rPr>
              <a:t>63*15+16 </a:t>
            </a:r>
            <a:r>
              <a:rPr lang="en-US" sz="2000" b="1" dirty="0">
                <a:solidFill>
                  <a:srgbClr val="FF0000"/>
                </a:solidFill>
              </a:rPr>
              <a:t>= </a:t>
            </a:r>
            <a:r>
              <a:rPr lang="en-US" sz="2000" b="1" dirty="0" smtClean="0">
                <a:solidFill>
                  <a:srgbClr val="FF0000"/>
                </a:solidFill>
              </a:rPr>
              <a:t>961</a:t>
            </a:r>
            <a:endParaRPr lang="el-GR" sz="2000" b="1" dirty="0">
              <a:solidFill>
                <a:srgbClr val="FF0000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3157131" y="1517622"/>
            <a:ext cx="643673" cy="100234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649169" y="2450298"/>
            <a:ext cx="643673" cy="100234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5696863" y="1465368"/>
            <a:ext cx="3385093" cy="68326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l-GR" dirty="0" smtClean="0">
                <a:solidFill>
                  <a:srgbClr val="FF0000"/>
                </a:solidFill>
              </a:rPr>
              <a:t>Θέλουμε να τα αποφύγουμε!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15" name="Straight Arrow Connector 14"/>
          <p:cNvCxnSpPr>
            <a:stCxn id="3" idx="1"/>
            <a:endCxn id="2" idx="6"/>
          </p:cNvCxnSpPr>
          <p:nvPr/>
        </p:nvCxnSpPr>
        <p:spPr>
          <a:xfrm flipH="1">
            <a:off x="3800804" y="1807000"/>
            <a:ext cx="1896059" cy="211796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>
            <a:stCxn id="3" idx="2"/>
            <a:endCxn id="12" idx="6"/>
          </p:cNvCxnSpPr>
          <p:nvPr/>
        </p:nvCxnSpPr>
        <p:spPr>
          <a:xfrm flipH="1">
            <a:off x="5292842" y="2148632"/>
            <a:ext cx="2096568" cy="80284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/>
          <p:cNvSpPr/>
          <p:nvPr/>
        </p:nvSpPr>
        <p:spPr>
          <a:xfrm>
            <a:off x="1" y="4343400"/>
            <a:ext cx="1474344" cy="100234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2274027" y="4539734"/>
            <a:ext cx="3385093" cy="68326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l-GR" dirty="0" smtClean="0">
                <a:solidFill>
                  <a:srgbClr val="FF0000"/>
                </a:solidFill>
              </a:rPr>
              <a:t>Μπορούν να μετακινηθούν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21" name="Straight Arrow Connector 20"/>
          <p:cNvCxnSpPr>
            <a:stCxn id="20" idx="1"/>
            <a:endCxn id="19" idx="6"/>
          </p:cNvCxnSpPr>
          <p:nvPr/>
        </p:nvCxnSpPr>
        <p:spPr>
          <a:xfrm flipH="1" flipV="1">
            <a:off x="1474345" y="4844574"/>
            <a:ext cx="799682" cy="36792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20" idx="0"/>
          </p:cNvCxnSpPr>
          <p:nvPr/>
        </p:nvCxnSpPr>
        <p:spPr>
          <a:xfrm flipH="1" flipV="1">
            <a:off x="908196" y="2519970"/>
            <a:ext cx="3058378" cy="2019764"/>
          </a:xfrm>
          <a:prstGeom prst="straightConnector1">
            <a:avLst/>
          </a:prstGeom>
          <a:ln w="28575">
            <a:solidFill>
              <a:srgbClr val="FF0000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1081212" y="1650034"/>
            <a:ext cx="2885362" cy="2889700"/>
          </a:xfrm>
          <a:prstGeom prst="straightConnector1">
            <a:avLst/>
          </a:prstGeom>
          <a:ln w="28575">
            <a:solidFill>
              <a:srgbClr val="FF0000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1194077" y="2404984"/>
            <a:ext cx="660758" cy="3877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 smtClean="0">
                <a:solidFill>
                  <a:srgbClr val="FF0000"/>
                </a:solidFill>
              </a:rPr>
              <a:t>εδώ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238449" y="1518167"/>
            <a:ext cx="976549" cy="3877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 smtClean="0">
                <a:solidFill>
                  <a:srgbClr val="FF0000"/>
                </a:solidFill>
              </a:rPr>
              <a:t>κι εδώ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2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1111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2" grpId="0" animBg="1"/>
      <p:bldP spid="3" grpId="0" animBg="1"/>
      <p:bldP spid="19" grpId="0" animBg="1"/>
      <p:bldP spid="20" grpId="0" animBg="1"/>
      <p:bldP spid="31" grpId="0"/>
      <p:bldP spid="3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0395919"/>
              </p:ext>
            </p:extLst>
          </p:nvPr>
        </p:nvGraphicFramePr>
        <p:xfrm>
          <a:off x="247690" y="762000"/>
          <a:ext cx="9412217" cy="5395910"/>
        </p:xfrm>
        <a:graphic>
          <a:graphicData uri="http://schemas.openxmlformats.org/drawingml/2006/table">
            <a:tbl>
              <a:tblPr/>
              <a:tblGrid>
                <a:gridCol w="1792451"/>
                <a:gridCol w="377142"/>
                <a:gridCol w="396376"/>
                <a:gridCol w="429201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  <a:gridCol w="493619"/>
              </a:tblGrid>
              <a:tr h="34055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2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 dirty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4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4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400" b="1" i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r>
                        <a:rPr lang="en-US" sz="1050" b="1" dirty="0" smtClean="0">
                          <a:solidFill>
                            <a:srgbClr val="FF0000"/>
                          </a:solidFill>
                          <a:latin typeface="Courier New" pitchFamily="49" charset="0"/>
                          <a:cs typeface="Courier New" pitchFamily="49" charset="0"/>
                        </a:rPr>
                        <a:t>ADDI</a:t>
                      </a:r>
                    </a:p>
                    <a:p>
                      <a:r>
                        <a:rPr lang="en-US" sz="1050" b="1" dirty="0" smtClean="0">
                          <a:solidFill>
                            <a:srgbClr val="FF0000"/>
                          </a:solidFill>
                          <a:latin typeface="Courier New" pitchFamily="49" charset="0"/>
                          <a:cs typeface="Courier New" pitchFamily="49" charset="0"/>
                        </a:rPr>
                        <a:t>$t3,</a:t>
                      </a:r>
                      <a:r>
                        <a:rPr lang="en-US" sz="1050" b="1" baseline="0" dirty="0" smtClean="0">
                          <a:solidFill>
                            <a:srgbClr val="FF0000"/>
                          </a:solidFill>
                          <a:latin typeface="Courier New" pitchFamily="49" charset="0"/>
                          <a:cs typeface="Courier New" pitchFamily="49" charset="0"/>
                        </a:rPr>
                        <a:t> $t3, 8</a:t>
                      </a:r>
                      <a:endParaRPr lang="en-US" sz="1050" b="1" dirty="0" smtClean="0">
                        <a:solidFill>
                          <a:srgbClr val="FF0000"/>
                        </a:solidFill>
                        <a:latin typeface="Courier New" pitchFamily="49" charset="0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ADDI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$t1,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  <a:r>
                        <a:rPr lang="el-GR" sz="1050" b="1" baseline="0" dirty="0" smtClean="0">
                          <a:solidFill>
                            <a:srgbClr val="FF0000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-</a:t>
                      </a:r>
                      <a:r>
                        <a:rPr lang="en-US" sz="1050" b="1" baseline="0" dirty="0" smtClean="0">
                          <a:solidFill>
                            <a:srgbClr val="FF0000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4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($t3)</a:t>
                      </a: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kern="1200" dirty="0" smtClean="0">
                          <a:solidFill>
                            <a:srgbClr val="FF0000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SUBI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kern="1200" dirty="0" smtClean="0">
                          <a:solidFill>
                            <a:srgbClr val="FF0000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="1" kern="1200" baseline="0" dirty="0" smtClean="0">
                          <a:solidFill>
                            <a:srgbClr val="FF0000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$t9, 4</a:t>
                      </a:r>
                      <a:endParaRPr lang="en-US" sz="1050" b="1" kern="1200" dirty="0" smtClean="0">
                        <a:solidFill>
                          <a:srgbClr val="FF0000"/>
                        </a:solidFill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$t2, $t1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</a:t>
                      </a:r>
                      <a:r>
                        <a:rPr lang="el-GR" sz="1050" b="1" dirty="0" smtClean="0">
                          <a:solidFill>
                            <a:srgbClr val="FF0000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-8</a:t>
                      </a: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($t3)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ADD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$t0, $t0</a:t>
                      </a:r>
                      <a:endParaRPr lang="el-GR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SW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$t2, </a:t>
                      </a:r>
                      <a:r>
                        <a:rPr lang="en-US" sz="1050" b="1" dirty="0" smtClean="0">
                          <a:solidFill>
                            <a:srgbClr val="FF0000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12</a:t>
                      </a:r>
                      <a:r>
                        <a:rPr lang="el-GR" sz="1050" b="1" dirty="0" smtClean="0">
                          <a:solidFill>
                            <a:srgbClr val="FF0000"/>
                          </a:solidFill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0</a:t>
                      </a: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($t3)</a:t>
                      </a:r>
                      <a:endParaRPr lang="en-US" sz="1050" dirty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BNEZ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$t9,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LOOP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5957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LW</a:t>
                      </a: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050" baseline="0" dirty="0" smtClean="0">
                          <a:latin typeface="Courier New" pitchFamily="49" charset="0"/>
                          <a:ea typeface="Times New Roman"/>
                          <a:cs typeface="Courier New" pitchFamily="49" charset="0"/>
                        </a:rPr>
                        <a:t>$t0, 0($t3)</a:t>
                      </a:r>
                      <a:endParaRPr lang="el-GR" sz="1050" dirty="0" smtClean="0">
                        <a:latin typeface="Courier New" pitchFamily="49" charset="0"/>
                        <a:ea typeface="Times New Roman"/>
                        <a:cs typeface="Courier New" pitchFamily="49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4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D</a:t>
                      </a:r>
                      <a:endParaRPr lang="en-US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lang="en-US" sz="1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7845" marR="37845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6" name="4 - TextBox"/>
          <p:cNvSpPr txBox="1">
            <a:spLocks noChangeArrowheads="1"/>
          </p:cNvSpPr>
          <p:nvPr/>
        </p:nvSpPr>
        <p:spPr bwMode="auto">
          <a:xfrm>
            <a:off x="495379" y="6172200"/>
            <a:ext cx="49555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2000" dirty="0">
                <a:solidFill>
                  <a:schemeClr val="tx1"/>
                </a:solidFill>
              </a:rPr>
              <a:t>Total Cycles = </a:t>
            </a:r>
            <a:r>
              <a:rPr lang="en-US" sz="2000" b="1" dirty="0" smtClean="0">
                <a:solidFill>
                  <a:srgbClr val="FF0000"/>
                </a:solidFill>
              </a:rPr>
              <a:t>63*13+14 </a:t>
            </a:r>
            <a:r>
              <a:rPr lang="en-US" sz="2000" b="1" dirty="0">
                <a:solidFill>
                  <a:srgbClr val="FF0000"/>
                </a:solidFill>
              </a:rPr>
              <a:t>= </a:t>
            </a:r>
            <a:r>
              <a:rPr lang="en-US" sz="2000" b="1" dirty="0" smtClean="0">
                <a:solidFill>
                  <a:srgbClr val="FF0000"/>
                </a:solidFill>
              </a:rPr>
              <a:t>833</a:t>
            </a:r>
            <a:endParaRPr lang="el-GR" sz="2000" b="1" dirty="0">
              <a:solidFill>
                <a:srgbClr val="FF0000"/>
              </a:solidFill>
            </a:endParaRPr>
          </a:p>
        </p:txBody>
      </p:sp>
      <p:cxnSp>
        <p:nvCxnSpPr>
          <p:cNvPr id="17" name="6 - Ευθύγραμμο βέλος σύνδεσης"/>
          <p:cNvCxnSpPr/>
          <p:nvPr/>
        </p:nvCxnSpPr>
        <p:spPr>
          <a:xfrm>
            <a:off x="3615949" y="1465368"/>
            <a:ext cx="247690" cy="7444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6 - Ευθύγραμμο βέλος σύνδεσης"/>
          <p:cNvCxnSpPr/>
          <p:nvPr/>
        </p:nvCxnSpPr>
        <p:spPr>
          <a:xfrm>
            <a:off x="5036357" y="2819400"/>
            <a:ext cx="330253" cy="7620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6 - Ευθύγραμμο βέλος σύνδεσης"/>
          <p:cNvCxnSpPr/>
          <p:nvPr/>
        </p:nvCxnSpPr>
        <p:spPr>
          <a:xfrm>
            <a:off x="5614300" y="37338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6 - Ευθύγραμμο βέλος σύνδεσης"/>
          <p:cNvCxnSpPr/>
          <p:nvPr/>
        </p:nvCxnSpPr>
        <p:spPr>
          <a:xfrm>
            <a:off x="6522495" y="4648200"/>
            <a:ext cx="247690" cy="2110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6 - Ευθύγραμμο βέλος σύνδεσης"/>
          <p:cNvCxnSpPr/>
          <p:nvPr/>
        </p:nvCxnSpPr>
        <p:spPr>
          <a:xfrm>
            <a:off x="4161706" y="1837584"/>
            <a:ext cx="247690" cy="744432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 </a:t>
            </a:r>
          </a:p>
        </p:txBody>
      </p:sp>
      <p:sp>
        <p:nvSpPr>
          <p:cNvPr id="1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72375" y="6500813"/>
            <a:ext cx="2311400" cy="365125"/>
          </a:xfrm>
        </p:spPr>
        <p:txBody>
          <a:bodyPr/>
          <a:lstStyle/>
          <a:p>
            <a:pPr>
              <a:defRPr/>
            </a:pPr>
            <a:fld id="{AE451551-6CB6-46EB-AEF6-DC869E59992A}" type="slidenum">
              <a:rPr lang="en-GB"/>
              <a:pPr>
                <a:defRPr/>
              </a:pPr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85114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DFBCEC6-BA9B-4957-9AB9-102C70784F88}" type="slidenum">
              <a:rPr lang="en-GB">
                <a:latin typeface="Calibri" pitchFamily="34" charset="0"/>
              </a:rPr>
              <a:pPr>
                <a:defRPr/>
              </a:pPr>
              <a:t>54</a:t>
            </a:fld>
            <a:endParaRPr lang="en-GB">
              <a:latin typeface="Calibri" pitchFamily="34" charset="0"/>
            </a:endParaRPr>
          </a:p>
        </p:txBody>
      </p:sp>
      <p:sp>
        <p:nvSpPr>
          <p:cNvPr id="686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(2010-2011)</a:t>
            </a:r>
          </a:p>
        </p:txBody>
      </p:sp>
      <p:sp>
        <p:nvSpPr>
          <p:cNvPr id="29700" name="TextBox 2"/>
          <p:cNvSpPr txBox="1">
            <a:spLocks noChangeArrowheads="1"/>
          </p:cNvSpPr>
          <p:nvPr/>
        </p:nvSpPr>
        <p:spPr bwMode="auto">
          <a:xfrm>
            <a:off x="541338" y="3286125"/>
            <a:ext cx="3846512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Loop: lw		$1, 0($2)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	$1, $1, 1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sw		$1, 0($2)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	$2, $2, 4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sub	$4, $3, $2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bne	$4, $0, Loop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Exit: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9701" name="TextBox 7"/>
          <p:cNvSpPr txBox="1">
            <a:spLocks noChangeArrowheads="1"/>
          </p:cNvSpPr>
          <p:nvPr/>
        </p:nvSpPr>
        <p:spPr bwMode="auto">
          <a:xfrm>
            <a:off x="2786063" y="1643063"/>
            <a:ext cx="1860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3200">
                <a:solidFill>
                  <a:schemeClr val="tx1"/>
                </a:solidFill>
                <a:latin typeface="Calibri" pitchFamily="34" charset="0"/>
              </a:rPr>
              <a:t>Δεδομένα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9702" name="TextBox 8"/>
          <p:cNvSpPr txBox="1">
            <a:spLocks noChangeArrowheads="1"/>
          </p:cNvSpPr>
          <p:nvPr/>
        </p:nvSpPr>
        <p:spPr bwMode="auto">
          <a:xfrm>
            <a:off x="387350" y="2714625"/>
            <a:ext cx="2478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Έχουμε ένα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...</a:t>
            </a:r>
            <a:endParaRPr lang="el-GR" sz="1400">
              <a:solidFill>
                <a:schemeClr val="tx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B8164DE-E714-4A38-B5AC-0583E749C631}" type="slidenum">
              <a:rPr lang="en-GB">
                <a:latin typeface="Calibri" pitchFamily="34" charset="0"/>
              </a:rPr>
              <a:pPr>
                <a:defRPr/>
              </a:pPr>
              <a:t>55</a:t>
            </a:fld>
            <a:endParaRPr lang="en-GB">
              <a:latin typeface="Calibri" pitchFamily="34" charset="0"/>
            </a:endParaRPr>
          </a:p>
        </p:txBody>
      </p:sp>
      <p:sp>
        <p:nvSpPr>
          <p:cNvPr id="686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(2010-2011)</a:t>
            </a:r>
          </a:p>
        </p:txBody>
      </p:sp>
      <p:sp>
        <p:nvSpPr>
          <p:cNvPr id="30724" name="TextBox 2"/>
          <p:cNvSpPr txBox="1">
            <a:spLocks noChangeArrowheads="1"/>
          </p:cNvSpPr>
          <p:nvPr/>
        </p:nvSpPr>
        <p:spPr bwMode="auto">
          <a:xfrm>
            <a:off x="541338" y="3286125"/>
            <a:ext cx="3846512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Loop: lw	</a:t>
            </a:r>
            <a:r>
              <a:rPr lang="el-G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$1, 0($2)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	$1, $1, 1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sw	</a:t>
            </a:r>
            <a:r>
              <a:rPr lang="el-G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$1, 0($2)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	$2, $2, 4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sub	$4, $3, $2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bne	$4, $0, Loop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Exit: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30725" name="TextBox 7"/>
          <p:cNvSpPr txBox="1">
            <a:spLocks noChangeArrowheads="1"/>
          </p:cNvSpPr>
          <p:nvPr/>
        </p:nvSpPr>
        <p:spPr bwMode="auto">
          <a:xfrm>
            <a:off x="2786063" y="1643063"/>
            <a:ext cx="1860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3200">
                <a:solidFill>
                  <a:schemeClr val="tx1"/>
                </a:solidFill>
                <a:latin typeface="Calibri" pitchFamily="34" charset="0"/>
              </a:rPr>
              <a:t>Δεδομένα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0726" name="TextBox 8"/>
          <p:cNvSpPr txBox="1">
            <a:spLocks noChangeArrowheads="1"/>
          </p:cNvSpPr>
          <p:nvPr/>
        </p:nvSpPr>
        <p:spPr bwMode="auto">
          <a:xfrm>
            <a:off x="387350" y="2714625"/>
            <a:ext cx="2478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Έχουμε ένα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...</a:t>
            </a:r>
            <a:endParaRPr lang="el-GR" sz="14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0727" name="TextBox 4"/>
          <p:cNvSpPr txBox="1">
            <a:spLocks noChangeArrowheads="1"/>
          </p:cNvSpPr>
          <p:nvPr/>
        </p:nvSpPr>
        <p:spPr bwMode="auto">
          <a:xfrm>
            <a:off x="4500563" y="3633788"/>
            <a:ext cx="530225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$</a:t>
            </a: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3 = $2 +320</a:t>
            </a:r>
            <a:endParaRPr lang="pt-BR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Δεν υπάρχει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cache miss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Cache hit </a:t>
            </a: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σε 1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cc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branches </a:t>
            </a: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γίνονται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resolve </a:t>
            </a: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στο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MEM stage</a:t>
            </a:r>
            <a:endParaRPr lang="pt-BR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30728" name="TextBox 10"/>
          <p:cNvSpPr txBox="1">
            <a:spLocks noChangeArrowheads="1"/>
          </p:cNvSpPr>
          <p:nvPr/>
        </p:nvSpPr>
        <p:spPr bwMode="auto">
          <a:xfrm>
            <a:off x="4524375" y="2786063"/>
            <a:ext cx="492601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και αυτή την αρχική κατάσταση στους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καταχωρητές</a:t>
            </a:r>
            <a:endParaRPr lang="el-GR" sz="1400">
              <a:solidFill>
                <a:schemeClr val="tx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3F37EA2-C69B-4635-A442-DB8F8161CE1F}" type="slidenum">
              <a:rPr lang="en-GB"/>
              <a:pPr>
                <a:defRPr/>
              </a:pPr>
              <a:t>56</a:t>
            </a:fld>
            <a:endParaRPr lang="en-GB"/>
          </a:p>
        </p:txBody>
      </p:sp>
      <p:sp>
        <p:nvSpPr>
          <p:cNvPr id="31747" name="Rectangle 2"/>
          <p:cNvSpPr>
            <a:spLocks noChangeArrowheads="1"/>
          </p:cNvSpPr>
          <p:nvPr/>
        </p:nvSpPr>
        <p:spPr bwMode="auto">
          <a:xfrm>
            <a:off x="1160463" y="3857625"/>
            <a:ext cx="7896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Ο βρόχος θα εκτελεστεί για 320 / 4 = 80 επαναλήψεις. </a:t>
            </a:r>
          </a:p>
        </p:txBody>
      </p:sp>
      <p:sp>
        <p:nvSpPr>
          <p:cNvPr id="31748" name="TextBox 2"/>
          <p:cNvSpPr txBox="1">
            <a:spLocks noChangeArrowheads="1"/>
          </p:cNvSpPr>
          <p:nvPr/>
        </p:nvSpPr>
        <p:spPr bwMode="auto">
          <a:xfrm>
            <a:off x="381000" y="1285875"/>
            <a:ext cx="38481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Loop: lw	</a:t>
            </a:r>
            <a:r>
              <a:rPr lang="el-G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$1, 0($2)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addi	$1, $1, 1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sw	</a:t>
            </a:r>
            <a:r>
              <a:rPr lang="el-G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</a:t>
            </a: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$1, 0($2)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</a:t>
            </a:r>
            <a:r>
              <a:rPr lang="pt-BR" sz="2000">
                <a:solidFill>
                  <a:srgbClr val="FF0000"/>
                </a:solidFill>
                <a:latin typeface="Courier New" pitchFamily="49" charset="0"/>
                <a:cs typeface="Times New Roman" pitchFamily="18" charset="0"/>
              </a:rPr>
              <a:t>addi	$2, $2, 4</a:t>
            </a:r>
            <a:endParaRPr lang="el-GR" sz="1600">
              <a:solidFill>
                <a:srgbClr val="FF0000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rgbClr val="FF0000"/>
                </a:solidFill>
                <a:latin typeface="Courier New" pitchFamily="49" charset="0"/>
                <a:cs typeface="Times New Roman" pitchFamily="18" charset="0"/>
              </a:rPr>
              <a:t>		sub	$4, $3, $2</a:t>
            </a:r>
            <a:endParaRPr lang="el-GR" sz="1600">
              <a:solidFill>
                <a:srgbClr val="FF0000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		bne	$4, $0, Loop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Exit: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31749" name="TextBox 3"/>
          <p:cNvSpPr txBox="1">
            <a:spLocks noChangeArrowheads="1"/>
          </p:cNvSpPr>
          <p:nvPr/>
        </p:nvSpPr>
        <p:spPr bwMode="auto">
          <a:xfrm>
            <a:off x="5030788" y="1285875"/>
            <a:ext cx="21859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$</a:t>
            </a:r>
            <a:r>
              <a:rPr lang="el-G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3 = $2 + 32</a:t>
            </a: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31750" name="TextBox 5"/>
          <p:cNvSpPr txBox="1">
            <a:spLocks noChangeArrowheads="1"/>
          </p:cNvSpPr>
          <p:nvPr/>
        </p:nvSpPr>
        <p:spPr bwMode="auto">
          <a:xfrm>
            <a:off x="5072063" y="2071688"/>
            <a:ext cx="37687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$4 = 316, 312, 308, ..., 0</a:t>
            </a: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4095750" y="2286000"/>
            <a:ext cx="785813" cy="158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9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4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Απάντηση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D028BBF-D546-472F-83EC-880847F7D93F}" type="slidenum">
              <a:rPr lang="en-GB">
                <a:latin typeface="Calibri" pitchFamily="34" charset="0"/>
              </a:rPr>
              <a:pPr>
                <a:defRPr/>
              </a:pPr>
              <a:t>57</a:t>
            </a:fld>
            <a:endParaRPr lang="en-GB">
              <a:latin typeface="Calibri" pitchFamily="34" charset="0"/>
            </a:endParaRPr>
          </a:p>
        </p:txBody>
      </p:sp>
      <p:sp>
        <p:nvSpPr>
          <p:cNvPr id="32771" name="TextBox 2"/>
          <p:cNvSpPr txBox="1">
            <a:spLocks noChangeArrowheads="1"/>
          </p:cNvSpPr>
          <p:nvPr/>
        </p:nvSpPr>
        <p:spPr bwMode="auto">
          <a:xfrm>
            <a:off x="211138" y="785813"/>
            <a:ext cx="940435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Ζητούμενο Α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: Για το 1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lw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Να δείξετε τα </a:t>
            </a: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διάφορα στάδια του pipeline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(Διάγραμμα χρονισμού) που 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περνάνε οι εντολές. Υποθέστε ότι η αρχιτεκτονική δε διαθέτει σχήμα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προώθησης.</a:t>
            </a:r>
          </a:p>
        </p:txBody>
      </p:sp>
      <p:grpSp>
        <p:nvGrpSpPr>
          <p:cNvPr id="32772" name="Group 44"/>
          <p:cNvGrpSpPr>
            <a:grpSpLocks/>
          </p:cNvGrpSpPr>
          <p:nvPr/>
        </p:nvGrpSpPr>
        <p:grpSpPr bwMode="auto">
          <a:xfrm>
            <a:off x="1393825" y="3429000"/>
            <a:ext cx="7739063" cy="2500313"/>
            <a:chOff x="878" y="2565"/>
            <a:chExt cx="4875" cy="1575"/>
          </a:xfrm>
        </p:grpSpPr>
        <p:sp>
          <p:nvSpPr>
            <p:cNvPr id="4" name="Rectangle 3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4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7FD08E9-42F3-41B3-A7AB-73F27C2584D5}" type="slidenum">
              <a:rPr lang="en-GB">
                <a:latin typeface="Calibri" pitchFamily="34" charset="0"/>
              </a:rPr>
              <a:pPr>
                <a:defRPr/>
              </a:pPr>
              <a:t>58</a:t>
            </a:fld>
            <a:endParaRPr lang="en-GB">
              <a:latin typeface="Calibri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4</a:t>
            </a:r>
            <a:r>
              <a:rPr lang="el-GR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Ζητούμενο Α</a:t>
            </a:r>
          </a:p>
        </p:txBody>
      </p:sp>
      <p:graphicFrame>
        <p:nvGraphicFramePr>
          <p:cNvPr id="48" name="47 - Πίνακας"/>
          <p:cNvGraphicFramePr>
            <a:graphicFrameLocks noGrp="1"/>
          </p:cNvGraphicFramePr>
          <p:nvPr/>
        </p:nvGraphicFramePr>
        <p:xfrm>
          <a:off x="238125" y="928688"/>
          <a:ext cx="9431338" cy="5010151"/>
        </p:xfrm>
        <a:graphic>
          <a:graphicData uri="http://schemas.openxmlformats.org/drawingml/2006/table">
            <a:tbl>
              <a:tblPr/>
              <a:tblGrid>
                <a:gridCol w="1147763"/>
                <a:gridCol w="374650"/>
                <a:gridCol w="373062"/>
                <a:gridCol w="374650"/>
                <a:gridCol w="374650"/>
                <a:gridCol w="373063"/>
                <a:gridCol w="374650"/>
                <a:gridCol w="373062"/>
                <a:gridCol w="374650"/>
                <a:gridCol w="374650"/>
                <a:gridCol w="373063"/>
                <a:gridCol w="374650"/>
                <a:gridCol w="373062"/>
                <a:gridCol w="374650"/>
                <a:gridCol w="374650"/>
                <a:gridCol w="373063"/>
                <a:gridCol w="374650"/>
                <a:gridCol w="373062"/>
                <a:gridCol w="374650"/>
                <a:gridCol w="374650"/>
                <a:gridCol w="373063"/>
                <a:gridCol w="374650"/>
                <a:gridCol w="428625"/>
              </a:tblGrid>
              <a:tr h="3841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6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  <a:endParaRPr kumimoji="0" lang="el-GR" sz="18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lw $1,0($2)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addi $1,$1,1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sw $1,0($2)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Χ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addi $2,$2,4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Χ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sub $4,$3,$2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Χ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8014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bne $4,$0,Loop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Χ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376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lw $1,0($2)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Χ</a:t>
                      </a: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7" marB="34927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5" name="4 - TextBox"/>
          <p:cNvSpPr txBox="1">
            <a:spLocks noChangeArrowheads="1"/>
          </p:cNvSpPr>
          <p:nvPr/>
        </p:nvSpPr>
        <p:spPr bwMode="auto">
          <a:xfrm>
            <a:off x="1881188" y="6113463"/>
            <a:ext cx="4573587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>
                <a:solidFill>
                  <a:schemeClr val="tx1"/>
                </a:solidFill>
              </a:rPr>
              <a:t>Total Cycles = </a:t>
            </a:r>
            <a:r>
              <a:rPr lang="en-US" b="1">
                <a:solidFill>
                  <a:srgbClr val="FF0000"/>
                </a:solidFill>
              </a:rPr>
              <a:t>79*17+18 = 1361</a:t>
            </a:r>
            <a:endParaRPr lang="el-GR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0B0D193-A36C-41B1-B439-00011AA9419D}" type="slidenum">
              <a:rPr lang="en-GB">
                <a:latin typeface="Calibri" pitchFamily="34" charset="0"/>
              </a:rPr>
              <a:pPr>
                <a:defRPr/>
              </a:pPr>
              <a:t>59</a:t>
            </a:fld>
            <a:endParaRPr lang="en-GB">
              <a:latin typeface="Calibri" pitchFamily="34" charset="0"/>
            </a:endParaRPr>
          </a:p>
        </p:txBody>
      </p:sp>
      <p:sp>
        <p:nvSpPr>
          <p:cNvPr id="52227" name="TextBox 2"/>
          <p:cNvSpPr txBox="1">
            <a:spLocks noChangeArrowheads="1"/>
          </p:cNvSpPr>
          <p:nvPr/>
        </p:nvSpPr>
        <p:spPr bwMode="auto">
          <a:xfrm>
            <a:off x="211138" y="785813"/>
            <a:ext cx="940435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Ζητούμενο </a:t>
            </a:r>
            <a:r>
              <a:rPr lang="en-US" b="1" u="sng">
                <a:solidFill>
                  <a:schemeClr val="tx1"/>
                </a:solidFill>
                <a:latin typeface="Calibri" pitchFamily="34" charset="0"/>
              </a:rPr>
              <a:t>B</a:t>
            </a: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: Για το 1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lw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Να δείξετε τα </a:t>
            </a: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διάφορα στάδια του pipeline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(Διάγραμμα χρονισμού) που 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περνάνε οι εντολές. Υποθέστε ότι η αρχιτεκτονική διαθέτει τώρα σχήμα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προώθησης.</a:t>
            </a:r>
          </a:p>
        </p:txBody>
      </p:sp>
      <p:grpSp>
        <p:nvGrpSpPr>
          <p:cNvPr id="52228" name="Group 44"/>
          <p:cNvGrpSpPr>
            <a:grpSpLocks/>
          </p:cNvGrpSpPr>
          <p:nvPr/>
        </p:nvGrpSpPr>
        <p:grpSpPr bwMode="auto">
          <a:xfrm>
            <a:off x="1393825" y="3429000"/>
            <a:ext cx="7739063" cy="2500313"/>
            <a:chOff x="878" y="2565"/>
            <a:chExt cx="4875" cy="1575"/>
          </a:xfrm>
        </p:grpSpPr>
        <p:sp>
          <p:nvSpPr>
            <p:cNvPr id="4" name="Rectangle 3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4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E575A74-4C2C-4E19-B34F-D4BCCA5DD226}" type="slidenum">
              <a:rPr lang="en-GB"/>
              <a:pPr>
                <a:defRPr/>
              </a:pPr>
              <a:t>6</a:t>
            </a:fld>
            <a:endParaRPr lang="en-GB"/>
          </a:p>
        </p:txBody>
      </p:sp>
      <p:sp>
        <p:nvSpPr>
          <p:cNvPr id="15363" name="TextBox 2"/>
          <p:cNvSpPr txBox="1">
            <a:spLocks noChangeArrowheads="1"/>
          </p:cNvSpPr>
          <p:nvPr/>
        </p:nvSpPr>
        <p:spPr bwMode="auto">
          <a:xfrm>
            <a:off x="0" y="0"/>
            <a:ext cx="99075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Το διάγραμμα χρονισμού του pipeline για τη χρονική διάρκεια που ζητείται είναι το ακόλουθο:</a:t>
            </a:r>
          </a:p>
        </p:txBody>
      </p:sp>
      <p:grpSp>
        <p:nvGrpSpPr>
          <p:cNvPr id="15364" name="Group 179"/>
          <p:cNvGrpSpPr>
            <a:grpSpLocks/>
          </p:cNvGrpSpPr>
          <p:nvPr/>
        </p:nvGrpSpPr>
        <p:grpSpPr bwMode="auto">
          <a:xfrm>
            <a:off x="128588" y="1143000"/>
            <a:ext cx="9675812" cy="4929188"/>
            <a:chOff x="0" y="990"/>
            <a:chExt cx="6095" cy="3105"/>
          </a:xfrm>
        </p:grpSpPr>
        <p:sp>
          <p:nvSpPr>
            <p:cNvPr id="4" name="Rectangle 3"/>
            <p:cNvSpPr/>
            <p:nvPr/>
          </p:nvSpPr>
          <p:spPr>
            <a:xfrm>
              <a:off x="1024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1024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1024" y="15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1024" y="17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990"/>
              <a:ext cx="1024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0" y="121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$2,100($3)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0" y="139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 $2,$2,$5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0" y="157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$2,100($3)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0" y="175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 $3,$3,$6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024" y="19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0" y="193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 $1,$1,$7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024" y="21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0" y="211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$1,</a:t>
              </a:r>
              <a:r>
                <a: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$0, 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Rep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414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2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414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414" y="15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414" y="17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414" y="19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414" y="21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1804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3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804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1804" y="17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804" y="19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804" y="21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194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4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2194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2584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5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2974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6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3364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7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754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8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4144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9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4534" y="990"/>
              <a:ext cx="391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10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4925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1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5315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2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5315" y="15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5705" y="99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3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5705" y="15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1024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4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1024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1024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1024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1414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5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1414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1414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1414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1804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6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1804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1804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1804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194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7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2194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2194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2194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194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2584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8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2584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2584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584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584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1024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4144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4534" y="1395"/>
              <a:ext cx="391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4925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5315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5705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2584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2974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3364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3754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4144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4534" y="1215"/>
              <a:ext cx="391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4925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5315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5705" y="12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1414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1804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2974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3364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3754" y="13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2194" y="139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2584" y="139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1804" y="15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2974" y="15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4144" y="15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4534" y="1575"/>
              <a:ext cx="391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4925" y="15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3364" y="157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3754" y="157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80" name="Rectangle 179"/>
            <p:cNvSpPr/>
            <p:nvPr/>
          </p:nvSpPr>
          <p:spPr>
            <a:xfrm>
              <a:off x="2194" y="157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81" name="Rectangle 180"/>
            <p:cNvSpPr/>
            <p:nvPr/>
          </p:nvSpPr>
          <p:spPr>
            <a:xfrm>
              <a:off x="2584" y="157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82" name="Rectangle 181"/>
            <p:cNvSpPr/>
            <p:nvPr/>
          </p:nvSpPr>
          <p:spPr>
            <a:xfrm>
              <a:off x="2194" y="175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83" name="Rectangle 182"/>
            <p:cNvSpPr/>
            <p:nvPr/>
          </p:nvSpPr>
          <p:spPr>
            <a:xfrm>
              <a:off x="2584" y="175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84" name="Rectangle 183"/>
            <p:cNvSpPr/>
            <p:nvPr/>
          </p:nvSpPr>
          <p:spPr>
            <a:xfrm>
              <a:off x="2194" y="193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85" name="Rectangle 184"/>
            <p:cNvSpPr/>
            <p:nvPr/>
          </p:nvSpPr>
          <p:spPr>
            <a:xfrm>
              <a:off x="2584" y="193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86" name="Rectangle 185"/>
            <p:cNvSpPr/>
            <p:nvPr/>
          </p:nvSpPr>
          <p:spPr>
            <a:xfrm>
              <a:off x="2194" y="211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87" name="Rectangle 186"/>
            <p:cNvSpPr/>
            <p:nvPr/>
          </p:nvSpPr>
          <p:spPr>
            <a:xfrm>
              <a:off x="2584" y="211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3364" y="175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 188"/>
            <p:cNvSpPr/>
            <p:nvPr/>
          </p:nvSpPr>
          <p:spPr>
            <a:xfrm>
              <a:off x="3754" y="175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90" name="Rectangle 189"/>
            <p:cNvSpPr/>
            <p:nvPr/>
          </p:nvSpPr>
          <p:spPr>
            <a:xfrm>
              <a:off x="3364" y="193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3754" y="193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92" name="Rectangle 191"/>
            <p:cNvSpPr/>
            <p:nvPr/>
          </p:nvSpPr>
          <p:spPr>
            <a:xfrm>
              <a:off x="3364" y="211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93" name="Rectangle 192"/>
            <p:cNvSpPr/>
            <p:nvPr/>
          </p:nvSpPr>
          <p:spPr>
            <a:xfrm>
              <a:off x="3754" y="211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194" name="Rectangle 193"/>
            <p:cNvSpPr/>
            <p:nvPr/>
          </p:nvSpPr>
          <p:spPr>
            <a:xfrm>
              <a:off x="2974" y="17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95" name="Rectangle 194"/>
            <p:cNvSpPr/>
            <p:nvPr/>
          </p:nvSpPr>
          <p:spPr>
            <a:xfrm>
              <a:off x="4144" y="17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96" name="Rectangle 195"/>
            <p:cNvSpPr/>
            <p:nvPr/>
          </p:nvSpPr>
          <p:spPr>
            <a:xfrm>
              <a:off x="4534" y="1755"/>
              <a:ext cx="391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97" name="Rectangle 196"/>
            <p:cNvSpPr/>
            <p:nvPr/>
          </p:nvSpPr>
          <p:spPr>
            <a:xfrm>
              <a:off x="4925" y="17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98" name="Rectangle 197"/>
            <p:cNvSpPr/>
            <p:nvPr/>
          </p:nvSpPr>
          <p:spPr>
            <a:xfrm>
              <a:off x="5315" y="17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199" name="Rectangle 198"/>
            <p:cNvSpPr/>
            <p:nvPr/>
          </p:nvSpPr>
          <p:spPr>
            <a:xfrm>
              <a:off x="5705" y="17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4144" y="19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>
              <a:off x="4534" y="1935"/>
              <a:ext cx="391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02" name="Rectangle 201"/>
            <p:cNvSpPr/>
            <p:nvPr/>
          </p:nvSpPr>
          <p:spPr>
            <a:xfrm>
              <a:off x="4925" y="19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03" name="Rectangle 202"/>
            <p:cNvSpPr/>
            <p:nvPr/>
          </p:nvSpPr>
          <p:spPr>
            <a:xfrm>
              <a:off x="5315" y="19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04" name="Rectangle 203"/>
            <p:cNvSpPr/>
            <p:nvPr/>
          </p:nvSpPr>
          <p:spPr>
            <a:xfrm>
              <a:off x="5705" y="19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05" name="Rectangle 204"/>
            <p:cNvSpPr/>
            <p:nvPr/>
          </p:nvSpPr>
          <p:spPr>
            <a:xfrm>
              <a:off x="4144" y="21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13" name="Rectangle 212"/>
            <p:cNvSpPr/>
            <p:nvPr/>
          </p:nvSpPr>
          <p:spPr>
            <a:xfrm>
              <a:off x="2974" y="21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14" name="Rectangle 213"/>
            <p:cNvSpPr/>
            <p:nvPr/>
          </p:nvSpPr>
          <p:spPr>
            <a:xfrm>
              <a:off x="2974" y="19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15" name="Rectangle 214"/>
            <p:cNvSpPr/>
            <p:nvPr/>
          </p:nvSpPr>
          <p:spPr>
            <a:xfrm>
              <a:off x="4534" y="2115"/>
              <a:ext cx="391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16" name="Rectangle 215"/>
            <p:cNvSpPr/>
            <p:nvPr/>
          </p:nvSpPr>
          <p:spPr>
            <a:xfrm>
              <a:off x="4925" y="21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17" name="Rectangle 216"/>
            <p:cNvSpPr/>
            <p:nvPr/>
          </p:nvSpPr>
          <p:spPr>
            <a:xfrm>
              <a:off x="5315" y="211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18" name="Rectangle 217"/>
            <p:cNvSpPr/>
            <p:nvPr/>
          </p:nvSpPr>
          <p:spPr>
            <a:xfrm>
              <a:off x="5705" y="211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1024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1024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1" name="Rectangle 220"/>
            <p:cNvSpPr/>
            <p:nvPr/>
          </p:nvSpPr>
          <p:spPr>
            <a:xfrm>
              <a:off x="1414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1414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3" name="Rectangle 222"/>
            <p:cNvSpPr/>
            <p:nvPr/>
          </p:nvSpPr>
          <p:spPr>
            <a:xfrm>
              <a:off x="1804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4" name="Rectangle 223"/>
            <p:cNvSpPr/>
            <p:nvPr/>
          </p:nvSpPr>
          <p:spPr>
            <a:xfrm>
              <a:off x="1804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5" name="Rectangle 224"/>
            <p:cNvSpPr/>
            <p:nvPr/>
          </p:nvSpPr>
          <p:spPr>
            <a:xfrm>
              <a:off x="2194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2194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7" name="Rectangle 226"/>
            <p:cNvSpPr/>
            <p:nvPr/>
          </p:nvSpPr>
          <p:spPr>
            <a:xfrm>
              <a:off x="2584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2584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1024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1414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1804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1024" y="22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0" y="229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$2,100($3)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1414" y="22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1804" y="22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36" name="Rectangle 235"/>
            <p:cNvSpPr/>
            <p:nvPr/>
          </p:nvSpPr>
          <p:spPr>
            <a:xfrm>
              <a:off x="2194" y="229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37" name="Rectangle 236"/>
            <p:cNvSpPr/>
            <p:nvPr/>
          </p:nvSpPr>
          <p:spPr>
            <a:xfrm>
              <a:off x="2584" y="229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38" name="Rectangle 237"/>
            <p:cNvSpPr/>
            <p:nvPr/>
          </p:nvSpPr>
          <p:spPr>
            <a:xfrm>
              <a:off x="3364" y="229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39" name="Rectangle 238"/>
            <p:cNvSpPr/>
            <p:nvPr/>
          </p:nvSpPr>
          <p:spPr>
            <a:xfrm>
              <a:off x="3754" y="229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40" name="Rectangle 239"/>
            <p:cNvSpPr/>
            <p:nvPr/>
          </p:nvSpPr>
          <p:spPr>
            <a:xfrm>
              <a:off x="4144" y="22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41" name="Rectangle 240"/>
            <p:cNvSpPr/>
            <p:nvPr/>
          </p:nvSpPr>
          <p:spPr>
            <a:xfrm>
              <a:off x="2974" y="22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46" name="Rectangle 245"/>
            <p:cNvSpPr/>
            <p:nvPr/>
          </p:nvSpPr>
          <p:spPr>
            <a:xfrm>
              <a:off x="2974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  <a:r>
                <a:rPr lang="en-US" sz="1800" b="1" dirty="0">
                  <a:solidFill>
                    <a:schemeClr val="tx1"/>
                  </a:solidFill>
                </a:rPr>
                <a:t>9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47" name="Rectangle 246"/>
            <p:cNvSpPr/>
            <p:nvPr/>
          </p:nvSpPr>
          <p:spPr>
            <a:xfrm>
              <a:off x="2974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48" name="Rectangle 247"/>
            <p:cNvSpPr/>
            <p:nvPr/>
          </p:nvSpPr>
          <p:spPr>
            <a:xfrm>
              <a:off x="2974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2974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2974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3364" y="2610"/>
              <a:ext cx="390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20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3364" y="31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53" name="Rectangle 252"/>
            <p:cNvSpPr/>
            <p:nvPr/>
          </p:nvSpPr>
          <p:spPr>
            <a:xfrm>
              <a:off x="3364" y="337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54" name="Rectangle 253"/>
            <p:cNvSpPr/>
            <p:nvPr/>
          </p:nvSpPr>
          <p:spPr>
            <a:xfrm>
              <a:off x="3364" y="355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3364" y="37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56" name="Rectangle 255"/>
            <p:cNvSpPr/>
            <p:nvPr/>
          </p:nvSpPr>
          <p:spPr>
            <a:xfrm>
              <a:off x="2974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57" name="Rectangle 256"/>
            <p:cNvSpPr/>
            <p:nvPr/>
          </p:nvSpPr>
          <p:spPr>
            <a:xfrm>
              <a:off x="2974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58" name="Rectangle 257"/>
            <p:cNvSpPr/>
            <p:nvPr/>
          </p:nvSpPr>
          <p:spPr>
            <a:xfrm>
              <a:off x="3364" y="283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59" name="Rectangle 258"/>
            <p:cNvSpPr/>
            <p:nvPr/>
          </p:nvSpPr>
          <p:spPr>
            <a:xfrm>
              <a:off x="3364" y="30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60" name="Rectangle 259"/>
            <p:cNvSpPr/>
            <p:nvPr/>
          </p:nvSpPr>
          <p:spPr>
            <a:xfrm>
              <a:off x="4534" y="2295"/>
              <a:ext cx="391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61" name="Rectangle 260"/>
            <p:cNvSpPr/>
            <p:nvPr/>
          </p:nvSpPr>
          <p:spPr>
            <a:xfrm>
              <a:off x="4925" y="229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64" name="Rectangle 263"/>
            <p:cNvSpPr/>
            <p:nvPr/>
          </p:nvSpPr>
          <p:spPr>
            <a:xfrm>
              <a:off x="1024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71" name="Rectangle 270"/>
            <p:cNvSpPr/>
            <p:nvPr/>
          </p:nvSpPr>
          <p:spPr>
            <a:xfrm>
              <a:off x="0" y="2610"/>
              <a:ext cx="1024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272" name="Rectangle 271"/>
            <p:cNvSpPr/>
            <p:nvPr/>
          </p:nvSpPr>
          <p:spPr>
            <a:xfrm>
              <a:off x="0" y="283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$2,100($3)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73" name="Rectangle 272"/>
            <p:cNvSpPr/>
            <p:nvPr/>
          </p:nvSpPr>
          <p:spPr>
            <a:xfrm>
              <a:off x="0" y="301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 $2,$2,$5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74" name="Rectangle 273"/>
            <p:cNvSpPr/>
            <p:nvPr/>
          </p:nvSpPr>
          <p:spPr>
            <a:xfrm>
              <a:off x="0" y="319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$2,100($3)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75" name="Rectangle 274"/>
            <p:cNvSpPr/>
            <p:nvPr/>
          </p:nvSpPr>
          <p:spPr>
            <a:xfrm>
              <a:off x="0" y="337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 $3,$3,$6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76" name="Rectangle 275"/>
            <p:cNvSpPr/>
            <p:nvPr/>
          </p:nvSpPr>
          <p:spPr>
            <a:xfrm>
              <a:off x="0" y="355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 $1,$1,$7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0" y="373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$1,</a:t>
              </a:r>
              <a:r>
                <a:rPr lang="el-GR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$0, 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Rep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78" name="Rectangle 277"/>
            <p:cNvSpPr/>
            <p:nvPr/>
          </p:nvSpPr>
          <p:spPr>
            <a:xfrm>
              <a:off x="0" y="3915"/>
              <a:ext cx="1024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$2,100($3)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279" name="Rectangle 278"/>
            <p:cNvSpPr/>
            <p:nvPr/>
          </p:nvSpPr>
          <p:spPr>
            <a:xfrm>
              <a:off x="5315" y="229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80" name="Rectangle 279"/>
            <p:cNvSpPr/>
            <p:nvPr/>
          </p:nvSpPr>
          <p:spPr>
            <a:xfrm>
              <a:off x="5705" y="2295"/>
              <a:ext cx="390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  <p:sp>
          <p:nvSpPr>
            <p:cNvPr id="281" name="Rectangle 280"/>
            <p:cNvSpPr/>
            <p:nvPr/>
          </p:nvSpPr>
          <p:spPr>
            <a:xfrm>
              <a:off x="1804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IF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82" name="Rectangle 281"/>
            <p:cNvSpPr/>
            <p:nvPr/>
          </p:nvSpPr>
          <p:spPr>
            <a:xfrm>
              <a:off x="2194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ID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83" name="Rectangle 282"/>
            <p:cNvSpPr/>
            <p:nvPr/>
          </p:nvSpPr>
          <p:spPr>
            <a:xfrm>
              <a:off x="2584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EX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84" name="Rectangle 283"/>
            <p:cNvSpPr/>
            <p:nvPr/>
          </p:nvSpPr>
          <p:spPr>
            <a:xfrm>
              <a:off x="2974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MEM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85" name="Rectangle 284"/>
            <p:cNvSpPr/>
            <p:nvPr/>
          </p:nvSpPr>
          <p:spPr>
            <a:xfrm>
              <a:off x="3364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</a:rPr>
                <a:t>WB</a:t>
              </a:r>
              <a:endParaRPr lang="el-GR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286" name="Rectangle 285"/>
            <p:cNvSpPr/>
            <p:nvPr/>
          </p:nvSpPr>
          <p:spPr>
            <a:xfrm>
              <a:off x="1414" y="3915"/>
              <a:ext cx="390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200" b="1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4CDB9AE-197B-4A3B-BE48-B03F59768A61}" type="slidenum">
              <a:rPr lang="en-GB">
                <a:latin typeface="Calibri" pitchFamily="34" charset="0"/>
              </a:rPr>
              <a:pPr>
                <a:defRPr/>
              </a:pPr>
              <a:t>60</a:t>
            </a:fld>
            <a:endParaRPr lang="en-GB">
              <a:latin typeface="Calibri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4</a:t>
            </a:r>
            <a:r>
              <a:rPr lang="el-GR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Ζητούμενο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B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  <p:graphicFrame>
        <p:nvGraphicFramePr>
          <p:cNvPr id="48" name="47 - Πίνακας"/>
          <p:cNvGraphicFramePr>
            <a:graphicFrameLocks noGrp="1"/>
          </p:cNvGraphicFramePr>
          <p:nvPr/>
        </p:nvGraphicFramePr>
        <p:xfrm>
          <a:off x="238125" y="928688"/>
          <a:ext cx="9288463" cy="4854578"/>
        </p:xfrm>
        <a:graphic>
          <a:graphicData uri="http://schemas.openxmlformats.org/drawingml/2006/table">
            <a:tbl>
              <a:tblPr/>
              <a:tblGrid>
                <a:gridCol w="1577975"/>
                <a:gridCol w="514350"/>
                <a:gridCol w="512763"/>
                <a:gridCol w="514350"/>
                <a:gridCol w="514350"/>
                <a:gridCol w="514350"/>
                <a:gridCol w="512762"/>
                <a:gridCol w="514350"/>
                <a:gridCol w="514350"/>
                <a:gridCol w="514350"/>
                <a:gridCol w="514350"/>
                <a:gridCol w="512763"/>
                <a:gridCol w="514350"/>
                <a:gridCol w="514350"/>
                <a:gridCol w="514350"/>
                <a:gridCol w="514350"/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lw $1,0($2)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addi $1,$1,1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Χ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sw $1,0($2)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addi $2,$2,4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sub $4,$3,$2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bne $4,$0,Loop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37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lw $1,0($2)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6" name="5 - Ευθύγραμμο βέλος σύνδεσης"/>
          <p:cNvCxnSpPr/>
          <p:nvPr/>
        </p:nvCxnSpPr>
        <p:spPr>
          <a:xfrm rot="16200000" flipH="1">
            <a:off x="3702844" y="1821657"/>
            <a:ext cx="357187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6 - Ευθύγραμμο βέλος σύνδεσης"/>
          <p:cNvCxnSpPr/>
          <p:nvPr/>
        </p:nvCxnSpPr>
        <p:spPr>
          <a:xfrm rot="16200000" flipH="1">
            <a:off x="4274344" y="2464594"/>
            <a:ext cx="357188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7 - Ευθύγραμμο βέλος σύνδεσης"/>
          <p:cNvCxnSpPr/>
          <p:nvPr/>
        </p:nvCxnSpPr>
        <p:spPr>
          <a:xfrm rot="16200000" flipH="1">
            <a:off x="5204619" y="3750469"/>
            <a:ext cx="357188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8 - Ευθύγραμμο βέλος σύνδεσης"/>
          <p:cNvCxnSpPr/>
          <p:nvPr/>
        </p:nvCxnSpPr>
        <p:spPr>
          <a:xfrm rot="16200000" flipH="1">
            <a:off x="5776119" y="4464844"/>
            <a:ext cx="357188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9 - TextBox"/>
          <p:cNvSpPr txBox="1">
            <a:spLocks noChangeArrowheads="1"/>
          </p:cNvSpPr>
          <p:nvPr/>
        </p:nvSpPr>
        <p:spPr bwMode="auto">
          <a:xfrm>
            <a:off x="1881188" y="6113463"/>
            <a:ext cx="4573587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>
                <a:solidFill>
                  <a:schemeClr val="tx1"/>
                </a:solidFill>
              </a:rPr>
              <a:t>Total Cycles = </a:t>
            </a:r>
            <a:r>
              <a:rPr lang="en-US" b="1">
                <a:solidFill>
                  <a:srgbClr val="FF0000"/>
                </a:solidFill>
              </a:rPr>
              <a:t>79*10+11 = 801</a:t>
            </a:r>
            <a:endParaRPr lang="el-GR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D4EAF21-49FF-4744-8756-B3ABEDA661BE}" type="slidenum">
              <a:rPr lang="en-GB">
                <a:latin typeface="Calibri" pitchFamily="34" charset="0"/>
              </a:rPr>
              <a:pPr>
                <a:defRPr/>
              </a:pPr>
              <a:t>61</a:t>
            </a:fld>
            <a:endParaRPr lang="en-GB">
              <a:latin typeface="Calibri" pitchFamily="34" charset="0"/>
            </a:endParaRPr>
          </a:p>
        </p:txBody>
      </p:sp>
      <p:sp>
        <p:nvSpPr>
          <p:cNvPr id="64515" name="TextBox 2"/>
          <p:cNvSpPr txBox="1">
            <a:spLocks noChangeArrowheads="1"/>
          </p:cNvSpPr>
          <p:nvPr/>
        </p:nvSpPr>
        <p:spPr bwMode="auto">
          <a:xfrm>
            <a:off x="211138" y="785813"/>
            <a:ext cx="9031287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Ζητούμενο Γ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: Για το 1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lw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Προσπαθήστε να πετύχετε καλύτερη απόδοση τροποποιώντας τον 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κώδικα, χωρίς όμως να αλλάξετε τη σημασιολογία του προγράμματος!</a:t>
            </a:r>
          </a:p>
        </p:txBody>
      </p:sp>
      <p:grpSp>
        <p:nvGrpSpPr>
          <p:cNvPr id="64516" name="Group 44"/>
          <p:cNvGrpSpPr>
            <a:grpSpLocks/>
          </p:cNvGrpSpPr>
          <p:nvPr/>
        </p:nvGrpSpPr>
        <p:grpSpPr bwMode="auto">
          <a:xfrm>
            <a:off x="1393825" y="3429000"/>
            <a:ext cx="7739063" cy="2500313"/>
            <a:chOff x="878" y="2565"/>
            <a:chExt cx="4875" cy="1575"/>
          </a:xfrm>
        </p:grpSpPr>
        <p:sp>
          <p:nvSpPr>
            <p:cNvPr id="4" name="Rectangle 3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4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4CDB9AE-197B-4A3B-BE48-B03F59768A61}" type="slidenum">
              <a:rPr lang="en-GB">
                <a:latin typeface="Calibri" pitchFamily="34" charset="0"/>
              </a:rPr>
              <a:pPr>
                <a:defRPr/>
              </a:pPr>
              <a:t>62</a:t>
            </a:fld>
            <a:endParaRPr lang="en-GB">
              <a:latin typeface="Calibri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4</a:t>
            </a:r>
            <a:r>
              <a:rPr lang="el-GR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Ζητούμενο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B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  <p:graphicFrame>
        <p:nvGraphicFramePr>
          <p:cNvPr id="48" name="47 - Πίνακας"/>
          <p:cNvGraphicFramePr>
            <a:graphicFrameLocks noGrp="1"/>
          </p:cNvGraphicFramePr>
          <p:nvPr/>
        </p:nvGraphicFramePr>
        <p:xfrm>
          <a:off x="238125" y="928688"/>
          <a:ext cx="9288463" cy="4854578"/>
        </p:xfrm>
        <a:graphic>
          <a:graphicData uri="http://schemas.openxmlformats.org/drawingml/2006/table">
            <a:tbl>
              <a:tblPr/>
              <a:tblGrid>
                <a:gridCol w="1577975"/>
                <a:gridCol w="514350"/>
                <a:gridCol w="512763"/>
                <a:gridCol w="514350"/>
                <a:gridCol w="514350"/>
                <a:gridCol w="514350"/>
                <a:gridCol w="512762"/>
                <a:gridCol w="514350"/>
                <a:gridCol w="514350"/>
                <a:gridCol w="514350"/>
                <a:gridCol w="514350"/>
                <a:gridCol w="512763"/>
                <a:gridCol w="514350"/>
                <a:gridCol w="514350"/>
                <a:gridCol w="514350"/>
                <a:gridCol w="514350"/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lw $1,0($2)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addi $1,$1,1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Χ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sw $1,0($2)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addi $2,$2,4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sub $4,$3,$2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bne $4,$0,Loop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37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lw $1,0($2)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6" name="5 - Ευθύγραμμο βέλος σύνδεσης"/>
          <p:cNvCxnSpPr/>
          <p:nvPr/>
        </p:nvCxnSpPr>
        <p:spPr>
          <a:xfrm rot="16200000" flipH="1">
            <a:off x="3702844" y="1821657"/>
            <a:ext cx="357187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6 - Ευθύγραμμο βέλος σύνδεσης"/>
          <p:cNvCxnSpPr/>
          <p:nvPr/>
        </p:nvCxnSpPr>
        <p:spPr>
          <a:xfrm rot="16200000" flipH="1">
            <a:off x="4274344" y="2464594"/>
            <a:ext cx="357188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7 - Ευθύγραμμο βέλος σύνδεσης"/>
          <p:cNvCxnSpPr/>
          <p:nvPr/>
        </p:nvCxnSpPr>
        <p:spPr>
          <a:xfrm rot="16200000" flipH="1">
            <a:off x="5204619" y="3750469"/>
            <a:ext cx="357188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8 - Ευθύγραμμο βέλος σύνδεσης"/>
          <p:cNvCxnSpPr/>
          <p:nvPr/>
        </p:nvCxnSpPr>
        <p:spPr>
          <a:xfrm rot="16200000" flipH="1">
            <a:off x="5776119" y="4464844"/>
            <a:ext cx="357188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6419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47C4584-1326-449B-AA98-5A8CE2B43D9D}" type="slidenum">
              <a:rPr lang="en-GB">
                <a:latin typeface="Calibri" pitchFamily="34" charset="0"/>
              </a:rPr>
              <a:pPr>
                <a:defRPr/>
              </a:pPr>
              <a:t>63</a:t>
            </a:fld>
            <a:endParaRPr lang="en-GB">
              <a:latin typeface="Calibri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4</a:t>
            </a:r>
            <a:r>
              <a:rPr lang="el-GR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Ζητούμενο Γ</a:t>
            </a:r>
          </a:p>
        </p:txBody>
      </p:sp>
      <p:graphicFrame>
        <p:nvGraphicFramePr>
          <p:cNvPr id="48" name="47 - Πίνακας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6281329"/>
              </p:ext>
            </p:extLst>
          </p:nvPr>
        </p:nvGraphicFramePr>
        <p:xfrm>
          <a:off x="238125" y="928688"/>
          <a:ext cx="9286878" cy="4857748"/>
        </p:xfrm>
        <a:graphic>
          <a:graphicData uri="http://schemas.openxmlformats.org/drawingml/2006/table">
            <a:tbl>
              <a:tblPr/>
              <a:tblGrid>
                <a:gridCol w="1669170"/>
                <a:gridCol w="544122"/>
                <a:gridCol w="544122"/>
                <a:gridCol w="544122"/>
                <a:gridCol w="544122"/>
                <a:gridCol w="544122"/>
                <a:gridCol w="544122"/>
                <a:gridCol w="544122"/>
                <a:gridCol w="544122"/>
                <a:gridCol w="544122"/>
                <a:gridCol w="544122"/>
                <a:gridCol w="544122"/>
                <a:gridCol w="544122"/>
                <a:gridCol w="544122"/>
                <a:gridCol w="544122"/>
              </a:tblGrid>
              <a:tr h="38362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8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2000" b="1" i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2000" b="1" i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20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20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20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20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20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4667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 err="1">
                          <a:latin typeface="Courier New"/>
                          <a:ea typeface="Times New Roman"/>
                          <a:cs typeface="Times New Roman"/>
                        </a:rPr>
                        <a:t>lw</a:t>
                      </a:r>
                      <a:r>
                        <a:rPr lang="en-US" sz="1800" dirty="0">
                          <a:latin typeface="Courier New"/>
                          <a:ea typeface="Times New Roman"/>
                          <a:cs typeface="Times New Roman"/>
                        </a:rPr>
                        <a:t> $1,0($2)</a:t>
                      </a: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64667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b="1" dirty="0" err="1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addi</a:t>
                      </a:r>
                      <a:r>
                        <a:rPr lang="en-US" sz="1800" b="1" dirty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b="1" dirty="0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$</a:t>
                      </a:r>
                      <a:r>
                        <a:rPr lang="el-GR" sz="1800" b="1" dirty="0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-US" sz="1800" b="1" dirty="0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,$</a:t>
                      </a:r>
                      <a:r>
                        <a:rPr lang="el-GR" sz="1800" b="1" dirty="0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-US" sz="1800" b="1" dirty="0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l-GR" sz="1800" b="1" dirty="0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4</a:t>
                      </a:r>
                      <a:endParaRPr lang="el-GR" sz="2000" b="1" dirty="0">
                        <a:solidFill>
                          <a:srgbClr val="FF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4667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addi</a:t>
                      </a:r>
                      <a:endParaRPr lang="en-US" sz="1800" dirty="0" smtClean="0">
                        <a:latin typeface="Courier New"/>
                        <a:ea typeface="Times New Roman"/>
                        <a:cs typeface="Times New Roman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Courier New"/>
                          <a:ea typeface="Times New Roman"/>
                          <a:cs typeface="Times New Roman"/>
                        </a:rPr>
                        <a:t>$</a:t>
                      </a:r>
                      <a:r>
                        <a:rPr lang="en-US" sz="1800" dirty="0">
                          <a:latin typeface="Courier New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-US" sz="1800" dirty="0" smtClean="0">
                          <a:latin typeface="Courier New"/>
                          <a:ea typeface="Times New Roman"/>
                          <a:cs typeface="Times New Roman"/>
                        </a:rPr>
                        <a:t>,$1,</a:t>
                      </a:r>
                      <a:r>
                        <a:rPr lang="en-US" sz="1800" baseline="0" dirty="0" smtClean="0">
                          <a:latin typeface="Courier New"/>
                          <a:ea typeface="Times New Roman"/>
                          <a:cs typeface="Times New Roman"/>
                        </a:rPr>
                        <a:t> 1</a:t>
                      </a: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64667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sw</a:t>
                      </a:r>
                      <a:r>
                        <a:rPr lang="en-US" sz="1800" dirty="0" smtClean="0">
                          <a:latin typeface="Courier New"/>
                          <a:ea typeface="Times New Roman"/>
                          <a:cs typeface="Times New Roman"/>
                        </a:rPr>
                        <a:t>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Courier New"/>
                          <a:ea typeface="Times New Roman"/>
                          <a:cs typeface="Times New Roman"/>
                        </a:rPr>
                        <a:t>$1,</a:t>
                      </a:r>
                      <a:r>
                        <a:rPr lang="en-US" sz="1800" b="1" dirty="0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-4($2)</a:t>
                      </a:r>
                      <a:endParaRPr lang="el-GR" sz="2000" b="1" dirty="0">
                        <a:solidFill>
                          <a:srgbClr val="FF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4667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>
                          <a:latin typeface="Courier New"/>
                          <a:ea typeface="Times New Roman"/>
                          <a:cs typeface="Times New Roman"/>
                        </a:rPr>
                        <a:t>sub $4,$3,$2</a:t>
                      </a: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646677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>
                          <a:latin typeface="Courier New"/>
                          <a:ea typeface="Times New Roman"/>
                          <a:cs typeface="Times New Roman"/>
                        </a:rPr>
                        <a:t>bne $4,$0,Loop</a:t>
                      </a: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9406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800" dirty="0" err="1">
                          <a:latin typeface="Courier New"/>
                          <a:ea typeface="Times New Roman"/>
                          <a:cs typeface="Times New Roman"/>
                        </a:rPr>
                        <a:t>lw</a:t>
                      </a:r>
                      <a:r>
                        <a:rPr lang="en-US" sz="1800" dirty="0">
                          <a:latin typeface="Courier New"/>
                          <a:ea typeface="Times New Roman"/>
                          <a:cs typeface="Times New Roman"/>
                        </a:rPr>
                        <a:t> $1,0($2)</a:t>
                      </a: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20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5" marR="34925" marT="34925" marB="34925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2ECA7B5-D8B2-4B7E-AF07-B84EA1EF864E}" type="slidenum">
              <a:rPr lang="en-GB">
                <a:latin typeface="Calibri" pitchFamily="34" charset="0"/>
              </a:rPr>
              <a:pPr>
                <a:defRPr/>
              </a:pPr>
              <a:t>64</a:t>
            </a:fld>
            <a:endParaRPr lang="en-GB">
              <a:latin typeface="Calibri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4</a:t>
            </a:r>
            <a:r>
              <a:rPr lang="el-GR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Ζητούμενο Γ</a:t>
            </a:r>
          </a:p>
        </p:txBody>
      </p:sp>
      <p:graphicFrame>
        <p:nvGraphicFramePr>
          <p:cNvPr id="48" name="47 - Πίνακας"/>
          <p:cNvGraphicFramePr>
            <a:graphicFrameLocks noGrp="1"/>
          </p:cNvGraphicFramePr>
          <p:nvPr/>
        </p:nvGraphicFramePr>
        <p:xfrm>
          <a:off x="238125" y="928688"/>
          <a:ext cx="9288463" cy="4854578"/>
        </p:xfrm>
        <a:graphic>
          <a:graphicData uri="http://schemas.openxmlformats.org/drawingml/2006/table">
            <a:tbl>
              <a:tblPr/>
              <a:tblGrid>
                <a:gridCol w="1670050"/>
                <a:gridCol w="544513"/>
                <a:gridCol w="542925"/>
                <a:gridCol w="544512"/>
                <a:gridCol w="544513"/>
                <a:gridCol w="544512"/>
                <a:gridCol w="542925"/>
                <a:gridCol w="544513"/>
                <a:gridCol w="544512"/>
                <a:gridCol w="544513"/>
                <a:gridCol w="542925"/>
                <a:gridCol w="544512"/>
                <a:gridCol w="544513"/>
                <a:gridCol w="544512"/>
                <a:gridCol w="544513"/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18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kumimoji="0" lang="el-GR" sz="20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lw $1,0($2)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addi $</a:t>
                      </a: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2</a:t>
                      </a: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,$</a:t>
                      </a: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2</a:t>
                      </a: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,</a:t>
                      </a: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4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Χ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addi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$1,$1, 1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sw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$1,-4($2)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sub $4,$3,$2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bne $4,$0,Loop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37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49" charset="0"/>
                          <a:cs typeface="Times New Roman" pitchFamily="18" charset="0"/>
                        </a:rPr>
                        <a:t>lw $1,0($2)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IF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ID</a:t>
                      </a:r>
                      <a:endParaRPr kumimoji="0" lang="el-GR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X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</a:t>
                      </a:r>
                    </a:p>
                  </a:txBody>
                  <a:tcPr marL="34925" marR="34925" marT="34925" marB="34925" anchor="ctr" horzOverflow="overflow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6" name="5 - Ευθύγραμμο βέλος σύνδεσης"/>
          <p:cNvCxnSpPr/>
          <p:nvPr/>
        </p:nvCxnSpPr>
        <p:spPr>
          <a:xfrm rot="16200000" flipH="1">
            <a:off x="3488532" y="2178844"/>
            <a:ext cx="1071562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6 - Ευθύγραμμο βέλος σύνδεσης"/>
          <p:cNvCxnSpPr/>
          <p:nvPr/>
        </p:nvCxnSpPr>
        <p:spPr>
          <a:xfrm rot="16200000" flipH="1">
            <a:off x="4417219" y="3107532"/>
            <a:ext cx="357187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7 - Ευθύγραμμο βέλος σύνδεσης"/>
          <p:cNvCxnSpPr/>
          <p:nvPr/>
        </p:nvCxnSpPr>
        <p:spPr>
          <a:xfrm rot="16200000" flipH="1">
            <a:off x="5490369" y="4393407"/>
            <a:ext cx="357187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9 - TextBox"/>
          <p:cNvSpPr txBox="1">
            <a:spLocks noChangeArrowheads="1"/>
          </p:cNvSpPr>
          <p:nvPr/>
        </p:nvSpPr>
        <p:spPr bwMode="auto">
          <a:xfrm>
            <a:off x="1881188" y="6113463"/>
            <a:ext cx="4573587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>
                <a:solidFill>
                  <a:schemeClr val="tx1"/>
                </a:solidFill>
              </a:rPr>
              <a:t>Total Cycles = </a:t>
            </a:r>
            <a:r>
              <a:rPr lang="en-US" b="1">
                <a:solidFill>
                  <a:srgbClr val="FF0000"/>
                </a:solidFill>
              </a:rPr>
              <a:t>79*9+10 = 721</a:t>
            </a:r>
            <a:endParaRPr lang="el-GR" b="1">
              <a:solidFill>
                <a:srgbClr val="FF0000"/>
              </a:solidFill>
            </a:endParaRPr>
          </a:p>
        </p:txBody>
      </p:sp>
      <p:cxnSp>
        <p:nvCxnSpPr>
          <p:cNvPr id="9" name="5 - Ευθύγραμμο βέλος σύνδεσης"/>
          <p:cNvCxnSpPr/>
          <p:nvPr/>
        </p:nvCxnSpPr>
        <p:spPr>
          <a:xfrm rot="16200000" flipH="1">
            <a:off x="4202906" y="2714625"/>
            <a:ext cx="1071562" cy="28575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F5D9534-C2A4-4930-A07B-0C2709C47006}" type="slidenum">
              <a:rPr lang="en-GB">
                <a:latin typeface="Calibri" pitchFamily="34" charset="0"/>
              </a:rPr>
              <a:pPr>
                <a:defRPr/>
              </a:pPr>
              <a:t>65</a:t>
            </a:fld>
            <a:endParaRPr lang="en-GB">
              <a:latin typeface="Calibri" pitchFamily="34" charset="0"/>
            </a:endParaRPr>
          </a:p>
        </p:txBody>
      </p:sp>
      <p:sp>
        <p:nvSpPr>
          <p:cNvPr id="686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5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(201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-201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</p:txBody>
      </p:sp>
      <p:sp>
        <p:nvSpPr>
          <p:cNvPr id="75780" name="TextBox 2"/>
          <p:cNvSpPr txBox="1">
            <a:spLocks noChangeArrowheads="1"/>
          </p:cNvSpPr>
          <p:nvPr/>
        </p:nvSpPr>
        <p:spPr bwMode="auto">
          <a:xfrm>
            <a:off x="541338" y="3286125"/>
            <a:ext cx="3846512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Loop: </a:t>
            </a: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lw		$1, 0($2)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addi	$1, $1, 1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lw		$5, 4($2)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add	$1, $1, $5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sw		$1, 0($2)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addi	$2, $2, 4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sub	$4, $3, $2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bne	$4, $0, Loop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Exit: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75781" name="TextBox 7"/>
          <p:cNvSpPr txBox="1">
            <a:spLocks noChangeArrowheads="1"/>
          </p:cNvSpPr>
          <p:nvPr/>
        </p:nvSpPr>
        <p:spPr bwMode="auto">
          <a:xfrm>
            <a:off x="2786063" y="1643063"/>
            <a:ext cx="1860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3200">
                <a:solidFill>
                  <a:schemeClr val="tx1"/>
                </a:solidFill>
                <a:latin typeface="Calibri" pitchFamily="34" charset="0"/>
              </a:rPr>
              <a:t>Δεδομένα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5782" name="TextBox 8"/>
          <p:cNvSpPr txBox="1">
            <a:spLocks noChangeArrowheads="1"/>
          </p:cNvSpPr>
          <p:nvPr/>
        </p:nvSpPr>
        <p:spPr bwMode="auto">
          <a:xfrm>
            <a:off x="387350" y="2714625"/>
            <a:ext cx="2478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Έχουμε ένα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...</a:t>
            </a:r>
            <a:endParaRPr lang="el-GR" sz="1400">
              <a:solidFill>
                <a:schemeClr val="tx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11EC8B4-D404-4600-910F-625CCA49CA9F}" type="slidenum">
              <a:rPr lang="en-GB">
                <a:latin typeface="Calibri" pitchFamily="34" charset="0"/>
              </a:rPr>
              <a:pPr>
                <a:defRPr/>
              </a:pPr>
              <a:t>66</a:t>
            </a:fld>
            <a:endParaRPr lang="en-GB">
              <a:latin typeface="Calibri" pitchFamily="34" charset="0"/>
            </a:endParaRPr>
          </a:p>
        </p:txBody>
      </p:sp>
      <p:sp>
        <p:nvSpPr>
          <p:cNvPr id="68611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907588" cy="785813"/>
          </a:xfrm>
        </p:spPr>
        <p:txBody>
          <a:bodyPr/>
          <a:lstStyle/>
          <a:p>
            <a:pPr eaLnBrk="1" hangingPunct="1">
              <a:defRPr/>
            </a:pP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Pipeline 5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(201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-201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r>
              <a:rPr lang="el-G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</a:p>
        </p:txBody>
      </p:sp>
      <p:sp>
        <p:nvSpPr>
          <p:cNvPr id="76804" name="TextBox 7"/>
          <p:cNvSpPr txBox="1">
            <a:spLocks noChangeArrowheads="1"/>
          </p:cNvSpPr>
          <p:nvPr/>
        </p:nvSpPr>
        <p:spPr bwMode="auto">
          <a:xfrm>
            <a:off x="2786063" y="1643063"/>
            <a:ext cx="1860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3200">
                <a:solidFill>
                  <a:schemeClr val="tx1"/>
                </a:solidFill>
                <a:latin typeface="Calibri" pitchFamily="34" charset="0"/>
              </a:rPr>
              <a:t>Δεδομένα</a:t>
            </a:r>
            <a:endParaRPr lang="el-GR" sz="18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6805" name="TextBox 8"/>
          <p:cNvSpPr txBox="1">
            <a:spLocks noChangeArrowheads="1"/>
          </p:cNvSpPr>
          <p:nvPr/>
        </p:nvSpPr>
        <p:spPr bwMode="auto">
          <a:xfrm>
            <a:off x="387350" y="2714625"/>
            <a:ext cx="2478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Έχουμε ένα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...</a:t>
            </a:r>
            <a:endParaRPr lang="el-GR" sz="14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6806" name="TextBox 4"/>
          <p:cNvSpPr txBox="1">
            <a:spLocks noChangeArrowheads="1"/>
          </p:cNvSpPr>
          <p:nvPr/>
        </p:nvSpPr>
        <p:spPr bwMode="auto">
          <a:xfrm>
            <a:off x="4500563" y="3633788"/>
            <a:ext cx="530225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$</a:t>
            </a: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3 = $2 +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2</a:t>
            </a: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20</a:t>
            </a:r>
            <a:endParaRPr lang="pt-BR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Δεν υπάρχει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cache miss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Cache hit </a:t>
            </a: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σε 1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cc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 typeface="Arial" charset="0"/>
              <a:buChar char="•"/>
            </a:pP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branches </a:t>
            </a: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γίνονται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resolve </a:t>
            </a:r>
            <a:r>
              <a:rPr lang="el-GR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στο </a:t>
            </a:r>
            <a:r>
              <a:rPr lang="en-US">
                <a:solidFill>
                  <a:schemeClr val="tx1"/>
                </a:solidFill>
                <a:latin typeface="Calibri" pitchFamily="34" charset="0"/>
                <a:cs typeface="Courier New" pitchFamily="49" charset="0"/>
              </a:rPr>
              <a:t>MEM stage</a:t>
            </a:r>
            <a:endParaRPr lang="pt-BR">
              <a:solidFill>
                <a:schemeClr val="tx1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76807" name="TextBox 10"/>
          <p:cNvSpPr txBox="1">
            <a:spLocks noChangeArrowheads="1"/>
          </p:cNvSpPr>
          <p:nvPr/>
        </p:nvSpPr>
        <p:spPr bwMode="auto">
          <a:xfrm>
            <a:off x="4524375" y="2786063"/>
            <a:ext cx="492601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και αυτή την αρχική κατάσταση στους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καταχωρητές</a:t>
            </a:r>
            <a:endParaRPr lang="el-GR" sz="140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6808" name="TextBox 2"/>
          <p:cNvSpPr txBox="1">
            <a:spLocks noChangeArrowheads="1"/>
          </p:cNvSpPr>
          <p:nvPr/>
        </p:nvSpPr>
        <p:spPr bwMode="auto">
          <a:xfrm>
            <a:off x="541338" y="3286125"/>
            <a:ext cx="3846512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Loop: </a:t>
            </a: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lw		$1, 0($2)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addi	$1, $1, 1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lw		$5, 4($2)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add	$1, $1, $5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sw		$1, 0($2)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addi	$2, $2, 4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sub	$4, $3, $2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bne	$4, $0, Loop</a:t>
            </a:r>
            <a:endParaRPr lang="el-GR" sz="200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Exit:</a:t>
            </a:r>
            <a:endParaRPr lang="el-GR" sz="1600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CAD09D8-1BB5-45C1-9DC1-5A0FC460B76E}" type="slidenum">
              <a:rPr lang="en-GB"/>
              <a:pPr>
                <a:defRPr/>
              </a:pPr>
              <a:t>67</a:t>
            </a:fld>
            <a:endParaRPr lang="en-GB"/>
          </a:p>
        </p:txBody>
      </p:sp>
      <p:sp>
        <p:nvSpPr>
          <p:cNvPr id="77827" name="Rectangle 2"/>
          <p:cNvSpPr>
            <a:spLocks noChangeArrowheads="1"/>
          </p:cNvSpPr>
          <p:nvPr/>
        </p:nvSpPr>
        <p:spPr bwMode="auto">
          <a:xfrm>
            <a:off x="1160463" y="3857625"/>
            <a:ext cx="7896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Ο βρόχος θα εκτελεστεί για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2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20 / 4 =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55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επαναλήψεις. </a:t>
            </a:r>
          </a:p>
        </p:txBody>
      </p:sp>
      <p:sp>
        <p:nvSpPr>
          <p:cNvPr id="77828" name="TextBox 3"/>
          <p:cNvSpPr txBox="1">
            <a:spLocks noChangeArrowheads="1"/>
          </p:cNvSpPr>
          <p:nvPr/>
        </p:nvSpPr>
        <p:spPr bwMode="auto">
          <a:xfrm>
            <a:off x="5768975" y="1814513"/>
            <a:ext cx="2184400" cy="4000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$</a:t>
            </a:r>
            <a:r>
              <a:rPr lang="el-G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3 = $2 + </a:t>
            </a:r>
            <a:r>
              <a:rPr lang="en-US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l-G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pt-BR" sz="200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5072063" y="2487613"/>
            <a:ext cx="37687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$4 = </a:t>
            </a:r>
            <a:r>
              <a:rPr lang="en-US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l-GR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16, </a:t>
            </a:r>
            <a:r>
              <a:rPr lang="en-US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l-GR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12, </a:t>
            </a:r>
            <a:r>
              <a:rPr lang="en-US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l-GR" sz="180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08, ..., 0</a:t>
            </a: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4167188" y="2641600"/>
            <a:ext cx="787400" cy="158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9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5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Απάντηση</a:t>
            </a:r>
          </a:p>
        </p:txBody>
      </p:sp>
      <p:sp>
        <p:nvSpPr>
          <p:cNvPr id="77832" name="TextBox 2"/>
          <p:cNvSpPr txBox="1">
            <a:spLocks noChangeArrowheads="1"/>
          </p:cNvSpPr>
          <p:nvPr/>
        </p:nvSpPr>
        <p:spPr bwMode="auto">
          <a:xfrm>
            <a:off x="452438" y="1049338"/>
            <a:ext cx="38481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Loop: </a:t>
            </a:r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lw		$1, 0($2)</a:t>
            </a:r>
            <a:endParaRPr lang="el-GR" sz="2000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addi	$1, $1, 1</a:t>
            </a:r>
            <a:endParaRPr lang="el-GR" sz="2000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lw		$5, 4($2)</a:t>
            </a:r>
            <a:endParaRPr lang="el-GR" sz="2000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add	$1, $1, $5</a:t>
            </a:r>
            <a:endParaRPr lang="el-GR" sz="2000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sw		$1, 0($2)</a:t>
            </a:r>
            <a:endParaRPr lang="el-GR" sz="2000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addi	$2, $2, 4</a:t>
            </a:r>
            <a:endParaRPr lang="el-GR" sz="2000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sub	$4, $3, $2</a:t>
            </a:r>
            <a:endParaRPr lang="el-GR" sz="2000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		bne	$4, $0, Loop</a:t>
            </a:r>
            <a:endParaRPr lang="el-GR" sz="2000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  <a:p>
            <a:pPr eaLnBrk="1" hangingPunct="1"/>
            <a:r>
              <a:rPr lang="pt-BR" sz="2000" dirty="0">
                <a:solidFill>
                  <a:schemeClr val="tx1"/>
                </a:solidFill>
                <a:latin typeface="Courier New" pitchFamily="49" charset="0"/>
                <a:cs typeface="Times New Roman" pitchFamily="18" charset="0"/>
              </a:rPr>
              <a:t>Exit:</a:t>
            </a:r>
            <a:endParaRPr lang="el-GR" sz="1600" dirty="0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9A531F3-DD3C-423A-A2C9-7ACF00D4FD16}" type="slidenum">
              <a:rPr lang="en-GB">
                <a:latin typeface="Calibri" pitchFamily="34" charset="0"/>
              </a:rPr>
              <a:pPr>
                <a:defRPr/>
              </a:pPr>
              <a:t>68</a:t>
            </a:fld>
            <a:endParaRPr lang="en-GB">
              <a:latin typeface="Calibri" pitchFamily="34" charset="0"/>
            </a:endParaRPr>
          </a:p>
        </p:txBody>
      </p:sp>
      <p:sp>
        <p:nvSpPr>
          <p:cNvPr id="78851" name="TextBox 2"/>
          <p:cNvSpPr txBox="1">
            <a:spLocks noChangeArrowheads="1"/>
          </p:cNvSpPr>
          <p:nvPr/>
        </p:nvSpPr>
        <p:spPr bwMode="auto">
          <a:xfrm>
            <a:off x="211138" y="785813"/>
            <a:ext cx="940435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Ζητούμενο Α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: Για το 1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lw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Να δείξετε τα </a:t>
            </a: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διάφορα στάδια του pipeline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(Διάγραμμα χρονισμού) που 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περνάνε οι εντολές. Υποθέστε ότι η αρχιτεκτονική δε διαθέτει σχήμα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προώθησης.</a:t>
            </a:r>
          </a:p>
        </p:txBody>
      </p:sp>
      <p:grpSp>
        <p:nvGrpSpPr>
          <p:cNvPr id="78852" name="Group 44"/>
          <p:cNvGrpSpPr>
            <a:grpSpLocks/>
          </p:cNvGrpSpPr>
          <p:nvPr/>
        </p:nvGrpSpPr>
        <p:grpSpPr bwMode="auto">
          <a:xfrm>
            <a:off x="1393825" y="3429000"/>
            <a:ext cx="7739063" cy="2500313"/>
            <a:chOff x="878" y="2565"/>
            <a:chExt cx="4875" cy="1575"/>
          </a:xfrm>
        </p:grpSpPr>
        <p:sp>
          <p:nvSpPr>
            <p:cNvPr id="4" name="Rectangle 3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5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9FC44D5-E3E8-4589-807F-D5C7BFE07A81}" type="slidenum">
              <a:rPr lang="en-GB">
                <a:latin typeface="Calibri" pitchFamily="34" charset="0"/>
              </a:rPr>
              <a:pPr>
                <a:defRPr/>
              </a:pPr>
              <a:t>69</a:t>
            </a:fld>
            <a:endParaRPr lang="en-GB">
              <a:latin typeface="Calibri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5</a:t>
            </a:r>
            <a:r>
              <a:rPr lang="el-GR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Ζητούμενο Α</a:t>
            </a:r>
          </a:p>
        </p:txBody>
      </p:sp>
      <p:graphicFrame>
        <p:nvGraphicFramePr>
          <p:cNvPr id="48" name="47 - Πίνακας"/>
          <p:cNvGraphicFramePr>
            <a:graphicFrameLocks noGrp="1"/>
          </p:cNvGraphicFramePr>
          <p:nvPr/>
        </p:nvGraphicFramePr>
        <p:xfrm>
          <a:off x="238125" y="785813"/>
          <a:ext cx="9359896" cy="5362575"/>
        </p:xfrm>
        <a:graphic>
          <a:graphicData uri="http://schemas.openxmlformats.org/drawingml/2006/table">
            <a:tbl>
              <a:tblPr/>
              <a:tblGrid>
                <a:gridCol w="1348011"/>
                <a:gridCol w="283633"/>
                <a:gridCol w="298092"/>
                <a:gridCol w="32278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371235"/>
                <a:gridCol w="425145"/>
              </a:tblGrid>
              <a:tr h="34421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6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8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 dirty="0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endParaRPr lang="el-GR" sz="18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5759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latin typeface="Courier New"/>
                          <a:ea typeface="Times New Roman"/>
                          <a:cs typeface="Times New Roman"/>
                        </a:rPr>
                        <a:t>lw $1,0($2)</a:t>
                      </a: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5759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latin typeface="Courier New"/>
                          <a:ea typeface="Times New Roman"/>
                          <a:cs typeface="Times New Roman"/>
                        </a:rPr>
                        <a:t>addi $1,$1,1</a:t>
                      </a: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5759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>
                          <a:latin typeface="Courier New"/>
                          <a:ea typeface="Times New Roman"/>
                          <a:cs typeface="Times New Roman"/>
                        </a:rPr>
                        <a:t>l</a:t>
                      </a: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w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$5,4($</a:t>
                      </a:r>
                      <a:r>
                        <a:rPr lang="en-US" sz="1600" dirty="0">
                          <a:latin typeface="Courier New"/>
                          <a:ea typeface="Times New Roman"/>
                          <a:cs typeface="Times New Roman"/>
                        </a:rPr>
                        <a:t>2)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5759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add $1,$1,$5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5759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sw</a:t>
                      </a:r>
                      <a:r>
                        <a:rPr lang="en-US" sz="1600" baseline="0" dirty="0" smtClean="0">
                          <a:latin typeface="Courier New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$1,0($2)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5759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addi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$2,$2,4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5759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sub $4,$3</a:t>
                      </a:r>
                      <a:r>
                        <a:rPr lang="en-US" sz="1600" b="1" dirty="0" smtClean="0">
                          <a:latin typeface="Courier New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-US" sz="1600" b="0" dirty="0" smtClean="0">
                          <a:latin typeface="Courier New"/>
                          <a:ea typeface="Times New Roman"/>
                          <a:cs typeface="Times New Roman"/>
                        </a:rPr>
                        <a:t>$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2</a:t>
                      </a:r>
                      <a:endParaRPr lang="en-US" sz="1600" dirty="0">
                        <a:latin typeface="Courier New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575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 err="1" smtClean="0">
                          <a:solidFill>
                            <a:schemeClr val="tx1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bne</a:t>
                      </a:r>
                      <a:r>
                        <a:rPr lang="en-US" sz="1600" kern="1200" dirty="0" smtClean="0">
                          <a:solidFill>
                            <a:schemeClr val="tx1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 $4,$0,Loop</a:t>
                      </a: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5759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lw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$1,0($2)</a:t>
                      </a:r>
                      <a:endParaRPr lang="el-GR" sz="1800" dirty="0" smtClean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9" marB="34929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5" name="4 - TextBox"/>
          <p:cNvSpPr txBox="1">
            <a:spLocks noChangeArrowheads="1"/>
          </p:cNvSpPr>
          <p:nvPr/>
        </p:nvSpPr>
        <p:spPr bwMode="auto">
          <a:xfrm>
            <a:off x="1238250" y="6215063"/>
            <a:ext cx="4573588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>
                <a:solidFill>
                  <a:schemeClr val="tx1"/>
                </a:solidFill>
              </a:rPr>
              <a:t>Total Cycles = </a:t>
            </a:r>
            <a:r>
              <a:rPr lang="en-US" b="1">
                <a:solidFill>
                  <a:srgbClr val="FF0000"/>
                </a:solidFill>
              </a:rPr>
              <a:t>54*21+22 = 1156</a:t>
            </a:r>
            <a:endParaRPr lang="el-GR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6503647-15FC-4EC4-9EB0-8BE781597468}" type="slidenum">
              <a:rPr lang="en-GB"/>
              <a:pPr>
                <a:defRPr/>
              </a:pPr>
              <a:t>7</a:t>
            </a:fld>
            <a:endParaRPr lang="en-GB"/>
          </a:p>
        </p:txBody>
      </p:sp>
      <p:sp>
        <p:nvSpPr>
          <p:cNvPr id="3" name="Rectangle 2"/>
          <p:cNvSpPr/>
          <p:nvPr/>
        </p:nvSpPr>
        <p:spPr>
          <a:xfrm>
            <a:off x="541338" y="1857375"/>
            <a:ext cx="465137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" name="Rectangle 3"/>
          <p:cNvSpPr/>
          <p:nvPr/>
        </p:nvSpPr>
        <p:spPr>
          <a:xfrm>
            <a:off x="541338" y="2214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41338" y="27860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41338" y="30718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1857375"/>
            <a:ext cx="515938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b="1" dirty="0">
                <a:solidFill>
                  <a:schemeClr val="tx1"/>
                </a:solidFill>
              </a:rPr>
              <a:t>CC</a:t>
            </a:r>
            <a:endParaRPr lang="el-GR" sz="1800" b="1" dirty="0">
              <a:solidFill>
                <a:schemeClr val="tx1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2214563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lw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0" y="2500313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sub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0" y="2786063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sw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3071813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sub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41338" y="3357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0" y="3357563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sub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41338" y="36433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0" y="3643313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bne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006475" y="1857375"/>
            <a:ext cx="463550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2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06475" y="2214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006475" y="2786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006475" y="30718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006475" y="3357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006475" y="3643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470025" y="1857375"/>
            <a:ext cx="465138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3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470025" y="2214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470025" y="30718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470025" y="3357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470025" y="3643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935163" y="1857375"/>
            <a:ext cx="463550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4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935163" y="2214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2398713" y="1857375"/>
            <a:ext cx="465137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5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2863850" y="1857375"/>
            <a:ext cx="465138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6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3328988" y="1857375"/>
            <a:ext cx="463550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7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3792538" y="1857375"/>
            <a:ext cx="465137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8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4257675" y="1857375"/>
            <a:ext cx="463550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9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4721225" y="1857375"/>
            <a:ext cx="465138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10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5186363" y="1857375"/>
            <a:ext cx="463550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1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5649913" y="1857375"/>
            <a:ext cx="465137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2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5649913" y="27860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6115050" y="1857375"/>
            <a:ext cx="463550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3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6115050" y="2786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6578600" y="1857375"/>
            <a:ext cx="465138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4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6578600" y="2786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578600" y="30718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578600" y="3357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7043738" y="1857375"/>
            <a:ext cx="465137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5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043738" y="27860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7043738" y="30718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7043738" y="3357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7508875" y="1857375"/>
            <a:ext cx="463550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6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7508875" y="2786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7508875" y="30718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7508875" y="3357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7972425" y="1857375"/>
            <a:ext cx="465138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7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7972425" y="2786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7972425" y="30718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7972425" y="3357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7972425" y="3643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8437563" y="1857375"/>
            <a:ext cx="463550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8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8437563" y="2786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8437563" y="30718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8437563" y="3357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8437563" y="3643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541338" y="25003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4257675" y="2500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4721225" y="2500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186363" y="2500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5649913" y="25003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6115050" y="2500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2398713" y="2214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2863850" y="2214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3328988" y="2214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3792538" y="2214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4257675" y="2214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4721225" y="2214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186363" y="2214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5649913" y="2214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6115050" y="2214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1006475" y="2500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1470025" y="2500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2863850" y="2500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3328988" y="2500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3792538" y="25003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1935163" y="250031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2398713" y="250031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1470025" y="2786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2863850" y="2786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4257675" y="2786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4721225" y="2786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5186363" y="2786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3328988" y="278606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3792538" y="278606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1935163" y="278606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2398713" y="278606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1935163" y="307181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2398713" y="307181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1935163" y="335756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2398713" y="335756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1935163" y="364331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2398713" y="364331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3328988" y="307181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3792538" y="307181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3328988" y="335756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3792538" y="335756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3328988" y="364331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04" name="Rectangle 103"/>
          <p:cNvSpPr/>
          <p:nvPr/>
        </p:nvSpPr>
        <p:spPr>
          <a:xfrm>
            <a:off x="3792538" y="364331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2863850" y="30718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4257675" y="30718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4721225" y="30718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5186363" y="30718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5649913" y="30718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6115050" y="30718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11" name="Rectangle 110"/>
          <p:cNvSpPr/>
          <p:nvPr/>
        </p:nvSpPr>
        <p:spPr>
          <a:xfrm>
            <a:off x="4257675" y="3357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12" name="Rectangle 111"/>
          <p:cNvSpPr/>
          <p:nvPr/>
        </p:nvSpPr>
        <p:spPr>
          <a:xfrm>
            <a:off x="4721225" y="3357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13" name="Rectangle 112"/>
          <p:cNvSpPr/>
          <p:nvPr/>
        </p:nvSpPr>
        <p:spPr>
          <a:xfrm>
            <a:off x="5186363" y="3357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14" name="Rectangle 113"/>
          <p:cNvSpPr/>
          <p:nvPr/>
        </p:nvSpPr>
        <p:spPr>
          <a:xfrm>
            <a:off x="5649913" y="3357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6115050" y="3357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4257675" y="3643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2863850" y="3643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2863850" y="3357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19" name="Rectangle 118"/>
          <p:cNvSpPr/>
          <p:nvPr/>
        </p:nvSpPr>
        <p:spPr>
          <a:xfrm>
            <a:off x="4721225" y="3643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20" name="Rectangle 119"/>
          <p:cNvSpPr/>
          <p:nvPr/>
        </p:nvSpPr>
        <p:spPr>
          <a:xfrm>
            <a:off x="5186363" y="3643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5649913" y="364331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22" name="Rectangle 121"/>
          <p:cNvSpPr/>
          <p:nvPr/>
        </p:nvSpPr>
        <p:spPr>
          <a:xfrm>
            <a:off x="6115050" y="364331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23" name="Rectangle 122"/>
          <p:cNvSpPr/>
          <p:nvPr/>
        </p:nvSpPr>
        <p:spPr>
          <a:xfrm>
            <a:off x="6578600" y="2214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24" name="Rectangle 123"/>
          <p:cNvSpPr/>
          <p:nvPr/>
        </p:nvSpPr>
        <p:spPr>
          <a:xfrm>
            <a:off x="6578600" y="2500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7043738" y="2214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7043738" y="25003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27" name="Rectangle 126"/>
          <p:cNvSpPr/>
          <p:nvPr/>
        </p:nvSpPr>
        <p:spPr>
          <a:xfrm>
            <a:off x="7508875" y="2214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28" name="Rectangle 127"/>
          <p:cNvSpPr/>
          <p:nvPr/>
        </p:nvSpPr>
        <p:spPr>
          <a:xfrm>
            <a:off x="7508875" y="2500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29" name="Rectangle 128"/>
          <p:cNvSpPr/>
          <p:nvPr/>
        </p:nvSpPr>
        <p:spPr>
          <a:xfrm>
            <a:off x="7972425" y="22145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7972425" y="2500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31" name="Rectangle 130"/>
          <p:cNvSpPr/>
          <p:nvPr/>
        </p:nvSpPr>
        <p:spPr>
          <a:xfrm>
            <a:off x="8437563" y="2214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32" name="Rectangle 131"/>
          <p:cNvSpPr/>
          <p:nvPr/>
        </p:nvSpPr>
        <p:spPr>
          <a:xfrm>
            <a:off x="8437563" y="2500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6578600" y="364331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7043738" y="36433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7508875" y="3643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541338" y="39290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37" name="Rectangle 136"/>
          <p:cNvSpPr/>
          <p:nvPr/>
        </p:nvSpPr>
        <p:spPr>
          <a:xfrm>
            <a:off x="0" y="3929063"/>
            <a:ext cx="515938" cy="285750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200" b="1" dirty="0" err="1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rPr>
              <a:t>lw</a:t>
            </a:r>
            <a:endParaRPr lang="el-GR" sz="1200" b="1" dirty="0">
              <a:solidFill>
                <a:schemeClr val="tx1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38" name="Rectangle 137"/>
          <p:cNvSpPr/>
          <p:nvPr/>
        </p:nvSpPr>
        <p:spPr>
          <a:xfrm>
            <a:off x="1006475" y="3929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1470025" y="3929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0" name="Rectangle 139"/>
          <p:cNvSpPr/>
          <p:nvPr/>
        </p:nvSpPr>
        <p:spPr>
          <a:xfrm>
            <a:off x="1935163" y="392906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41" name="Rectangle 140"/>
          <p:cNvSpPr/>
          <p:nvPr/>
        </p:nvSpPr>
        <p:spPr>
          <a:xfrm>
            <a:off x="2398713" y="392906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2" name="Rectangle 141"/>
          <p:cNvSpPr/>
          <p:nvPr/>
        </p:nvSpPr>
        <p:spPr>
          <a:xfrm>
            <a:off x="3328988" y="392906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43" name="Rectangle 142"/>
          <p:cNvSpPr/>
          <p:nvPr/>
        </p:nvSpPr>
        <p:spPr>
          <a:xfrm>
            <a:off x="3792538" y="392906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4" name="Rectangle 143"/>
          <p:cNvSpPr/>
          <p:nvPr/>
        </p:nvSpPr>
        <p:spPr>
          <a:xfrm>
            <a:off x="4257675" y="3929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5" name="Rectangle 144"/>
          <p:cNvSpPr/>
          <p:nvPr/>
        </p:nvSpPr>
        <p:spPr>
          <a:xfrm>
            <a:off x="2863850" y="3929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6" name="Rectangle 145"/>
          <p:cNvSpPr/>
          <p:nvPr/>
        </p:nvSpPr>
        <p:spPr>
          <a:xfrm>
            <a:off x="8901113" y="1857375"/>
            <a:ext cx="465137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l-GR" sz="1000" b="1" dirty="0">
                <a:solidFill>
                  <a:schemeClr val="tx1"/>
                </a:solidFill>
              </a:rPr>
              <a:t>1</a:t>
            </a:r>
            <a:r>
              <a:rPr lang="en-US" sz="1000" b="1" dirty="0">
                <a:solidFill>
                  <a:schemeClr val="tx1"/>
                </a:solidFill>
              </a:rPr>
              <a:t>9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47" name="Rectangle 146"/>
          <p:cNvSpPr/>
          <p:nvPr/>
        </p:nvSpPr>
        <p:spPr>
          <a:xfrm>
            <a:off x="8901113" y="27860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8" name="Rectangle 147"/>
          <p:cNvSpPr/>
          <p:nvPr/>
        </p:nvSpPr>
        <p:spPr>
          <a:xfrm>
            <a:off x="8901113" y="30718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8901113" y="3357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901113" y="36433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1" name="Rectangle 150"/>
          <p:cNvSpPr/>
          <p:nvPr/>
        </p:nvSpPr>
        <p:spPr>
          <a:xfrm>
            <a:off x="9366250" y="1857375"/>
            <a:ext cx="463550" cy="357188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20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9366250" y="2786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66250" y="30718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9366250" y="3357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5" name="Rectangle 154"/>
          <p:cNvSpPr/>
          <p:nvPr/>
        </p:nvSpPr>
        <p:spPr>
          <a:xfrm>
            <a:off x="9366250" y="3643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6" name="Rectangle 155"/>
          <p:cNvSpPr/>
          <p:nvPr/>
        </p:nvSpPr>
        <p:spPr>
          <a:xfrm>
            <a:off x="8901113" y="22145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7" name="Rectangle 156"/>
          <p:cNvSpPr/>
          <p:nvPr/>
        </p:nvSpPr>
        <p:spPr>
          <a:xfrm>
            <a:off x="8901113" y="250031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66250" y="22145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9366250" y="250031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60" name="Rectangle 159"/>
          <p:cNvSpPr/>
          <p:nvPr/>
        </p:nvSpPr>
        <p:spPr>
          <a:xfrm>
            <a:off x="4721225" y="3929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61" name="Rectangle 160"/>
          <p:cNvSpPr/>
          <p:nvPr/>
        </p:nvSpPr>
        <p:spPr>
          <a:xfrm>
            <a:off x="5186363" y="3929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62" name="Rectangle 161"/>
          <p:cNvSpPr/>
          <p:nvPr/>
        </p:nvSpPr>
        <p:spPr>
          <a:xfrm>
            <a:off x="6578600" y="3929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63" name="Rectangle 162"/>
          <p:cNvSpPr/>
          <p:nvPr/>
        </p:nvSpPr>
        <p:spPr>
          <a:xfrm>
            <a:off x="5649913" y="3929063"/>
            <a:ext cx="465137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4" name="Rectangle 163"/>
          <p:cNvSpPr/>
          <p:nvPr/>
        </p:nvSpPr>
        <p:spPr>
          <a:xfrm>
            <a:off x="6115050" y="3929063"/>
            <a:ext cx="463550" cy="285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65" name="Rectangle 164"/>
          <p:cNvSpPr/>
          <p:nvPr/>
        </p:nvSpPr>
        <p:spPr>
          <a:xfrm>
            <a:off x="7508875" y="3929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IF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7972425" y="3929063"/>
            <a:ext cx="465138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ID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7" name="Rectangle 166"/>
          <p:cNvSpPr/>
          <p:nvPr/>
        </p:nvSpPr>
        <p:spPr>
          <a:xfrm>
            <a:off x="8437563" y="3929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EX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8" name="Rectangle 167"/>
          <p:cNvSpPr/>
          <p:nvPr/>
        </p:nvSpPr>
        <p:spPr>
          <a:xfrm>
            <a:off x="8901113" y="39290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M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69" name="Rectangle 168"/>
          <p:cNvSpPr/>
          <p:nvPr/>
        </p:nvSpPr>
        <p:spPr>
          <a:xfrm>
            <a:off x="9366250" y="3929063"/>
            <a:ext cx="463550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000" b="1" dirty="0">
                <a:solidFill>
                  <a:schemeClr val="tx1"/>
                </a:solidFill>
              </a:rPr>
              <a:t>WB</a:t>
            </a:r>
            <a:endParaRPr lang="el-GR" sz="1000" b="1" dirty="0">
              <a:solidFill>
                <a:schemeClr val="tx1"/>
              </a:solidFill>
            </a:endParaRPr>
          </a:p>
        </p:txBody>
      </p:sp>
      <p:sp>
        <p:nvSpPr>
          <p:cNvPr id="170" name="Rectangle 169"/>
          <p:cNvSpPr/>
          <p:nvPr/>
        </p:nvSpPr>
        <p:spPr>
          <a:xfrm>
            <a:off x="7043738" y="3929063"/>
            <a:ext cx="465137" cy="2857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l-GR" sz="1000" b="1">
              <a:solidFill>
                <a:schemeClr val="tx1"/>
              </a:solidFill>
            </a:endParaRPr>
          </a:p>
        </p:txBody>
      </p:sp>
      <p:sp>
        <p:nvSpPr>
          <p:cNvPr id="16555" name="Rectangle 170"/>
          <p:cNvSpPr>
            <a:spLocks noChangeArrowheads="1"/>
          </p:cNvSpPr>
          <p:nvPr/>
        </p:nvSpPr>
        <p:spPr bwMode="auto">
          <a:xfrm>
            <a:off x="0" y="285750"/>
            <a:ext cx="9675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Ή πιο συμπιεσμένο για να χωράει σε μια σελίδα </a:t>
            </a:r>
            <a:r>
              <a:rPr lang="el-GR">
                <a:solidFill>
                  <a:schemeClr val="tx1"/>
                </a:solidFill>
                <a:latin typeface="Calibri" pitchFamily="34" charset="0"/>
                <a:sym typeface="Wingdings" pitchFamily="2" charset="2"/>
              </a:rPr>
              <a:t></a:t>
            </a:r>
            <a:endParaRPr lang="el-GR">
              <a:solidFill>
                <a:schemeClr val="tx1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41B2579-68C0-4422-9530-1573FEEDC347}" type="slidenum">
              <a:rPr lang="en-GB">
                <a:latin typeface="Calibri" pitchFamily="34" charset="0"/>
              </a:rPr>
              <a:pPr>
                <a:defRPr/>
              </a:pPr>
              <a:t>70</a:t>
            </a:fld>
            <a:endParaRPr lang="en-GB">
              <a:latin typeface="Calibri" pitchFamily="34" charset="0"/>
            </a:endParaRPr>
          </a:p>
        </p:txBody>
      </p:sp>
      <p:sp>
        <p:nvSpPr>
          <p:cNvPr id="90115" name="TextBox 2"/>
          <p:cNvSpPr txBox="1">
            <a:spLocks noChangeArrowheads="1"/>
          </p:cNvSpPr>
          <p:nvPr/>
        </p:nvSpPr>
        <p:spPr bwMode="auto">
          <a:xfrm>
            <a:off x="211138" y="785813"/>
            <a:ext cx="940435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Ζητούμενο </a:t>
            </a:r>
            <a:r>
              <a:rPr lang="en-US" b="1" u="sng">
                <a:solidFill>
                  <a:schemeClr val="tx1"/>
                </a:solidFill>
                <a:latin typeface="Calibri" pitchFamily="34" charset="0"/>
              </a:rPr>
              <a:t>B</a:t>
            </a: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: Για το 1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lw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Να δείξετε τα </a:t>
            </a:r>
            <a:r>
              <a:rPr lang="el-GR" b="1">
                <a:solidFill>
                  <a:schemeClr val="tx1"/>
                </a:solidFill>
                <a:latin typeface="Calibri" pitchFamily="34" charset="0"/>
              </a:rPr>
              <a:t>διάφορα στάδια του pipeline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(Διάγραμμα χρονισμού) που 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περνάνε οι εντολές. Υποθέστε ότι η αρχιτεκτονική διαθέτει τώρα σχήμα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προώθησης.</a:t>
            </a:r>
          </a:p>
        </p:txBody>
      </p:sp>
      <p:grpSp>
        <p:nvGrpSpPr>
          <p:cNvPr id="90116" name="Group 44"/>
          <p:cNvGrpSpPr>
            <a:grpSpLocks/>
          </p:cNvGrpSpPr>
          <p:nvPr/>
        </p:nvGrpSpPr>
        <p:grpSpPr bwMode="auto">
          <a:xfrm>
            <a:off x="1393825" y="3429000"/>
            <a:ext cx="7739063" cy="2500313"/>
            <a:chOff x="878" y="2565"/>
            <a:chExt cx="4875" cy="1575"/>
          </a:xfrm>
        </p:grpSpPr>
        <p:sp>
          <p:nvSpPr>
            <p:cNvPr id="4" name="Rectangle 3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5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1477A5-43EE-426B-AA25-AF7FA83A432B}" type="slidenum">
              <a:rPr lang="en-GB">
                <a:latin typeface="Calibri" pitchFamily="34" charset="0"/>
              </a:rPr>
              <a:pPr>
                <a:defRPr/>
              </a:pPr>
              <a:t>71</a:t>
            </a:fld>
            <a:endParaRPr lang="en-GB">
              <a:latin typeface="Calibri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5</a:t>
            </a:r>
            <a:r>
              <a:rPr lang="el-GR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Ζητούμενο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B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  <p:graphicFrame>
        <p:nvGraphicFramePr>
          <p:cNvPr id="48" name="47 - Πίνακας"/>
          <p:cNvGraphicFramePr>
            <a:graphicFrameLocks noGrp="1"/>
          </p:cNvGraphicFramePr>
          <p:nvPr/>
        </p:nvGraphicFramePr>
        <p:xfrm>
          <a:off x="238125" y="785813"/>
          <a:ext cx="9288467" cy="5180044"/>
        </p:xfrm>
        <a:graphic>
          <a:graphicData uri="http://schemas.openxmlformats.org/drawingml/2006/table">
            <a:tbl>
              <a:tblPr/>
              <a:tblGrid>
                <a:gridCol w="1600928"/>
                <a:gridCol w="336850"/>
                <a:gridCol w="354022"/>
                <a:gridCol w="383347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</a:tblGrid>
              <a:tr h="344154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6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8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latin typeface="Courier New"/>
                          <a:ea typeface="Times New Roman"/>
                          <a:cs typeface="Times New Roman"/>
                        </a:rPr>
                        <a:t>lw $1,0($2)</a:t>
                      </a: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latin typeface="Courier New"/>
                          <a:ea typeface="Times New Roman"/>
                          <a:cs typeface="Times New Roman"/>
                        </a:rPr>
                        <a:t>addi $1,$1,1</a:t>
                      </a: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>
                          <a:latin typeface="Courier New"/>
                          <a:ea typeface="Times New Roman"/>
                          <a:cs typeface="Times New Roman"/>
                        </a:rPr>
                        <a:t>l</a:t>
                      </a: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w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$5,4($</a:t>
                      </a:r>
                      <a:r>
                        <a:rPr lang="en-US" sz="1600" dirty="0">
                          <a:latin typeface="Courier New"/>
                          <a:ea typeface="Times New Roman"/>
                          <a:cs typeface="Times New Roman"/>
                        </a:rPr>
                        <a:t>2)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add $1,$1,$5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sw</a:t>
                      </a:r>
                      <a:r>
                        <a:rPr lang="en-US" sz="1600" baseline="0" dirty="0" smtClean="0">
                          <a:latin typeface="Courier New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$1,0($2)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addi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$2,$2,4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sub $4,$3</a:t>
                      </a:r>
                      <a:r>
                        <a:rPr lang="en-US" sz="1600" b="1" dirty="0" smtClean="0">
                          <a:latin typeface="Courier New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-US" sz="1600" b="0" dirty="0" smtClean="0">
                          <a:latin typeface="Courier New"/>
                          <a:ea typeface="Times New Roman"/>
                          <a:cs typeface="Times New Roman"/>
                        </a:rPr>
                        <a:t>$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2</a:t>
                      </a:r>
                      <a:endParaRPr lang="en-US" sz="1600" dirty="0">
                        <a:latin typeface="Courier New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5750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 err="1" smtClean="0">
                          <a:solidFill>
                            <a:schemeClr val="tx1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bne</a:t>
                      </a:r>
                      <a:r>
                        <a:rPr lang="en-US" sz="1600" kern="1200" dirty="0" smtClean="0">
                          <a:solidFill>
                            <a:schemeClr val="tx1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 $4,$0,Loop</a:t>
                      </a: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 dirty="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lw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$1,0($2)</a:t>
                      </a:r>
                      <a:endParaRPr lang="el-GR" sz="1800" dirty="0" smtClean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5" name="4 - TextBox"/>
          <p:cNvSpPr txBox="1">
            <a:spLocks noChangeArrowheads="1"/>
          </p:cNvSpPr>
          <p:nvPr/>
        </p:nvSpPr>
        <p:spPr bwMode="auto">
          <a:xfrm>
            <a:off x="1238250" y="6215063"/>
            <a:ext cx="4573588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>
                <a:solidFill>
                  <a:schemeClr val="tx1"/>
                </a:solidFill>
              </a:rPr>
              <a:t>Total Cycles = </a:t>
            </a:r>
            <a:r>
              <a:rPr lang="en-US" b="1">
                <a:solidFill>
                  <a:srgbClr val="FF0000"/>
                </a:solidFill>
              </a:rPr>
              <a:t>54*13+14 = 716</a:t>
            </a:r>
            <a:endParaRPr lang="el-GR" b="1">
              <a:solidFill>
                <a:srgbClr val="FF0000"/>
              </a:solidFill>
            </a:endParaRPr>
          </a:p>
        </p:txBody>
      </p:sp>
      <p:cxnSp>
        <p:nvCxnSpPr>
          <p:cNvPr id="7" name="6 - Ευθύγραμμο βέλος σύνδεσης"/>
          <p:cNvCxnSpPr/>
          <p:nvPr/>
        </p:nvCxnSpPr>
        <p:spPr>
          <a:xfrm rot="16200000" flipH="1">
            <a:off x="3167063" y="1571625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7 - Ευθύγραμμο βέλος σύνδεσης"/>
          <p:cNvCxnSpPr/>
          <p:nvPr/>
        </p:nvCxnSpPr>
        <p:spPr>
          <a:xfrm rot="16200000" flipH="1">
            <a:off x="4524375" y="2643188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8 - Ευθύγραμμο βέλος σύνδεσης"/>
          <p:cNvCxnSpPr/>
          <p:nvPr/>
        </p:nvCxnSpPr>
        <p:spPr>
          <a:xfrm rot="16200000" flipH="1">
            <a:off x="4954588" y="3143250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9 - Ευθύγραμμο βέλος σύνδεσης"/>
          <p:cNvCxnSpPr/>
          <p:nvPr/>
        </p:nvCxnSpPr>
        <p:spPr>
          <a:xfrm rot="16200000" flipH="1">
            <a:off x="5883275" y="4214813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0 - Ευθύγραμμο βέλος σύνδεσης"/>
          <p:cNvCxnSpPr/>
          <p:nvPr/>
        </p:nvCxnSpPr>
        <p:spPr>
          <a:xfrm rot="16200000" flipH="1">
            <a:off x="6311900" y="4786313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D7539D9-3D6D-4DEB-9A30-4E1F2097BE15}" type="slidenum">
              <a:rPr lang="en-GB">
                <a:latin typeface="Calibri" pitchFamily="34" charset="0"/>
              </a:rPr>
              <a:pPr>
                <a:defRPr/>
              </a:pPr>
              <a:t>72</a:t>
            </a:fld>
            <a:endParaRPr lang="en-GB">
              <a:latin typeface="Calibri" pitchFamily="34" charset="0"/>
            </a:endParaRPr>
          </a:p>
        </p:txBody>
      </p:sp>
      <p:sp>
        <p:nvSpPr>
          <p:cNvPr id="92163" name="TextBox 2"/>
          <p:cNvSpPr txBox="1">
            <a:spLocks noChangeArrowheads="1"/>
          </p:cNvSpPr>
          <p:nvPr/>
        </p:nvSpPr>
        <p:spPr bwMode="auto">
          <a:xfrm>
            <a:off x="211138" y="785813"/>
            <a:ext cx="9031287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 b="1" u="sng">
                <a:solidFill>
                  <a:schemeClr val="tx1"/>
                </a:solidFill>
                <a:latin typeface="Calibri" pitchFamily="34" charset="0"/>
              </a:rPr>
              <a:t>Ζητούμενο Γ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: Για το 1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 (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μέχρι και το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lw 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του 2</a:t>
            </a:r>
            <a:r>
              <a:rPr lang="el-GR" baseline="30000">
                <a:solidFill>
                  <a:schemeClr val="tx1"/>
                </a:solidFill>
                <a:latin typeface="Calibri" pitchFamily="34" charset="0"/>
              </a:rPr>
              <a:t>ου</a:t>
            </a:r>
            <a:r>
              <a:rPr lang="el-GR">
                <a:solidFill>
                  <a:schemeClr val="tx1"/>
                </a:solidFill>
                <a:latin typeface="Calibri" pitchFamily="34" charset="0"/>
              </a:rPr>
              <a:t> </a:t>
            </a:r>
            <a:r>
              <a:rPr lang="en-US">
                <a:solidFill>
                  <a:schemeClr val="tx1"/>
                </a:solidFill>
                <a:latin typeface="Calibri" pitchFamily="34" charset="0"/>
              </a:rPr>
              <a:t>LOOP)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endParaRPr lang="el-GR">
              <a:solidFill>
                <a:schemeClr val="tx1"/>
              </a:solidFill>
              <a:latin typeface="Calibri" pitchFamily="34" charset="0"/>
            </a:endParaRP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Προσπαθήστε να πετύχετε καλύτερη απόδοση τροποποιώντας τον </a:t>
            </a:r>
          </a:p>
          <a:p>
            <a:pPr defTabSz="914400" eaLnBrk="1" hangingPunct="1">
              <a:lnSpc>
                <a:spcPct val="100000"/>
              </a:lnSpc>
              <a:buClrTx/>
              <a:buSzTx/>
              <a:buFontTx/>
              <a:buNone/>
            </a:pPr>
            <a:r>
              <a:rPr lang="el-GR">
                <a:solidFill>
                  <a:schemeClr val="tx1"/>
                </a:solidFill>
                <a:latin typeface="Calibri" pitchFamily="34" charset="0"/>
              </a:rPr>
              <a:t>κώδικα, χωρίς όμως να αλλάξετε τη σημασιολογία του προγράμματος!</a:t>
            </a:r>
          </a:p>
        </p:txBody>
      </p:sp>
      <p:grpSp>
        <p:nvGrpSpPr>
          <p:cNvPr id="92164" name="Group 44"/>
          <p:cNvGrpSpPr>
            <a:grpSpLocks/>
          </p:cNvGrpSpPr>
          <p:nvPr/>
        </p:nvGrpSpPr>
        <p:grpSpPr bwMode="auto">
          <a:xfrm>
            <a:off x="1393825" y="3429000"/>
            <a:ext cx="7739063" cy="2500313"/>
            <a:chOff x="878" y="2565"/>
            <a:chExt cx="4875" cy="1575"/>
          </a:xfrm>
        </p:grpSpPr>
        <p:sp>
          <p:nvSpPr>
            <p:cNvPr id="4" name="Rectangle 3"/>
            <p:cNvSpPr/>
            <p:nvPr/>
          </p:nvSpPr>
          <p:spPr>
            <a:xfrm>
              <a:off x="165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224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2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282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3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1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4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399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5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4583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6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168" y="2565"/>
              <a:ext cx="585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7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65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24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82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99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583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168" y="288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65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6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24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82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1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9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583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168" y="3510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5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24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282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41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99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4583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168" y="382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878" y="256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Κύκλος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878" y="288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1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78" y="319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2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78" y="3510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800" b="1" dirty="0">
                  <a:solidFill>
                    <a:schemeClr val="tx1"/>
                  </a:solidFill>
                </a:rPr>
                <a:t>Εντολή 3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78" y="3825"/>
              <a:ext cx="780" cy="31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...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24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IF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282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ID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41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EX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998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MEM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583" y="3195"/>
              <a:ext cx="585" cy="31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WB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5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1477A5-43EE-426B-AA25-AF7FA83A432B}" type="slidenum">
              <a:rPr lang="en-GB">
                <a:latin typeface="Calibri" pitchFamily="34" charset="0"/>
              </a:rPr>
              <a:pPr>
                <a:defRPr/>
              </a:pPr>
              <a:t>73</a:t>
            </a:fld>
            <a:endParaRPr lang="en-GB">
              <a:latin typeface="Calibri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 bwMode="auto">
          <a:xfrm>
            <a:off x="0" y="1"/>
            <a:ext cx="9907588" cy="764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5</a:t>
            </a:r>
            <a:r>
              <a:rPr lang="el-GR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Ζητούμενο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B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  <p:graphicFrame>
        <p:nvGraphicFramePr>
          <p:cNvPr id="48" name="47 - Πίνακας"/>
          <p:cNvGraphicFramePr>
            <a:graphicFrameLocks noGrp="1"/>
          </p:cNvGraphicFramePr>
          <p:nvPr/>
        </p:nvGraphicFramePr>
        <p:xfrm>
          <a:off x="238125" y="785813"/>
          <a:ext cx="9288467" cy="5180044"/>
        </p:xfrm>
        <a:graphic>
          <a:graphicData uri="http://schemas.openxmlformats.org/drawingml/2006/table">
            <a:tbl>
              <a:tblPr/>
              <a:tblGrid>
                <a:gridCol w="1600928"/>
                <a:gridCol w="336850"/>
                <a:gridCol w="354022"/>
                <a:gridCol w="383347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</a:tblGrid>
              <a:tr h="344154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6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8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latin typeface="Courier New"/>
                          <a:ea typeface="Times New Roman"/>
                          <a:cs typeface="Times New Roman"/>
                        </a:rPr>
                        <a:t>lw $1,0($2)</a:t>
                      </a: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latin typeface="Courier New"/>
                          <a:ea typeface="Times New Roman"/>
                          <a:cs typeface="Times New Roman"/>
                        </a:rPr>
                        <a:t>addi $1,$1,1</a:t>
                      </a: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>
                          <a:latin typeface="Courier New"/>
                          <a:ea typeface="Times New Roman"/>
                          <a:cs typeface="Times New Roman"/>
                        </a:rPr>
                        <a:t>l</a:t>
                      </a: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w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$5,4($</a:t>
                      </a:r>
                      <a:r>
                        <a:rPr lang="en-US" sz="1600" dirty="0">
                          <a:latin typeface="Courier New"/>
                          <a:ea typeface="Times New Roman"/>
                          <a:cs typeface="Times New Roman"/>
                        </a:rPr>
                        <a:t>2)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add $1,$1,$5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sw</a:t>
                      </a:r>
                      <a:r>
                        <a:rPr lang="en-US" sz="1600" baseline="0" dirty="0" smtClean="0">
                          <a:latin typeface="Courier New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$1,0($2)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addi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$2,$2,4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sub $4,$3</a:t>
                      </a:r>
                      <a:r>
                        <a:rPr lang="en-US" sz="1600" b="1" dirty="0" smtClean="0">
                          <a:latin typeface="Courier New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-US" sz="1600" b="0" dirty="0" smtClean="0">
                          <a:latin typeface="Courier New"/>
                          <a:ea typeface="Times New Roman"/>
                          <a:cs typeface="Times New Roman"/>
                        </a:rPr>
                        <a:t>$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2</a:t>
                      </a:r>
                      <a:endParaRPr lang="en-US" sz="1600" dirty="0">
                        <a:latin typeface="Courier New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5750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 err="1" smtClean="0">
                          <a:solidFill>
                            <a:schemeClr val="tx1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bne</a:t>
                      </a:r>
                      <a:r>
                        <a:rPr lang="en-US" sz="1600" kern="1200" dirty="0" smtClean="0">
                          <a:solidFill>
                            <a:schemeClr val="tx1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 $4,$0,Loop</a:t>
                      </a: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 dirty="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79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lw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$1,0($2)</a:t>
                      </a:r>
                      <a:endParaRPr lang="el-GR" sz="1800" dirty="0" smtClean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3" marB="34923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cxnSp>
        <p:nvCxnSpPr>
          <p:cNvPr id="7" name="6 - Ευθύγραμμο βέλος σύνδεσης"/>
          <p:cNvCxnSpPr/>
          <p:nvPr/>
        </p:nvCxnSpPr>
        <p:spPr>
          <a:xfrm rot="16200000" flipH="1">
            <a:off x="3167063" y="1571625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7 - Ευθύγραμμο βέλος σύνδεσης"/>
          <p:cNvCxnSpPr/>
          <p:nvPr/>
        </p:nvCxnSpPr>
        <p:spPr>
          <a:xfrm rot="16200000" flipH="1">
            <a:off x="4524375" y="2643188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8 - Ευθύγραμμο βέλος σύνδεσης"/>
          <p:cNvCxnSpPr/>
          <p:nvPr/>
        </p:nvCxnSpPr>
        <p:spPr>
          <a:xfrm rot="16200000" flipH="1">
            <a:off x="4954588" y="3143250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9 - Ευθύγραμμο βέλος σύνδεσης"/>
          <p:cNvCxnSpPr/>
          <p:nvPr/>
        </p:nvCxnSpPr>
        <p:spPr>
          <a:xfrm rot="16200000" flipH="1">
            <a:off x="5883275" y="4214813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0 - Ευθύγραμμο βέλος σύνδεσης"/>
          <p:cNvCxnSpPr/>
          <p:nvPr/>
        </p:nvCxnSpPr>
        <p:spPr>
          <a:xfrm rot="16200000" flipH="1">
            <a:off x="6311900" y="4786313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43335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2FDFA75-1C15-4F02-9C34-4633A0D127A7}" type="slidenum">
              <a:rPr lang="en-GB">
                <a:latin typeface="Calibri" pitchFamily="34" charset="0"/>
              </a:rPr>
              <a:pPr>
                <a:defRPr/>
              </a:pPr>
              <a:t>74</a:t>
            </a:fld>
            <a:endParaRPr lang="en-GB" dirty="0">
              <a:latin typeface="Calibri" pitchFamily="34" charset="0"/>
            </a:endParaRPr>
          </a:p>
        </p:txBody>
      </p:sp>
      <p:sp>
        <p:nvSpPr>
          <p:cNvPr id="47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</a:t>
            </a:r>
            <a:r>
              <a:rPr lang="en-US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5</a:t>
            </a:r>
            <a:r>
              <a:rPr lang="el-GR" sz="4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– Ζητούμενο Γ</a:t>
            </a:r>
          </a:p>
        </p:txBody>
      </p:sp>
      <p:graphicFrame>
        <p:nvGraphicFramePr>
          <p:cNvPr id="48" name="47 - Πίνακας"/>
          <p:cNvGraphicFramePr>
            <a:graphicFrameLocks noGrp="1"/>
          </p:cNvGraphicFramePr>
          <p:nvPr/>
        </p:nvGraphicFramePr>
        <p:xfrm>
          <a:off x="238125" y="785813"/>
          <a:ext cx="9288467" cy="5264150"/>
        </p:xfrm>
        <a:graphic>
          <a:graphicData uri="http://schemas.openxmlformats.org/drawingml/2006/table">
            <a:tbl>
              <a:tblPr/>
              <a:tblGrid>
                <a:gridCol w="1600928"/>
                <a:gridCol w="336850"/>
                <a:gridCol w="354022"/>
                <a:gridCol w="383347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  <a:gridCol w="440888"/>
              </a:tblGrid>
              <a:tr h="34418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el-GR" sz="1600" b="0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 dirty="0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el-GR" sz="1800" b="1" i="1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b="1" i="0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14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15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b="1" i="0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endParaRPr lang="el-GR" sz="1800" b="1" i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84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>
                          <a:latin typeface="Courier New"/>
                          <a:ea typeface="Times New Roman"/>
                          <a:cs typeface="Times New Roman"/>
                        </a:rPr>
                        <a:t>lw $1,0($2)</a:t>
                      </a: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l-GR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84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err="1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lw</a:t>
                      </a:r>
                      <a:r>
                        <a:rPr lang="en-US" sz="1600" dirty="0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 $5,4($2)</a:t>
                      </a:r>
                      <a:endParaRPr lang="el-GR" sz="1800" dirty="0" smtClean="0">
                        <a:solidFill>
                          <a:srgbClr val="FF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1851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err="1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addi</a:t>
                      </a:r>
                      <a:r>
                        <a:rPr lang="en-US" sz="1800" dirty="0" smtClean="0">
                          <a:solidFill>
                            <a:srgbClr val="FF0000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 $1,$1,1</a:t>
                      </a:r>
                      <a:endParaRPr lang="el-GR" sz="2000" dirty="0" smtClean="0">
                        <a:solidFill>
                          <a:srgbClr val="FF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84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add $1,$</a:t>
                      </a:r>
                      <a:r>
                        <a:rPr lang="en-US" sz="1600" smtClean="0">
                          <a:latin typeface="Courier New"/>
                          <a:ea typeface="Times New Roman"/>
                          <a:cs typeface="Times New Roman"/>
                        </a:rPr>
                        <a:t>1,$5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84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sw</a:t>
                      </a:r>
                      <a:r>
                        <a:rPr lang="en-US" sz="1600" baseline="0" dirty="0" smtClean="0">
                          <a:latin typeface="Courier New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$1,0($2)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84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addi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$2,$2,4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484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sub $4,$3</a:t>
                      </a:r>
                      <a:r>
                        <a:rPr lang="en-US" sz="1600" b="1" dirty="0" smtClean="0">
                          <a:latin typeface="Courier New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-US" sz="1600" b="0" dirty="0" smtClean="0">
                          <a:latin typeface="Courier New"/>
                          <a:ea typeface="Times New Roman"/>
                          <a:cs typeface="Times New Roman"/>
                        </a:rPr>
                        <a:t>$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2</a:t>
                      </a:r>
                      <a:endParaRPr lang="en-US" sz="1600" dirty="0">
                        <a:latin typeface="Courier New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-US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l-GR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5755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 err="1" smtClean="0">
                          <a:solidFill>
                            <a:schemeClr val="tx1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bne</a:t>
                      </a:r>
                      <a:r>
                        <a:rPr lang="en-US" sz="1600" kern="1200" dirty="0" smtClean="0">
                          <a:solidFill>
                            <a:schemeClr val="tx1"/>
                          </a:solidFill>
                          <a:latin typeface="Courier New"/>
                          <a:ea typeface="Times New Roman"/>
                          <a:cs typeface="Times New Roman"/>
                        </a:rPr>
                        <a:t> $4,$0,Loop</a:t>
                      </a: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 dirty="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 dirty="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 dirty="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 dirty="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53484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 err="1" smtClean="0">
                          <a:latin typeface="Courier New"/>
                          <a:ea typeface="Times New Roman"/>
                          <a:cs typeface="Times New Roman"/>
                        </a:rPr>
                        <a:t>lw</a:t>
                      </a:r>
                      <a:r>
                        <a:rPr lang="en-US" sz="1600" dirty="0" smtClean="0">
                          <a:latin typeface="Courier New"/>
                          <a:ea typeface="Times New Roman"/>
                          <a:cs typeface="Times New Roman"/>
                        </a:rPr>
                        <a:t> $1,0($2)</a:t>
                      </a:r>
                      <a:endParaRPr lang="el-GR" sz="1800" dirty="0" smtClean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n-US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X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en-US" sz="18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W</a:t>
                      </a:r>
                      <a:endParaRPr lang="el-GR" sz="1800" kern="12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 dirty="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endParaRPr lang="el-GR" sz="1800" dirty="0"/>
                    </a:p>
                  </a:txBody>
                  <a:tcPr marL="34928" marR="34928" marT="34927" marB="34927" anchor="ctr">
                    <a:lnL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F49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</a:tbl>
          </a:graphicData>
        </a:graphic>
      </p:graphicFrame>
      <p:sp>
        <p:nvSpPr>
          <p:cNvPr id="5" name="4 - TextBox"/>
          <p:cNvSpPr txBox="1">
            <a:spLocks noChangeArrowheads="1"/>
          </p:cNvSpPr>
          <p:nvPr/>
        </p:nvSpPr>
        <p:spPr bwMode="auto">
          <a:xfrm>
            <a:off x="1238250" y="6215063"/>
            <a:ext cx="4573588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defRPr sz="24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>
                <a:solidFill>
                  <a:schemeClr val="tx1"/>
                </a:solidFill>
              </a:rPr>
              <a:t>Total Cycles = </a:t>
            </a:r>
            <a:r>
              <a:rPr lang="en-US" b="1">
                <a:solidFill>
                  <a:srgbClr val="FF0000"/>
                </a:solidFill>
              </a:rPr>
              <a:t>54*1</a:t>
            </a:r>
            <a:r>
              <a:rPr lang="el-GR" b="1">
                <a:solidFill>
                  <a:srgbClr val="FF0000"/>
                </a:solidFill>
              </a:rPr>
              <a:t>1</a:t>
            </a:r>
            <a:r>
              <a:rPr lang="en-US" b="1">
                <a:solidFill>
                  <a:srgbClr val="FF0000"/>
                </a:solidFill>
              </a:rPr>
              <a:t>+1</a:t>
            </a:r>
            <a:r>
              <a:rPr lang="el-GR" b="1">
                <a:solidFill>
                  <a:srgbClr val="FF0000"/>
                </a:solidFill>
              </a:rPr>
              <a:t>2</a:t>
            </a:r>
            <a:r>
              <a:rPr lang="en-US" b="1">
                <a:solidFill>
                  <a:srgbClr val="FF0000"/>
                </a:solidFill>
              </a:rPr>
              <a:t> = 6</a:t>
            </a:r>
            <a:r>
              <a:rPr lang="el-GR" b="1">
                <a:solidFill>
                  <a:srgbClr val="FF0000"/>
                </a:solidFill>
              </a:rPr>
              <a:t>06</a:t>
            </a:r>
          </a:p>
        </p:txBody>
      </p:sp>
      <p:cxnSp>
        <p:nvCxnSpPr>
          <p:cNvPr id="7" name="6 - Ευθύγραμμο βέλος σύνδεσης"/>
          <p:cNvCxnSpPr/>
          <p:nvPr/>
        </p:nvCxnSpPr>
        <p:spPr>
          <a:xfrm rot="16200000" flipH="1">
            <a:off x="2917031" y="1821657"/>
            <a:ext cx="785813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7 - Ευθύγραμμο βέλος σύνδεσης"/>
          <p:cNvCxnSpPr/>
          <p:nvPr/>
        </p:nvCxnSpPr>
        <p:spPr>
          <a:xfrm rot="16200000" flipH="1">
            <a:off x="3381375" y="2357438"/>
            <a:ext cx="8572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8 - Ευθύγραμμο βέλος σύνδεσης"/>
          <p:cNvCxnSpPr/>
          <p:nvPr/>
        </p:nvCxnSpPr>
        <p:spPr>
          <a:xfrm rot="16200000" flipH="1">
            <a:off x="3595688" y="2714625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9 - Ευθύγραμμο βέλος σύνδεσης"/>
          <p:cNvCxnSpPr/>
          <p:nvPr/>
        </p:nvCxnSpPr>
        <p:spPr>
          <a:xfrm rot="16200000" flipH="1">
            <a:off x="4095750" y="3214688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0 - Ευθύγραμμο βέλος σύνδεσης"/>
          <p:cNvCxnSpPr/>
          <p:nvPr/>
        </p:nvCxnSpPr>
        <p:spPr>
          <a:xfrm rot="16200000" flipH="1">
            <a:off x="4954588" y="4286250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3 - Ευθύγραμμο βέλος σύνδεσης"/>
          <p:cNvCxnSpPr/>
          <p:nvPr/>
        </p:nvCxnSpPr>
        <p:spPr>
          <a:xfrm rot="16200000" flipH="1">
            <a:off x="5454650" y="4857750"/>
            <a:ext cx="285750" cy="28575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57250" y="836712"/>
            <a:ext cx="7920880" cy="5184576"/>
            <a:chOff x="114300" y="790755"/>
            <a:chExt cx="8343900" cy="5762445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200" y="838200"/>
              <a:ext cx="7315200" cy="56833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" name="Rectangle 5"/>
            <p:cNvSpPr/>
            <p:nvPr/>
          </p:nvSpPr>
          <p:spPr>
            <a:xfrm>
              <a:off x="4419600" y="2667000"/>
              <a:ext cx="533400" cy="1012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5410200" y="5676900"/>
              <a:ext cx="1600200" cy="4191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096000" y="5905500"/>
              <a:ext cx="1828800" cy="4191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6629400" y="6134100"/>
              <a:ext cx="1828800" cy="4191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905000" y="5905500"/>
              <a:ext cx="3886200" cy="228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14300" y="790755"/>
              <a:ext cx="952500" cy="228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6323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-237944"/>
            <a:ext cx="8916988" cy="1143000"/>
          </a:xfr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l-G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Απόδοση – 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6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fld id="{56B7BAEE-F663-4AF9-BA60-8898D369A8D6}" type="slidenum">
              <a:rPr lang="en-US"/>
              <a:pPr>
                <a:defRPr/>
              </a:pPr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4776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fld id="{56B7BAEE-F663-4AF9-BA60-8898D369A8D6}" type="slidenum">
              <a:rPr lang="en-US"/>
              <a:pPr>
                <a:defRPr/>
              </a:pPr>
              <a:t>76</a:t>
            </a:fld>
            <a:endParaRPr 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921136" y="1143001"/>
            <a:ext cx="8147458" cy="4005263"/>
            <a:chOff x="539342" y="1143000"/>
            <a:chExt cx="8147458" cy="4005263"/>
          </a:xfrm>
        </p:grpSpPr>
        <p:pic>
          <p:nvPicPr>
            <p:cNvPr id="307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9342" y="1143000"/>
              <a:ext cx="8147458" cy="4005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8" name="Rectangle 17"/>
            <p:cNvSpPr/>
            <p:nvPr/>
          </p:nvSpPr>
          <p:spPr>
            <a:xfrm>
              <a:off x="3505200" y="3962400"/>
              <a:ext cx="1981200" cy="609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791200" y="4591859"/>
              <a:ext cx="2362200" cy="5135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Rectangle 4"/>
          <p:cNvSpPr txBox="1">
            <a:spLocks noChangeArrowheads="1"/>
          </p:cNvSpPr>
          <p:nvPr/>
        </p:nvSpPr>
        <p:spPr bwMode="auto">
          <a:xfrm>
            <a:off x="419100" y="-237944"/>
            <a:ext cx="8916988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4400">
              <a:lnSpc>
                <a:spcPct val="100000"/>
              </a:lnSpc>
              <a:buClrTx/>
              <a:buSzTx/>
              <a:buFontTx/>
            </a:pPr>
            <a:r>
              <a:rPr lang="el-GR" b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Απόδοση – Άσκηση </a:t>
            </a:r>
            <a:r>
              <a:rPr lang="en-US" b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6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729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fld id="{56B7BAEE-F663-4AF9-BA60-8898D369A8D6}" type="slidenum">
              <a:rPr lang="en-US"/>
              <a:pPr>
                <a:defRPr/>
              </a:pPr>
              <a:t>77</a:t>
            </a:fld>
            <a:endParaRPr lang="en-US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136" y="1869114"/>
            <a:ext cx="8147458" cy="2245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136" y="1630444"/>
            <a:ext cx="8147458" cy="2745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-237944"/>
            <a:ext cx="8916988" cy="1143000"/>
          </a:xfr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l-G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Απόδοση – 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6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952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fld id="{56B7BAEE-F663-4AF9-BA60-8898D369A8D6}" type="slidenum">
              <a:rPr lang="en-US"/>
              <a:pPr>
                <a:defRPr/>
              </a:pPr>
              <a:t>78</a:t>
            </a:fld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921136" y="1676400"/>
            <a:ext cx="8169025" cy="1875938"/>
            <a:chOff x="539341" y="1676400"/>
            <a:chExt cx="8169025" cy="1875938"/>
          </a:xfrm>
        </p:grpSpPr>
        <p:pic>
          <p:nvPicPr>
            <p:cNvPr id="4099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4966" y="1676400"/>
              <a:ext cx="8153400" cy="2747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5122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9341" y="1905000"/>
              <a:ext cx="8147459" cy="16473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" name="Rectangle 1"/>
            <p:cNvSpPr/>
            <p:nvPr/>
          </p:nvSpPr>
          <p:spPr>
            <a:xfrm>
              <a:off x="5867400" y="2772262"/>
              <a:ext cx="2209800" cy="73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Rectangle 4"/>
          <p:cNvSpPr>
            <a:spLocks noGrp="1" noChangeArrowheads="1"/>
          </p:cNvSpPr>
          <p:nvPr>
            <p:ph type="title"/>
          </p:nvPr>
        </p:nvSpPr>
        <p:spPr>
          <a:xfrm>
            <a:off x="419100" y="-237944"/>
            <a:ext cx="8916988" cy="1143000"/>
          </a:xfr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r>
              <a:rPr lang="el-GR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Απόδοση – Άσκηση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6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984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35EA054-C6FD-42A1-A342-ED48FF0A3A57}" type="slidenum">
              <a:rPr lang="en-GB"/>
              <a:pPr>
                <a:defRPr/>
              </a:pPr>
              <a:t>8</a:t>
            </a:fld>
            <a:endParaRPr lang="en-GB"/>
          </a:p>
        </p:txBody>
      </p:sp>
      <p:grpSp>
        <p:nvGrpSpPr>
          <p:cNvPr id="17411" name="Group 196"/>
          <p:cNvGrpSpPr>
            <a:grpSpLocks/>
          </p:cNvGrpSpPr>
          <p:nvPr/>
        </p:nvGrpSpPr>
        <p:grpSpPr bwMode="auto">
          <a:xfrm>
            <a:off x="20638" y="1000125"/>
            <a:ext cx="9829800" cy="5003800"/>
            <a:chOff x="0" y="360"/>
            <a:chExt cx="6192" cy="3152"/>
          </a:xfrm>
        </p:grpSpPr>
        <p:sp>
          <p:nvSpPr>
            <p:cNvPr id="3" name="Rectangle 2"/>
            <p:cNvSpPr/>
            <p:nvPr/>
          </p:nvSpPr>
          <p:spPr>
            <a:xfrm>
              <a:off x="341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341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341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1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0" y="360"/>
              <a:ext cx="325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CC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58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76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0" y="94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0" y="112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41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0" y="130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0" y="148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634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34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34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34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34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34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926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926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926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26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926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219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219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511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804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097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389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682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974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10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267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1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559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559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852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852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4144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4144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4144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144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4437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4437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437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4437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4730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4730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730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4730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5022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5022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5022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5022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022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5315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5315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5315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5315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5315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341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2682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2974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3267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3559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852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1511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1804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097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2389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2682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2974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267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3559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852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634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926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1804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2097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2389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1219" y="76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1511" y="76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926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804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2682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974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3267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2097" y="94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2389" y="94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1219" y="94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1511" y="94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1219" y="112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511" y="112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1219" y="130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511" y="130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1219" y="148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1511" y="148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2097" y="112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2389" y="112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2097" y="130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2389" y="130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097" y="148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389" y="148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804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682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974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267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3559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3852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2682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974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67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559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3852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2682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1804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804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2974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67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3559" y="148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3852" y="148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4144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4144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4437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437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30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730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022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022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5315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315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144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437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4730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1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0" y="166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634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926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1219" y="166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511" y="166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097" y="166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389" y="166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2682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1804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5607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5607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5607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5607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5607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5900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5900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5900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5900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5900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5607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5607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5900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5900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2974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3267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4144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3559" y="166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3852" y="166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4730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5022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5315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5607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5900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4437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7605" name="TextBox 2"/>
            <p:cNvSpPr txBox="1">
              <a:spLocks noChangeArrowheads="1"/>
            </p:cNvSpPr>
            <p:nvPr/>
          </p:nvSpPr>
          <p:spPr bwMode="auto">
            <a:xfrm>
              <a:off x="195" y="2070"/>
              <a:ext cx="1492" cy="1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9pPr>
            </a:lstStyle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Rep: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lw </a:t>
              </a:r>
              <a:r>
                <a:rPr lang="pt-BR" sz="1800" b="1">
                  <a:solidFill>
                    <a:srgbClr val="FF0000"/>
                  </a:solidFill>
                  <a:latin typeface="Courier New" pitchFamily="49" charset="0"/>
                  <a:cs typeface="Courier New" pitchFamily="49" charset="0"/>
                </a:rPr>
                <a:t>$2</a:t>
              </a: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,100($3)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</a:t>
              </a:r>
              <a:r>
                <a:rPr lang="pt-BR" sz="1800" b="1">
                  <a:solidFill>
                    <a:srgbClr val="FF0000"/>
                  </a:solidFill>
                  <a:latin typeface="Courier New" pitchFamily="49" charset="0"/>
                  <a:cs typeface="Courier New" pitchFamily="49" charset="0"/>
                </a:rPr>
                <a:t>sub $2,$2,$5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sw $2,100($3)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sub $3,$3,$6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sub $1,$1,$7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bne $1,$0, Rep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Exit: </a:t>
              </a:r>
              <a:endParaRPr lang="el-GR" sz="18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7606" name="Rectangle 171"/>
            <p:cNvSpPr>
              <a:spLocks noChangeArrowheads="1"/>
            </p:cNvSpPr>
            <p:nvPr/>
          </p:nvSpPr>
          <p:spPr bwMode="auto">
            <a:xfrm>
              <a:off x="1902" y="2070"/>
              <a:ext cx="4193" cy="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S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talls στους κύκλους 4,5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:</a:t>
              </a: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Ο καταχωρητής </a:t>
              </a:r>
              <a:r>
                <a:rPr lang="en-US" b="1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 b="1">
                  <a:solidFill>
                    <a:schemeClr val="tx1"/>
                  </a:solidFill>
                  <a:latin typeface="Calibri" pitchFamily="34" charset="0"/>
                </a:rPr>
                <a:t>2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 για την εντολή </a:t>
              </a:r>
              <a:r>
                <a:rPr lang="el-GR" b="1">
                  <a:solidFill>
                    <a:schemeClr val="tx1"/>
                  </a:solidFill>
                  <a:latin typeface="Calibri" pitchFamily="34" charset="0"/>
                </a:rPr>
                <a:t>sub </a:t>
              </a:r>
              <a:r>
                <a:rPr lang="en-US" b="1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 b="1">
                  <a:solidFill>
                    <a:schemeClr val="tx1"/>
                  </a:solidFill>
                  <a:latin typeface="Calibri" pitchFamily="34" charset="0"/>
                </a:rPr>
                <a:t>2,</a:t>
              </a:r>
              <a:r>
                <a:rPr lang="en-US" b="1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 b="1">
                  <a:solidFill>
                    <a:schemeClr val="tx1"/>
                  </a:solidFill>
                  <a:latin typeface="Calibri" pitchFamily="34" charset="0"/>
                </a:rPr>
                <a:t>2,</a:t>
              </a:r>
              <a:r>
                <a:rPr lang="en-US" b="1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 b="1">
                  <a:solidFill>
                    <a:schemeClr val="tx1"/>
                  </a:solidFill>
                  <a:latin typeface="Calibri" pitchFamily="34" charset="0"/>
                </a:rPr>
                <a:t>5</a:t>
              </a:r>
              <a:endParaRPr lang="en-US" b="1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(η ανάγνωση του οποίου γίνεται στο στάδιο ID)</a:t>
              </a: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γίνεται διαθέσιμος στο τέλος του κύκλου 5 (στάδιο WB) από την εντολή </a:t>
              </a:r>
              <a:r>
                <a:rPr lang="en-US" b="1">
                  <a:solidFill>
                    <a:schemeClr val="tx1"/>
                  </a:solidFill>
                  <a:latin typeface="Calibri" pitchFamily="34" charset="0"/>
                </a:rPr>
                <a:t>lw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.</a:t>
              </a:r>
            </a:p>
          </p:txBody>
        </p:sp>
      </p:grpSp>
      <p:sp>
        <p:nvSpPr>
          <p:cNvPr id="176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1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–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Hazards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A3886EF-3663-4680-9085-05CEFDAC1E1B}" type="slidenum">
              <a:rPr lang="en-GB"/>
              <a:pPr>
                <a:defRPr/>
              </a:pPr>
              <a:t>9</a:t>
            </a:fld>
            <a:endParaRPr lang="en-GB"/>
          </a:p>
        </p:txBody>
      </p:sp>
      <p:grpSp>
        <p:nvGrpSpPr>
          <p:cNvPr id="18435" name="Group 192"/>
          <p:cNvGrpSpPr>
            <a:grpSpLocks/>
          </p:cNvGrpSpPr>
          <p:nvPr/>
        </p:nvGrpSpPr>
        <p:grpSpPr bwMode="auto">
          <a:xfrm>
            <a:off x="57150" y="1143000"/>
            <a:ext cx="9829800" cy="5003800"/>
            <a:chOff x="0" y="360"/>
            <a:chExt cx="6192" cy="3152"/>
          </a:xfrm>
        </p:grpSpPr>
        <p:sp>
          <p:nvSpPr>
            <p:cNvPr id="3" name="Rectangle 2"/>
            <p:cNvSpPr/>
            <p:nvPr/>
          </p:nvSpPr>
          <p:spPr>
            <a:xfrm>
              <a:off x="341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341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341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1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0" y="360"/>
              <a:ext cx="325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b="1" dirty="0">
                  <a:solidFill>
                    <a:schemeClr val="tx1"/>
                  </a:solidFill>
                </a:rPr>
                <a:t>CC</a:t>
              </a:r>
              <a:endParaRPr lang="el-GR" sz="1800" b="1" dirty="0">
                <a:solidFill>
                  <a:schemeClr val="tx1"/>
                </a:solidFill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0" y="58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0" y="76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0" y="94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0" y="112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41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0" y="130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sub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1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0" y="148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bne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634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34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34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34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34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34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926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926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926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26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926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219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219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511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804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097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389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682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974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10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267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1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559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2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559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852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3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852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4144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4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4144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4144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4144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4437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5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4437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437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4437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4730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6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4730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730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4730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5022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7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5022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5022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5022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022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5315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8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5315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5315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5315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5315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341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2682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2974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3267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3559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852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1511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>
              <a:off x="1804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097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2389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2682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2974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267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3559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852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634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926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1804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2097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2389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1219" y="76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1511" y="76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926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804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2682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974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3267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2097" y="94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2389" y="94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1219" y="94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1511" y="94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1219" y="112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511" y="112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1219" y="130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511" y="130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1219" y="148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1511" y="148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2097" y="112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2389" y="112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2097" y="130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2389" y="130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097" y="148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389" y="148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1804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2682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2974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267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3559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3852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2682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974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3267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559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3852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2682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1804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1804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2974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3267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3559" y="148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3852" y="148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4144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4144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4437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437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730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4730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022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022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5315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5315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144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437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4730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341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0" y="1665"/>
              <a:ext cx="325" cy="180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200" b="1" dirty="0" err="1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lw</a:t>
              </a:r>
              <a:endParaRPr lang="el-GR" sz="1200" b="1" dirty="0">
                <a:solidFill>
                  <a:schemeClr val="tx1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634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926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1219" y="166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1511" y="166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2097" y="1665"/>
              <a:ext cx="292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2389" y="1665"/>
              <a:ext cx="293" cy="180"/>
            </a:xfrm>
            <a:prstGeom prst="rect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contrast="100000"/>
              </a:blip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2682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1804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5607" y="360"/>
              <a:ext cx="293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l-GR" sz="1000" b="1" dirty="0">
                  <a:solidFill>
                    <a:schemeClr val="tx1"/>
                  </a:solidFill>
                </a:rPr>
                <a:t>1</a:t>
              </a:r>
              <a:r>
                <a:rPr lang="en-US" sz="1000" b="1" dirty="0">
                  <a:solidFill>
                    <a:schemeClr val="tx1"/>
                  </a:solidFill>
                </a:rPr>
                <a:t>9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5607" y="94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5607" y="112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5607" y="130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5607" y="14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5900" y="360"/>
              <a:ext cx="292" cy="225"/>
            </a:xfrm>
            <a:prstGeom prst="rec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20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5900" y="94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5900" y="112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5900" y="130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5900" y="14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5607" y="58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5607" y="7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5900" y="58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5900" y="7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2974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3267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4144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3559" y="1665"/>
              <a:ext cx="293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3852" y="1665"/>
              <a:ext cx="292" cy="1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4730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IF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5022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ID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5315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EX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5607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M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5900" y="1665"/>
              <a:ext cx="292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chemeClr val="tx1"/>
                  </a:solidFill>
                </a:rPr>
                <a:t>WB</a:t>
              </a:r>
              <a:endParaRPr lang="el-GR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4437" y="1665"/>
              <a:ext cx="293" cy="18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lang="el-GR" sz="1000" b="1">
                <a:solidFill>
                  <a:schemeClr val="tx1"/>
                </a:solidFill>
              </a:endParaRPr>
            </a:p>
          </p:txBody>
        </p:sp>
        <p:sp>
          <p:nvSpPr>
            <p:cNvPr id="18625" name="TextBox 2"/>
            <p:cNvSpPr txBox="1">
              <a:spLocks noChangeArrowheads="1"/>
            </p:cNvSpPr>
            <p:nvPr/>
          </p:nvSpPr>
          <p:spPr bwMode="auto">
            <a:xfrm>
              <a:off x="195" y="2070"/>
              <a:ext cx="1492" cy="1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defRPr sz="2400">
                  <a:solidFill>
                    <a:schemeClr val="bg1"/>
                  </a:solidFill>
                  <a:latin typeface="Times New Roman" pitchFamily="18" charset="0"/>
                </a:defRPr>
              </a:lvl9pPr>
            </a:lstStyle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Rep: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lw $2,100($3)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sub </a:t>
              </a:r>
              <a:r>
                <a:rPr lang="pt-BR" sz="1800" b="1">
                  <a:solidFill>
                    <a:srgbClr val="FF0000"/>
                  </a:solidFill>
                  <a:latin typeface="Courier New" pitchFamily="49" charset="0"/>
                  <a:cs typeface="Courier New" pitchFamily="49" charset="0"/>
                </a:rPr>
                <a:t>$2</a:t>
              </a: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,$2,$5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</a:t>
              </a:r>
              <a:r>
                <a:rPr lang="pt-BR" sz="1800" b="1">
                  <a:solidFill>
                    <a:srgbClr val="FF0000"/>
                  </a:solidFill>
                  <a:latin typeface="Courier New" pitchFamily="49" charset="0"/>
                  <a:cs typeface="Courier New" pitchFamily="49" charset="0"/>
                </a:rPr>
                <a:t>sw $2,100($3)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sub $3,$3,$6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sub $1,$1,$7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  bne $1,$0, Rep</a:t>
              </a:r>
            </a:p>
            <a:p>
              <a:pPr defTabSz="914400" eaLnBrk="1" hangingPunct="1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pt-BR" sz="1800">
                  <a:solidFill>
                    <a:schemeClr val="tx1"/>
                  </a:solidFill>
                  <a:latin typeface="Courier New" pitchFamily="49" charset="0"/>
                  <a:cs typeface="Courier New" pitchFamily="49" charset="0"/>
                </a:rPr>
                <a:t>Exit: </a:t>
              </a:r>
              <a:endParaRPr lang="el-GR" sz="18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8626" name="Rectangle 171"/>
            <p:cNvSpPr>
              <a:spLocks noChangeArrowheads="1"/>
            </p:cNvSpPr>
            <p:nvPr/>
          </p:nvSpPr>
          <p:spPr bwMode="auto">
            <a:xfrm>
              <a:off x="1950" y="2250"/>
              <a:ext cx="3998" cy="9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S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talls στους κύκλους 7,8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: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 </a:t>
              </a: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O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 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2 για την εντολή s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w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 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2,100(</a:t>
              </a: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$</a:t>
              </a: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3)</a:t>
              </a: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  <a:p>
              <a:pPr defTabSz="914400">
                <a:lnSpc>
                  <a:spcPct val="100000"/>
                </a:lnSpc>
                <a:buClrTx/>
                <a:buSzTx/>
                <a:buFontTx/>
                <a:buNone/>
              </a:pPr>
              <a:r>
                <a:rPr lang="el-GR">
                  <a:solidFill>
                    <a:schemeClr val="tx1"/>
                  </a:solidFill>
                  <a:latin typeface="Calibri" pitchFamily="34" charset="0"/>
                </a:rPr>
                <a:t>γίνεται διαθέσιμος στο τέλος του κύκλου 8.</a:t>
              </a:r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176" name="Title 1"/>
          <p:cNvSpPr txBox="1">
            <a:spLocks/>
          </p:cNvSpPr>
          <p:nvPr/>
        </p:nvSpPr>
        <p:spPr bwMode="auto">
          <a:xfrm>
            <a:off x="0" y="0"/>
            <a:ext cx="9907588" cy="785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defTabSz="914400">
              <a:lnSpc>
                <a:spcPct val="100000"/>
              </a:lnSpc>
              <a:buClrTx/>
              <a:buSzTx/>
              <a:buFontTx/>
              <a:buNone/>
              <a:defRPr/>
            </a:pP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Άσκηση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Pipeline 1</a:t>
            </a:r>
            <a:r>
              <a:rPr lang="el-GR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 – </a:t>
            </a:r>
            <a:r>
              <a:rPr lang="en-US" sz="44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j-ea"/>
                <a:cs typeface="+mj-cs"/>
              </a:rPr>
              <a:t>Hazards</a:t>
            </a:r>
            <a:endParaRPr lang="el-GR" sz="4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2bb_Cslab_emp_orizontio_FINAL2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chapter2-ca-Fall_2010-MIPS-functions-procedures_v2</Template>
  <TotalTime>805</TotalTime>
  <Words>8349</Words>
  <Application>Microsoft Office PowerPoint</Application>
  <PresentationFormat>Custom</PresentationFormat>
  <Paragraphs>4270</Paragraphs>
  <Slides>78</Slides>
  <Notes>8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78</vt:i4>
      </vt:variant>
    </vt:vector>
  </HeadingPairs>
  <TitlesOfParts>
    <vt:vector size="79" baseType="lpstr">
      <vt:lpstr>2bb_Cslab_emp_orizontio_FINAL2</vt:lpstr>
      <vt:lpstr>Άσκηση Pipeline 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3 </vt:lpstr>
      <vt:lpstr>Άσκηση Pipeline 4 (2010-2011)</vt:lpstr>
      <vt:lpstr>Άσκηση Pipeline 4 (2010-2011)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Άσκηση Pipeline 5 (2011-2012)</vt:lpstr>
      <vt:lpstr>Άσκηση Pipeline 5 (2011-2012)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Απόδοση – Άσκηση 6</vt:lpstr>
      <vt:lpstr>PowerPoint Presentation</vt:lpstr>
      <vt:lpstr>Απόδοση – Άσκηση 6</vt:lpstr>
      <vt:lpstr>Απόδοση – Άσκηση 6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nkoziris</dc:creator>
  <cp:lastModifiedBy>Vasilis Karakostas</cp:lastModifiedBy>
  <cp:revision>67</cp:revision>
  <dcterms:modified xsi:type="dcterms:W3CDTF">2019-12-16T12:16:00Z</dcterms:modified>
</cp:coreProperties>
</file>